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2" r:id="rId5"/>
    <p:sldId id="263" r:id="rId6"/>
    <p:sldId id="259" r:id="rId7"/>
    <p:sldId id="260" r:id="rId8"/>
    <p:sldId id="261"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09" autoAdjust="0"/>
  </p:normalViewPr>
  <p:slideViewPr>
    <p:cSldViewPr>
      <p:cViewPr>
        <p:scale>
          <a:sx n="66" d="100"/>
          <a:sy n="66" d="100"/>
        </p:scale>
        <p:origin x="-160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8833CD-CC9D-4D3B-A6B2-660F8014684A}" type="datetimeFigureOut">
              <a:rPr lang="en-US" smtClean="0"/>
              <a:t>5/15/2017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B9F0D03-3FEB-4603-B049-3290BEC9711D}" type="slidenum">
              <a:rPr lang="en-US" smtClean="0"/>
              <a:t>‹#›</a:t>
            </a:fld>
            <a:endParaRPr lang="en-US"/>
          </a:p>
        </p:txBody>
      </p:sp>
    </p:spTree>
    <p:extLst>
      <p:ext uri="{BB962C8B-B14F-4D97-AF65-F5344CB8AC3E}">
        <p14:creationId xmlns:p14="http://schemas.microsoft.com/office/powerpoint/2010/main" val="3880037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Molly </a:t>
            </a:r>
            <a:r>
              <a:rPr lang="en-US" baseline="0" dirty="0" err="1" smtClean="0"/>
              <a:t>Eckman</a:t>
            </a:r>
            <a:r>
              <a:rPr lang="en-US" baseline="0" dirty="0" smtClean="0"/>
              <a:t>, County Connections SC Supervisor</a:t>
            </a:r>
          </a:p>
          <a:p>
            <a:r>
              <a:rPr lang="en-US" baseline="0" dirty="0" smtClean="0"/>
              <a:t>A little history</a:t>
            </a:r>
          </a:p>
          <a:p>
            <a:pPr marL="174708" indent="-174708">
              <a:buFont typeface="Arial" panose="020B0604020202020204" pitchFamily="34" charset="0"/>
              <a:buChar char="•"/>
            </a:pPr>
            <a:r>
              <a:rPr lang="en-US" baseline="0" dirty="0" smtClean="0"/>
              <a:t>Janitorial alongside individuals </a:t>
            </a:r>
          </a:p>
          <a:p>
            <a:pPr marL="174708" indent="-174708">
              <a:buFont typeface="Arial" panose="020B0604020202020204" pitchFamily="34" charset="0"/>
              <a:buChar char="•"/>
            </a:pPr>
            <a:r>
              <a:rPr lang="en-US" baseline="0" dirty="0" smtClean="0"/>
              <a:t>Direct support</a:t>
            </a:r>
          </a:p>
          <a:p>
            <a:pPr marL="174708" indent="-174708">
              <a:buFont typeface="Arial" panose="020B0604020202020204" pitchFamily="34" charset="0"/>
              <a:buChar char="•"/>
            </a:pPr>
            <a:r>
              <a:rPr lang="en-US" baseline="0" dirty="0" smtClean="0"/>
              <a:t>Team lead</a:t>
            </a:r>
          </a:p>
          <a:p>
            <a:pPr marL="174708" indent="-174708">
              <a:buFont typeface="Arial" panose="020B0604020202020204" pitchFamily="34" charset="0"/>
              <a:buChar char="•"/>
            </a:pPr>
            <a:r>
              <a:rPr lang="en-US" baseline="0" dirty="0" smtClean="0"/>
              <a:t>Employment</a:t>
            </a:r>
          </a:p>
          <a:p>
            <a:pPr marL="174708" indent="-174708">
              <a:buFont typeface="Arial" panose="020B0604020202020204" pitchFamily="34" charset="0"/>
              <a:buChar char="•"/>
            </a:pPr>
            <a:r>
              <a:rPr lang="en-US" baseline="0" dirty="0" smtClean="0"/>
              <a:t>Community skills coordinator</a:t>
            </a:r>
          </a:p>
          <a:p>
            <a:pPr marL="174708" indent="-174708">
              <a:buFont typeface="Arial" panose="020B0604020202020204" pitchFamily="34" charset="0"/>
              <a:buChar char="•"/>
            </a:pPr>
            <a:r>
              <a:rPr lang="en-US" baseline="0" dirty="0" smtClean="0"/>
              <a:t>Service coordinator </a:t>
            </a:r>
          </a:p>
          <a:p>
            <a:pPr marL="174708" indent="-174708">
              <a:buFont typeface="Arial" panose="020B0604020202020204" pitchFamily="34" charset="0"/>
              <a:buChar char="•"/>
            </a:pPr>
            <a:r>
              <a:rPr lang="en-US" baseline="0" dirty="0" smtClean="0"/>
              <a:t>SC &amp; Quality Assurance</a:t>
            </a:r>
          </a:p>
          <a:p>
            <a:pPr marL="174708" indent="-174708">
              <a:buFont typeface="Arial" panose="020B0604020202020204" pitchFamily="34" charset="0"/>
              <a:buChar char="•"/>
            </a:pPr>
            <a:r>
              <a:rPr lang="en-US" baseline="0" dirty="0" smtClean="0"/>
              <a:t>SC supervisor </a:t>
            </a:r>
            <a:endParaRPr lang="en-US" dirty="0"/>
          </a:p>
        </p:txBody>
      </p:sp>
      <p:sp>
        <p:nvSpPr>
          <p:cNvPr id="4" name="Slide Number Placeholder 3"/>
          <p:cNvSpPr>
            <a:spLocks noGrp="1"/>
          </p:cNvSpPr>
          <p:nvPr>
            <p:ph type="sldNum" sz="quarter" idx="10"/>
          </p:nvPr>
        </p:nvSpPr>
        <p:spPr/>
        <p:txBody>
          <a:bodyPr/>
          <a:lstStyle/>
          <a:p>
            <a:fld id="{DB9F0D03-3FEB-4603-B049-3290BEC9711D}" type="slidenum">
              <a:rPr lang="en-US" smtClean="0"/>
              <a:t>1</a:t>
            </a:fld>
            <a:endParaRPr lang="en-US"/>
          </a:p>
        </p:txBody>
      </p:sp>
    </p:spTree>
    <p:extLst>
      <p:ext uri="{BB962C8B-B14F-4D97-AF65-F5344CB8AC3E}">
        <p14:creationId xmlns:p14="http://schemas.microsoft.com/office/powerpoint/2010/main" val="2266916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My boss chose 2 staff to join the </a:t>
            </a:r>
            <a:r>
              <a:rPr lang="en-US" dirty="0" err="1"/>
              <a:t>LifeCourse</a:t>
            </a:r>
            <a:r>
              <a:rPr lang="en-US" dirty="0"/>
              <a:t> Work Group. One choice being someone she knew would grab a hold of the tools and be all in! And the other… that was me! The one who shows resistance, uncertainty, and the one who takes a tad longer to convince. </a:t>
            </a:r>
          </a:p>
          <a:p>
            <a:pPr marL="640594" lvl="1" indent="-174708">
              <a:buFont typeface="Arial" panose="020B0604020202020204" pitchFamily="34" charset="0"/>
              <a:buChar char="•"/>
            </a:pPr>
            <a:r>
              <a:rPr lang="en-US" dirty="0"/>
              <a:t>We started to pilot the LC Tools with individuals &amp; families on our caseload who were just the same as my coworker &amp; I…. Families we thought who would grab tools and run with them and explore and somewhat “do the work for us”.. And other families who I thought would closet the tools, put them up on the top shelf, never to think of them again. What I found out was, I wasn’t right. Those families who I thought would embrace them often didn’t and visa versa. </a:t>
            </a:r>
          </a:p>
          <a:p>
            <a:pPr marL="640594" lvl="1" indent="-174708">
              <a:buFont typeface="Arial" panose="020B0604020202020204" pitchFamily="34" charset="0"/>
              <a:buChar char="•"/>
            </a:pPr>
            <a:r>
              <a:rPr lang="en-US" dirty="0"/>
              <a:t>I also found out that giving someone a folder with resources listed &amp; and pockets full of tools was not at all successful. Charting the LC Success is having the right conversations. Charting the LC Success is mapping out ways to make those big dreams we all have- reality. </a:t>
            </a:r>
          </a:p>
          <a:p>
            <a:pPr marL="465887" lvl="1"/>
            <a:endParaRPr lang="en-US" dirty="0"/>
          </a:p>
          <a:p>
            <a:pPr marL="174708" indent="-174708">
              <a:buFont typeface="Arial" panose="020B0604020202020204" pitchFamily="34" charset="0"/>
              <a:buChar char="•"/>
            </a:pPr>
            <a:r>
              <a:rPr lang="en-US" dirty="0"/>
              <a:t>What really made the tools start making sense for me was when County Connections experienced a little bit of staff turnover</a:t>
            </a:r>
          </a:p>
          <a:p>
            <a:pPr marL="640594" lvl="1" indent="-174708">
              <a:buFont typeface="Arial" panose="020B0604020202020204" pitchFamily="34" charset="0"/>
              <a:buChar char="•"/>
            </a:pPr>
            <a:r>
              <a:rPr lang="en-US" dirty="0"/>
              <a:t>I used the tools as a means to develop new relationships and a quick snapshot of what’s really important to the person</a:t>
            </a:r>
          </a:p>
          <a:p>
            <a:endParaRPr lang="en-US" dirty="0"/>
          </a:p>
        </p:txBody>
      </p:sp>
      <p:sp>
        <p:nvSpPr>
          <p:cNvPr id="4" name="Slide Number Placeholder 3"/>
          <p:cNvSpPr>
            <a:spLocks noGrp="1"/>
          </p:cNvSpPr>
          <p:nvPr>
            <p:ph type="sldNum" sz="quarter" idx="10"/>
          </p:nvPr>
        </p:nvSpPr>
        <p:spPr/>
        <p:txBody>
          <a:bodyPr/>
          <a:lstStyle/>
          <a:p>
            <a:fld id="{DB9F0D03-3FEB-4603-B049-3290BEC9711D}" type="slidenum">
              <a:rPr lang="en-US" smtClean="0"/>
              <a:t>2</a:t>
            </a:fld>
            <a:endParaRPr lang="en-US"/>
          </a:p>
        </p:txBody>
      </p:sp>
    </p:spTree>
    <p:extLst>
      <p:ext uri="{BB962C8B-B14F-4D97-AF65-F5344CB8AC3E}">
        <p14:creationId xmlns:p14="http://schemas.microsoft.com/office/powerpoint/2010/main" val="206954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For me, I’m quite competitive, so I had to use the tools the most! I had to hit the most families with it and I had to get them done! At that point, I was all about the doing and sharing! I had to dive right in and start using tools and figuring out what they were all about through trial and error. (I found out, there’s no real error- aside from the lack of trying). </a:t>
            </a:r>
          </a:p>
          <a:p>
            <a:pPr defTabSz="931774">
              <a:defRPr/>
            </a:pPr>
            <a:r>
              <a:rPr lang="en-US" dirty="0"/>
              <a:t>So that’s what I did… I dove in easily</a:t>
            </a:r>
          </a:p>
          <a:p>
            <a:pPr marL="174708" indent="-174708" defTabSz="931774">
              <a:buFont typeface="Arial" panose="020B0604020202020204" pitchFamily="34" charset="0"/>
              <a:buChar char="•"/>
              <a:defRPr/>
            </a:pPr>
            <a:r>
              <a:rPr lang="en-US" dirty="0"/>
              <a:t>Asking questions- what do/ don’t you like, whose important to you, where do you go in your community</a:t>
            </a:r>
          </a:p>
          <a:p>
            <a:pPr marL="174708" indent="-174708" defTabSz="931774">
              <a:buFont typeface="Arial" panose="020B0604020202020204" pitchFamily="34" charset="0"/>
              <a:buChar char="•"/>
              <a:defRPr/>
            </a:pPr>
            <a:r>
              <a:rPr lang="en-US" dirty="0"/>
              <a:t>Moved on to- do you like your job? Why or why not</a:t>
            </a:r>
          </a:p>
          <a:p>
            <a:pPr marL="174708" indent="-174708" defTabSz="931774">
              <a:buFont typeface="Arial" panose="020B0604020202020204" pitchFamily="34" charset="0"/>
              <a:buChar char="•"/>
              <a:defRPr/>
            </a:pPr>
            <a:r>
              <a:rPr lang="en-US" dirty="0"/>
              <a:t>As an organization we began sticking LC sprinkles everywhere- our team meeting, our ISPs, QR, SM’s (Kim’s presentation) </a:t>
            </a:r>
          </a:p>
          <a:p>
            <a:r>
              <a:rPr lang="en-US" dirty="0"/>
              <a:t> </a:t>
            </a:r>
          </a:p>
          <a:p>
            <a:pPr marL="174708" indent="-174708" defTabSz="931774">
              <a:buFont typeface="Arial" panose="020B0604020202020204" pitchFamily="34" charset="0"/>
              <a:buChar char="•"/>
              <a:defRPr/>
            </a:pPr>
            <a:r>
              <a:rPr lang="en-US" dirty="0"/>
              <a:t>So I found out that while I was COLLECTING information from people… I was just collecting it and making it look pretty… Well that was leading me more toward “what I don’t want” out of the LC tools. Then came the Aha moment… Those conversations I had about employment made the perfect trajectory I just had to think about it differently. So through the layout of the trajectory I was able to track what his employment history was, what successes and failures he’s had, and where he sees himself. This became much more than a piece of paper, it became a guide. </a:t>
            </a:r>
          </a:p>
          <a:p>
            <a:pPr marL="174708" indent="-174708" defTabSz="931774">
              <a:buFont typeface="Arial" panose="020B0604020202020204" pitchFamily="34" charset="0"/>
              <a:buChar char="•"/>
              <a:defRPr/>
            </a:pPr>
            <a:r>
              <a:rPr lang="en-US" dirty="0"/>
              <a:t>It made a valuable impact when I saw what the tools meant for others. Through conversation navigated by the tools, I feel like I gave people a voice. People were hanging the tools on their walls, using them to guide their own IEPs and ISPs, taking them to school and educating their new teachers about themselves and their support needs, fostering empowerment through VR by taking the tool and sharing about their successes and support needs with employment . </a:t>
            </a:r>
          </a:p>
          <a:p>
            <a:pPr marL="174708" indent="-174708" defTabSz="931774">
              <a:buFont typeface="Arial" panose="020B0604020202020204" pitchFamily="34" charset="0"/>
              <a:buChar char="•"/>
              <a:defRPr/>
            </a:pPr>
            <a:endParaRPr lang="en-US" dirty="0"/>
          </a:p>
          <a:p>
            <a:endParaRPr lang="en-US" dirty="0"/>
          </a:p>
          <a:p>
            <a:endParaRPr lang="en-US" b="0" i="1" dirty="0"/>
          </a:p>
        </p:txBody>
      </p:sp>
      <p:sp>
        <p:nvSpPr>
          <p:cNvPr id="4" name="Slide Number Placeholder 3"/>
          <p:cNvSpPr>
            <a:spLocks noGrp="1"/>
          </p:cNvSpPr>
          <p:nvPr>
            <p:ph type="sldNum" sz="quarter" idx="10"/>
          </p:nvPr>
        </p:nvSpPr>
        <p:spPr/>
        <p:txBody>
          <a:bodyPr/>
          <a:lstStyle/>
          <a:p>
            <a:fld id="{DB9F0D03-3FEB-4603-B049-3290BEC9711D}" type="slidenum">
              <a:rPr lang="en-US" smtClean="0"/>
              <a:t>3</a:t>
            </a:fld>
            <a:endParaRPr lang="en-US"/>
          </a:p>
        </p:txBody>
      </p:sp>
    </p:spTree>
    <p:extLst>
      <p:ext uri="{BB962C8B-B14F-4D97-AF65-F5344CB8AC3E}">
        <p14:creationId xmlns:p14="http://schemas.microsoft.com/office/powerpoint/2010/main" val="4077422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My little guy; has fallen way behind in reading, math and learning in general. He</a:t>
            </a:r>
            <a:r>
              <a:rPr lang="en-US" baseline="0" dirty="0" smtClean="0"/>
              <a:t> has a lisp &amp; if he wasn’t so cool- he’d likely get made fun of for that</a:t>
            </a:r>
          </a:p>
          <a:p>
            <a:pPr marL="174708" indent="-174708">
              <a:buFont typeface="Arial" panose="020B0604020202020204" pitchFamily="34" charset="0"/>
              <a:buChar char="•"/>
            </a:pPr>
            <a:r>
              <a:rPr lang="en-US" baseline="0" dirty="0" smtClean="0"/>
              <a:t>Parent teacher conferences were held showing some concerns IEP testing was completed</a:t>
            </a:r>
          </a:p>
          <a:p>
            <a:pPr marL="174708" indent="-174708">
              <a:buFont typeface="Arial" panose="020B0604020202020204" pitchFamily="34" charset="0"/>
              <a:buChar char="•"/>
            </a:pPr>
            <a:r>
              <a:rPr lang="en-US" dirty="0" smtClean="0"/>
              <a:t>Like</a:t>
            </a:r>
            <a:r>
              <a:rPr lang="en-US" baseline="0" dirty="0" smtClean="0"/>
              <a:t> all moms, I thought about worst case scenario, but I wasn’t concerned about that “labeling” and what developmental delay he might have… I felt like if the test came back saying that then I was blessed to have so much background knowledge in the field…. However, the IEP testing came back </a:t>
            </a:r>
            <a:r>
              <a:rPr lang="en-US" dirty="0" smtClean="0"/>
              <a:t>with an IQ of 100 (</a:t>
            </a:r>
            <a:r>
              <a:rPr lang="en-US" dirty="0" err="1" smtClean="0"/>
              <a:t>ata</a:t>
            </a:r>
            <a:r>
              <a:rPr lang="en-US" baseline="0" dirty="0" smtClean="0"/>
              <a:t> boy!) </a:t>
            </a:r>
          </a:p>
          <a:p>
            <a:pPr marL="174708" indent="-174708">
              <a:buFont typeface="Arial" panose="020B0604020202020204" pitchFamily="34" charset="0"/>
              <a:buChar char="•"/>
            </a:pPr>
            <a:r>
              <a:rPr lang="en-US" baseline="0" dirty="0" smtClean="0"/>
              <a:t>I was thrilled….. But the problem continued to remain. He’s behind in math, reading &amp; learning in general. </a:t>
            </a:r>
          </a:p>
          <a:p>
            <a:pPr marL="174708" indent="-174708">
              <a:buFont typeface="Arial" panose="020B0604020202020204" pitchFamily="34" charset="0"/>
              <a:buChar char="•"/>
            </a:pPr>
            <a:r>
              <a:rPr lang="en-US" dirty="0" smtClean="0"/>
              <a:t>So we increased reading at home,</a:t>
            </a:r>
            <a:r>
              <a:rPr lang="en-US" baseline="0" dirty="0" smtClean="0"/>
              <a:t> added on a tutor, I take him to the public school 4 hours a week for his special services</a:t>
            </a:r>
          </a:p>
          <a:p>
            <a:pPr marL="174708" indent="-174708">
              <a:buFont typeface="Arial" panose="020B0604020202020204" pitchFamily="34" charset="0"/>
              <a:buChar char="•"/>
            </a:pPr>
            <a:r>
              <a:rPr lang="en-US" baseline="0" dirty="0" smtClean="0"/>
              <a:t>Then I got a call about another P/T meeting… This one was the big one.. Hold him back? Send him to </a:t>
            </a:r>
            <a:r>
              <a:rPr lang="en-US" baseline="0" dirty="0" smtClean="0"/>
              <a:t>public</a:t>
            </a:r>
            <a:endParaRPr lang="en-US" dirty="0"/>
          </a:p>
        </p:txBody>
      </p:sp>
      <p:sp>
        <p:nvSpPr>
          <p:cNvPr id="4" name="Slide Number Placeholder 3"/>
          <p:cNvSpPr>
            <a:spLocks noGrp="1"/>
          </p:cNvSpPr>
          <p:nvPr>
            <p:ph type="sldNum" sz="quarter" idx="10"/>
          </p:nvPr>
        </p:nvSpPr>
        <p:spPr/>
        <p:txBody>
          <a:bodyPr/>
          <a:lstStyle/>
          <a:p>
            <a:fld id="{DB9F0D03-3FEB-4603-B049-3290BEC9711D}" type="slidenum">
              <a:rPr lang="en-US" smtClean="0"/>
              <a:t>4</a:t>
            </a:fld>
            <a:endParaRPr lang="en-US"/>
          </a:p>
        </p:txBody>
      </p:sp>
    </p:spTree>
    <p:extLst>
      <p:ext uri="{BB962C8B-B14F-4D97-AF65-F5344CB8AC3E}">
        <p14:creationId xmlns:p14="http://schemas.microsoft.com/office/powerpoint/2010/main" val="407742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What do I do… - a trajectory (kind of). So I brought this tool to the school. I guided the discussion. I encouraged the teachers to give me suggestions and ideas, but I was not going to let them choose his fait, his school, what services he received, etc. so I followed up on their suggestions</a:t>
            </a:r>
            <a:endParaRPr lang="en-US" dirty="0" smtClean="0"/>
          </a:p>
          <a:p>
            <a:pPr marL="174708" indent="-174708">
              <a:buFont typeface="Arial" panose="020B0604020202020204" pitchFamily="34" charset="0"/>
              <a:buChar char="•"/>
            </a:pPr>
            <a:r>
              <a:rPr lang="en-US" dirty="0" smtClean="0"/>
              <a:t>There were no founding’s from an</a:t>
            </a:r>
            <a:r>
              <a:rPr lang="en-US" baseline="0" dirty="0" smtClean="0"/>
              <a:t> eye exam, </a:t>
            </a:r>
            <a:r>
              <a:rPr lang="en-US" dirty="0" smtClean="0"/>
              <a:t>brain scan, sleep study, or a dyslexia screening,  </a:t>
            </a:r>
            <a:r>
              <a:rPr lang="en-US" dirty="0" err="1" smtClean="0"/>
              <a:t>nootttthinnngg</a:t>
            </a:r>
            <a:r>
              <a:rPr lang="en-US" dirty="0" smtClean="0"/>
              <a:t> but a major disconnect.</a:t>
            </a:r>
          </a:p>
          <a:p>
            <a:pPr marL="174708" indent="-174708">
              <a:buFont typeface="Arial" panose="020B0604020202020204" pitchFamily="34" charset="0"/>
              <a:buChar char="•"/>
            </a:pPr>
            <a:r>
              <a:rPr lang="en-US" dirty="0" smtClean="0"/>
              <a:t>From then on, I ALWAYS</a:t>
            </a:r>
            <a:r>
              <a:rPr lang="en-US" baseline="0" dirty="0" smtClean="0"/>
              <a:t> use </a:t>
            </a:r>
            <a:r>
              <a:rPr lang="en-US" dirty="0" smtClean="0"/>
              <a:t>Life Course Tools to mediate my sons school meetings</a:t>
            </a:r>
          </a:p>
          <a:p>
            <a:pPr marL="174708" indent="-174708">
              <a:buFont typeface="Arial" panose="020B0604020202020204" pitchFamily="34" charset="0"/>
              <a:buChar char="•"/>
            </a:pPr>
            <a:r>
              <a:rPr lang="en-US" dirty="0" smtClean="0"/>
              <a:t>I haven’t come up with any answers, but I have a stack of life course tools to track my journey with him. </a:t>
            </a:r>
          </a:p>
          <a:p>
            <a:endParaRPr lang="en-US" dirty="0"/>
          </a:p>
        </p:txBody>
      </p:sp>
      <p:sp>
        <p:nvSpPr>
          <p:cNvPr id="4" name="Slide Number Placeholder 3"/>
          <p:cNvSpPr>
            <a:spLocks noGrp="1"/>
          </p:cNvSpPr>
          <p:nvPr>
            <p:ph type="sldNum" sz="quarter" idx="10"/>
          </p:nvPr>
        </p:nvSpPr>
        <p:spPr/>
        <p:txBody>
          <a:bodyPr/>
          <a:lstStyle/>
          <a:p>
            <a:fld id="{DB9F0D03-3FEB-4603-B049-3290BEC9711D}" type="slidenum">
              <a:rPr lang="en-US" smtClean="0"/>
              <a:t>5</a:t>
            </a:fld>
            <a:endParaRPr lang="en-US"/>
          </a:p>
        </p:txBody>
      </p:sp>
    </p:spTree>
    <p:extLst>
      <p:ext uri="{BB962C8B-B14F-4D97-AF65-F5344CB8AC3E}">
        <p14:creationId xmlns:p14="http://schemas.microsoft.com/office/powerpoint/2010/main" val="568893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But the LC framework didn’t really hit home until it actually HIT HOME. </a:t>
            </a:r>
          </a:p>
          <a:p>
            <a:pPr marL="174708" indent="-174708" defTabSz="931774">
              <a:buFont typeface="Arial" panose="020B0604020202020204" pitchFamily="34" charset="0"/>
              <a:buChar char="•"/>
              <a:defRPr/>
            </a:pPr>
            <a:r>
              <a:rPr lang="en-US" dirty="0"/>
              <a:t>I find myself to be a pretty good SC. I like to hear about others lives, I like to advocate for others, and this is the field that I grew up in- I’m passionate about it (and believe me- </a:t>
            </a:r>
            <a:r>
              <a:rPr lang="en-US" dirty="0" err="1"/>
              <a:t>im</a:t>
            </a:r>
            <a:r>
              <a:rPr lang="en-US" dirty="0"/>
              <a:t> not passionate about much!) But I never knew I would have to use the tools for me. For my family. To troubleshoot my own problems.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9F0D03-3FEB-4603-B049-3290BEC9711D}" type="slidenum">
              <a:rPr lang="en-US" smtClean="0"/>
              <a:t>6</a:t>
            </a:fld>
            <a:endParaRPr lang="en-US"/>
          </a:p>
        </p:txBody>
      </p:sp>
    </p:spTree>
    <p:extLst>
      <p:ext uri="{BB962C8B-B14F-4D97-AF65-F5344CB8AC3E}">
        <p14:creationId xmlns:p14="http://schemas.microsoft.com/office/powerpoint/2010/main" val="3515501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t>
            </a:r>
            <a:r>
              <a:rPr lang="en-US" dirty="0" smtClean="0"/>
              <a:t>I figured</a:t>
            </a:r>
            <a:r>
              <a:rPr lang="en-US" baseline="0" dirty="0" smtClean="0"/>
              <a:t> out…. If I can use Life Course Tools for working with individuals, my children, schools providers, employers, etc. then why can’t I just use it for everything! So I am….. </a:t>
            </a:r>
          </a:p>
          <a:p>
            <a:pPr marL="174708" indent="-174708">
              <a:buFont typeface="Arial" panose="020B0604020202020204" pitchFamily="34" charset="0"/>
              <a:buChar char="•"/>
            </a:pPr>
            <a:r>
              <a:rPr lang="en-US" baseline="0" dirty="0" smtClean="0"/>
              <a:t>Thinking about a new job, check</a:t>
            </a:r>
          </a:p>
          <a:p>
            <a:pPr marL="174708" indent="-174708">
              <a:buFont typeface="Arial" panose="020B0604020202020204" pitchFamily="34" charset="0"/>
              <a:buChar char="•"/>
            </a:pPr>
            <a:r>
              <a:rPr lang="en-US" baseline="0" dirty="0" smtClean="0"/>
              <a:t>My goal of quitting smoking, check </a:t>
            </a:r>
            <a:r>
              <a:rPr lang="en-US" baseline="0" dirty="0" err="1" smtClean="0"/>
              <a:t>check</a:t>
            </a:r>
            <a:r>
              <a:rPr lang="en-US" baseline="0" dirty="0" smtClean="0"/>
              <a:t>! </a:t>
            </a:r>
          </a:p>
          <a:p>
            <a:pPr marL="174708" indent="-174708">
              <a:buFont typeface="Arial" panose="020B0604020202020204" pitchFamily="34" charset="0"/>
              <a:buChar char="•"/>
            </a:pPr>
            <a:r>
              <a:rPr lang="en-US" baseline="0" dirty="0" smtClean="0"/>
              <a:t>My better health journey– </a:t>
            </a:r>
            <a:r>
              <a:rPr lang="en-US" baseline="0" dirty="0" err="1" smtClean="0"/>
              <a:t>ohhh</a:t>
            </a:r>
            <a:r>
              <a:rPr lang="en-US" baseline="0" dirty="0" smtClean="0"/>
              <a:t> still there! Day 17 of Whole 30 (thumbs up)</a:t>
            </a:r>
          </a:p>
          <a:p>
            <a:pPr marL="174708" indent="-174708">
              <a:buFont typeface="Arial" panose="020B0604020202020204" pitchFamily="34" charset="0"/>
              <a:buChar char="•"/>
            </a:pPr>
            <a:r>
              <a:rPr lang="en-US" dirty="0" smtClean="0"/>
              <a:t>Even for my house hunting adventures. It was such an easy lay out. What I really wanted, what I don’t want, and how the house ranked on my lists.  </a:t>
            </a:r>
          </a:p>
          <a:p>
            <a:r>
              <a:rPr lang="en-US" dirty="0" smtClean="0"/>
              <a:t>To map out my job skills and tasks</a:t>
            </a:r>
          </a:p>
        </p:txBody>
      </p:sp>
      <p:sp>
        <p:nvSpPr>
          <p:cNvPr id="4" name="Slide Number Placeholder 3"/>
          <p:cNvSpPr>
            <a:spLocks noGrp="1"/>
          </p:cNvSpPr>
          <p:nvPr>
            <p:ph type="sldNum" sz="quarter" idx="10"/>
          </p:nvPr>
        </p:nvSpPr>
        <p:spPr/>
        <p:txBody>
          <a:bodyPr/>
          <a:lstStyle/>
          <a:p>
            <a:fld id="{DB9F0D03-3FEB-4603-B049-3290BEC9711D}" type="slidenum">
              <a:rPr lang="en-US" smtClean="0"/>
              <a:t>7</a:t>
            </a:fld>
            <a:endParaRPr lang="en-US"/>
          </a:p>
        </p:txBody>
      </p:sp>
    </p:spTree>
    <p:extLst>
      <p:ext uri="{BB962C8B-B14F-4D97-AF65-F5344CB8AC3E}">
        <p14:creationId xmlns:p14="http://schemas.microsoft.com/office/powerpoint/2010/main" val="1376365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So</a:t>
            </a:r>
            <a:r>
              <a:rPr lang="en-US" baseline="0" dirty="0" smtClean="0"/>
              <a:t> for me, the LC framework leaves its mark. And not only through the sprinkle its left on our forms… but I </a:t>
            </a:r>
            <a:r>
              <a:rPr lang="en-US" dirty="0"/>
              <a:t>use it in my everyday life for work. As a Service Coordinator, my job is to support individuals with developmental and intellectual diagnosis reach their goals. What better way to reach your goals than to use the trajectory to map out what your goals are, what steps you should take to get there, and what things to avoid. Coupled with the Integrated Supports Star to look at those goals and assure you are using variety of resources, not exhausting just one. Through the use of the LC we found that not every goal needs to be reached by Eligibility Specific / paid supports; sometimes, people just need to explore their communities.  </a:t>
            </a:r>
          </a:p>
          <a:p>
            <a:endParaRPr lang="en-US" baseline="0" dirty="0" smtClean="0"/>
          </a:p>
          <a:p>
            <a:r>
              <a:rPr lang="en-US" baseline="0" dirty="0" smtClean="0"/>
              <a:t>My Journey’s not over…what I anticipate for the future  I don’t know….This evolves with us as we grow personally and professionally…</a:t>
            </a:r>
            <a:r>
              <a:rPr lang="en-US" dirty="0" smtClean="0"/>
              <a:t>I just</a:t>
            </a:r>
            <a:r>
              <a:rPr lang="en-US" baseline="0" dirty="0" smtClean="0"/>
              <a:t> </a:t>
            </a:r>
            <a:r>
              <a:rPr lang="en-US" dirty="0" smtClean="0"/>
              <a:t>want to impact</a:t>
            </a:r>
            <a:r>
              <a:rPr lang="en-US" baseline="0" dirty="0" smtClean="0"/>
              <a:t> people as they come through our door, which is why I’m starting right off using the LC tools &amp; philosophy with our intakes.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9F0D03-3FEB-4603-B049-3290BEC9711D}" type="slidenum">
              <a:rPr lang="en-US" smtClean="0"/>
              <a:t>8</a:t>
            </a:fld>
            <a:endParaRPr lang="en-US"/>
          </a:p>
        </p:txBody>
      </p:sp>
    </p:spTree>
    <p:extLst>
      <p:ext uri="{BB962C8B-B14F-4D97-AF65-F5344CB8AC3E}">
        <p14:creationId xmlns:p14="http://schemas.microsoft.com/office/powerpoint/2010/main" val="1998748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233207-01FA-4D3D-A596-7A885425226D}"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E046-C4B8-4575-B28D-E8E676E7CED0}" type="slidenum">
              <a:rPr lang="en-US" smtClean="0"/>
              <a:t>‹#›</a:t>
            </a:fld>
            <a:endParaRPr lang="en-US"/>
          </a:p>
        </p:txBody>
      </p:sp>
    </p:spTree>
    <p:extLst>
      <p:ext uri="{BB962C8B-B14F-4D97-AF65-F5344CB8AC3E}">
        <p14:creationId xmlns:p14="http://schemas.microsoft.com/office/powerpoint/2010/main" val="190217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33207-01FA-4D3D-A596-7A885425226D}"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E046-C4B8-4575-B28D-E8E676E7CED0}" type="slidenum">
              <a:rPr lang="en-US" smtClean="0"/>
              <a:t>‹#›</a:t>
            </a:fld>
            <a:endParaRPr lang="en-US"/>
          </a:p>
        </p:txBody>
      </p:sp>
    </p:spTree>
    <p:extLst>
      <p:ext uri="{BB962C8B-B14F-4D97-AF65-F5344CB8AC3E}">
        <p14:creationId xmlns:p14="http://schemas.microsoft.com/office/powerpoint/2010/main" val="149309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33207-01FA-4D3D-A596-7A885425226D}"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E046-C4B8-4575-B28D-E8E676E7CED0}" type="slidenum">
              <a:rPr lang="en-US" smtClean="0"/>
              <a:t>‹#›</a:t>
            </a:fld>
            <a:endParaRPr lang="en-US"/>
          </a:p>
        </p:txBody>
      </p:sp>
    </p:spTree>
    <p:extLst>
      <p:ext uri="{BB962C8B-B14F-4D97-AF65-F5344CB8AC3E}">
        <p14:creationId xmlns:p14="http://schemas.microsoft.com/office/powerpoint/2010/main" val="4284367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33207-01FA-4D3D-A596-7A885425226D}"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E046-C4B8-4575-B28D-E8E676E7CED0}" type="slidenum">
              <a:rPr lang="en-US" smtClean="0"/>
              <a:t>‹#›</a:t>
            </a:fld>
            <a:endParaRPr lang="en-US"/>
          </a:p>
        </p:txBody>
      </p:sp>
    </p:spTree>
    <p:extLst>
      <p:ext uri="{BB962C8B-B14F-4D97-AF65-F5344CB8AC3E}">
        <p14:creationId xmlns:p14="http://schemas.microsoft.com/office/powerpoint/2010/main" val="2338000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233207-01FA-4D3D-A596-7A885425226D}"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E046-C4B8-4575-B28D-E8E676E7CED0}" type="slidenum">
              <a:rPr lang="en-US" smtClean="0"/>
              <a:t>‹#›</a:t>
            </a:fld>
            <a:endParaRPr lang="en-US"/>
          </a:p>
        </p:txBody>
      </p:sp>
    </p:spTree>
    <p:extLst>
      <p:ext uri="{BB962C8B-B14F-4D97-AF65-F5344CB8AC3E}">
        <p14:creationId xmlns:p14="http://schemas.microsoft.com/office/powerpoint/2010/main" val="142868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233207-01FA-4D3D-A596-7A885425226D}"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2E046-C4B8-4575-B28D-E8E676E7CED0}" type="slidenum">
              <a:rPr lang="en-US" smtClean="0"/>
              <a:t>‹#›</a:t>
            </a:fld>
            <a:endParaRPr lang="en-US"/>
          </a:p>
        </p:txBody>
      </p:sp>
    </p:spTree>
    <p:extLst>
      <p:ext uri="{BB962C8B-B14F-4D97-AF65-F5344CB8AC3E}">
        <p14:creationId xmlns:p14="http://schemas.microsoft.com/office/powerpoint/2010/main" val="288738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233207-01FA-4D3D-A596-7A885425226D}" type="datetimeFigureOut">
              <a:rPr lang="en-US" smtClean="0"/>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2E046-C4B8-4575-B28D-E8E676E7CED0}" type="slidenum">
              <a:rPr lang="en-US" smtClean="0"/>
              <a:t>‹#›</a:t>
            </a:fld>
            <a:endParaRPr lang="en-US"/>
          </a:p>
        </p:txBody>
      </p:sp>
    </p:spTree>
    <p:extLst>
      <p:ext uri="{BB962C8B-B14F-4D97-AF65-F5344CB8AC3E}">
        <p14:creationId xmlns:p14="http://schemas.microsoft.com/office/powerpoint/2010/main" val="82684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233207-01FA-4D3D-A596-7A885425226D}" type="datetimeFigureOut">
              <a:rPr lang="en-US" smtClean="0"/>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2E046-C4B8-4575-B28D-E8E676E7CED0}" type="slidenum">
              <a:rPr lang="en-US" smtClean="0"/>
              <a:t>‹#›</a:t>
            </a:fld>
            <a:endParaRPr lang="en-US"/>
          </a:p>
        </p:txBody>
      </p:sp>
    </p:spTree>
    <p:extLst>
      <p:ext uri="{BB962C8B-B14F-4D97-AF65-F5344CB8AC3E}">
        <p14:creationId xmlns:p14="http://schemas.microsoft.com/office/powerpoint/2010/main" val="406632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33207-01FA-4D3D-A596-7A885425226D}" type="datetimeFigureOut">
              <a:rPr lang="en-US" smtClean="0"/>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2E046-C4B8-4575-B28D-E8E676E7CED0}" type="slidenum">
              <a:rPr lang="en-US" smtClean="0"/>
              <a:t>‹#›</a:t>
            </a:fld>
            <a:endParaRPr lang="en-US"/>
          </a:p>
        </p:txBody>
      </p:sp>
    </p:spTree>
    <p:extLst>
      <p:ext uri="{BB962C8B-B14F-4D97-AF65-F5344CB8AC3E}">
        <p14:creationId xmlns:p14="http://schemas.microsoft.com/office/powerpoint/2010/main" val="1231641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33207-01FA-4D3D-A596-7A885425226D}"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2E046-C4B8-4575-B28D-E8E676E7CED0}" type="slidenum">
              <a:rPr lang="en-US" smtClean="0"/>
              <a:t>‹#›</a:t>
            </a:fld>
            <a:endParaRPr lang="en-US"/>
          </a:p>
        </p:txBody>
      </p:sp>
    </p:spTree>
    <p:extLst>
      <p:ext uri="{BB962C8B-B14F-4D97-AF65-F5344CB8AC3E}">
        <p14:creationId xmlns:p14="http://schemas.microsoft.com/office/powerpoint/2010/main" val="214937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33207-01FA-4D3D-A596-7A885425226D}"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2E046-C4B8-4575-B28D-E8E676E7CED0}" type="slidenum">
              <a:rPr lang="en-US" smtClean="0"/>
              <a:t>‹#›</a:t>
            </a:fld>
            <a:endParaRPr lang="en-US"/>
          </a:p>
        </p:txBody>
      </p:sp>
    </p:spTree>
    <p:extLst>
      <p:ext uri="{BB962C8B-B14F-4D97-AF65-F5344CB8AC3E}">
        <p14:creationId xmlns:p14="http://schemas.microsoft.com/office/powerpoint/2010/main" val="206751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33207-01FA-4D3D-A596-7A885425226D}" type="datetimeFigureOut">
              <a:rPr lang="en-US" smtClean="0"/>
              <a:t>5/15/2017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2E046-C4B8-4575-B28D-E8E676E7CED0}" type="slidenum">
              <a:rPr lang="en-US" smtClean="0"/>
              <a:t>‹#›</a:t>
            </a:fld>
            <a:endParaRPr lang="en-US"/>
          </a:p>
        </p:txBody>
      </p:sp>
    </p:spTree>
    <p:extLst>
      <p:ext uri="{BB962C8B-B14F-4D97-AF65-F5344CB8AC3E}">
        <p14:creationId xmlns:p14="http://schemas.microsoft.com/office/powerpoint/2010/main" val="2900269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90" y="6096000"/>
            <a:ext cx="8712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 y="152400"/>
            <a:ext cx="8714377" cy="458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2210" y="4889500"/>
            <a:ext cx="1505057" cy="1206500"/>
          </a:xfrm>
          <a:prstGeom prst="rect">
            <a:avLst/>
          </a:prstGeom>
        </p:spPr>
      </p:pic>
      <p:sp>
        <p:nvSpPr>
          <p:cNvPr id="3" name="Subtitle 2"/>
          <p:cNvSpPr>
            <a:spLocks noGrp="1"/>
          </p:cNvSpPr>
          <p:nvPr>
            <p:ph type="subTitle" idx="1"/>
          </p:nvPr>
        </p:nvSpPr>
        <p:spPr>
          <a:xfrm>
            <a:off x="250190" y="4889500"/>
            <a:ext cx="7222020" cy="1206500"/>
          </a:xfrm>
          <a:solidFill>
            <a:schemeClr val="bg1"/>
          </a:solidFill>
        </p:spPr>
        <p:txBody>
          <a:bodyPr/>
          <a:lstStyle/>
          <a:p>
            <a:r>
              <a:rPr lang="en-US" dirty="0" smtClean="0">
                <a:solidFill>
                  <a:schemeClr val="accent5">
                    <a:lumMod val="75000"/>
                  </a:schemeClr>
                </a:solidFill>
                <a:latin typeface="Baskerville Old Face" panose="02020602080505020303" pitchFamily="18" charset="0"/>
                <a:cs typeface="Andalus" panose="02020603050405020304" pitchFamily="18" charset="-78"/>
              </a:rPr>
              <a:t>Molly </a:t>
            </a:r>
            <a:r>
              <a:rPr lang="en-US" dirty="0" err="1" smtClean="0">
                <a:solidFill>
                  <a:schemeClr val="accent5">
                    <a:lumMod val="75000"/>
                  </a:schemeClr>
                </a:solidFill>
                <a:latin typeface="Baskerville Old Face" panose="02020602080505020303" pitchFamily="18" charset="0"/>
                <a:cs typeface="Andalus" panose="02020603050405020304" pitchFamily="18" charset="-78"/>
              </a:rPr>
              <a:t>Eckman</a:t>
            </a:r>
            <a:r>
              <a:rPr lang="en-US" dirty="0" smtClean="0">
                <a:solidFill>
                  <a:schemeClr val="accent5">
                    <a:lumMod val="75000"/>
                  </a:schemeClr>
                </a:solidFill>
                <a:latin typeface="Baskerville Old Face" panose="02020602080505020303" pitchFamily="18" charset="0"/>
                <a:cs typeface="Andalus" panose="02020603050405020304" pitchFamily="18" charset="-78"/>
              </a:rPr>
              <a:t>, </a:t>
            </a:r>
          </a:p>
          <a:p>
            <a:r>
              <a:rPr lang="en-US" dirty="0" smtClean="0">
                <a:solidFill>
                  <a:schemeClr val="accent5">
                    <a:lumMod val="75000"/>
                  </a:schemeClr>
                </a:solidFill>
                <a:latin typeface="Andalus" panose="02020603050405020304" pitchFamily="18" charset="-78"/>
                <a:cs typeface="Andalus" panose="02020603050405020304" pitchFamily="18" charset="-78"/>
              </a:rPr>
              <a:t>Service Coordinator Supervisor</a:t>
            </a:r>
            <a:endParaRPr lang="en-US" dirty="0">
              <a:solidFill>
                <a:schemeClr val="accent5">
                  <a:lumMod val="75000"/>
                </a:schemeClr>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09538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a:solidFill>
            <a:schemeClr val="accent3">
              <a:lumMod val="60000"/>
              <a:lumOff val="40000"/>
            </a:schemeClr>
          </a:solidFill>
          <a:ln w="19050">
            <a:solidFill>
              <a:schemeClr val="tx1"/>
            </a:solidFill>
          </a:ln>
        </p:spPr>
        <p:txBody>
          <a:bodyPr>
            <a:normAutofit/>
          </a:bodyPr>
          <a:lstStyle/>
          <a:p>
            <a:r>
              <a:rPr lang="en-US" sz="3600" dirty="0" smtClean="0">
                <a:latin typeface="Andalus" panose="02020603050405020304" pitchFamily="18" charset="-78"/>
                <a:cs typeface="Andalus" panose="02020603050405020304" pitchFamily="18" charset="-78"/>
              </a:rPr>
              <a:t>My </a:t>
            </a:r>
            <a:r>
              <a:rPr lang="en-US" sz="3600" dirty="0" smtClean="0">
                <a:latin typeface="Andalus" panose="02020603050405020304" pitchFamily="18" charset="-78"/>
                <a:cs typeface="Andalus" panose="02020603050405020304" pitchFamily="18" charset="-78"/>
              </a:rPr>
              <a:t>Life Course </a:t>
            </a:r>
            <a:r>
              <a:rPr lang="en-US" sz="3600" dirty="0" smtClean="0">
                <a:latin typeface="Andalus" panose="02020603050405020304" pitchFamily="18" charset="-78"/>
                <a:cs typeface="Andalus" panose="02020603050405020304" pitchFamily="18" charset="-78"/>
              </a:rPr>
              <a:t>Journey…How it Started</a:t>
            </a:r>
            <a:endParaRPr lang="en-US" sz="3600" dirty="0">
              <a:latin typeface="Andalus" panose="02020603050405020304" pitchFamily="18" charset="-78"/>
              <a:cs typeface="Andalus" panose="02020603050405020304" pitchFamily="18" charset="-78"/>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6172200"/>
            <a:ext cx="8229600" cy="495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1143000" y="2862412"/>
            <a:ext cx="3962400" cy="259190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0" name="Picture 2" descr="Graphic: Integrated Supports Star with no labe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45730"/>
            <a:ext cx="1295400" cy="100774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647700" y="5515927"/>
            <a:ext cx="7154378" cy="590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Cloud Callout 15"/>
          <p:cNvSpPr/>
          <p:nvPr/>
        </p:nvSpPr>
        <p:spPr>
          <a:xfrm>
            <a:off x="5257800" y="1066800"/>
            <a:ext cx="3048000" cy="243840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accent1"/>
              </a:solidFill>
              <a:latin typeface="BatangChe" panose="02030609000101010101" pitchFamily="49" charset="-127"/>
              <a:ea typeface="BatangChe" panose="02030609000101010101" pitchFamily="49" charset="-127"/>
            </a:endParaRPr>
          </a:p>
        </p:txBody>
      </p:sp>
    </p:spTree>
    <p:extLst>
      <p:ext uri="{BB962C8B-B14F-4D97-AF65-F5344CB8AC3E}">
        <p14:creationId xmlns:p14="http://schemas.microsoft.com/office/powerpoint/2010/main" val="2987676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3089" name="Picture 17" descr="Image result for life course too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91211">
            <a:off x="4307468" y="1485792"/>
            <a:ext cx="955009" cy="7074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583" t="18557" r="43846" b="9710"/>
          <a:stretch/>
        </p:blipFill>
        <p:spPr bwMode="auto">
          <a:xfrm rot="560595">
            <a:off x="6204319" y="2689440"/>
            <a:ext cx="2467187" cy="3256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364067"/>
            <a:ext cx="6477000" cy="1083733"/>
          </a:xfr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a:normAutofit/>
          </a:bodyPr>
          <a:lstStyle/>
          <a:p>
            <a:r>
              <a:rPr lang="en-US" sz="3600" dirty="0" smtClean="0">
                <a:latin typeface="Andalus" panose="02020603050405020304" pitchFamily="18" charset="-78"/>
                <a:cs typeface="Andalus" panose="02020603050405020304" pitchFamily="18" charset="-78"/>
              </a:rPr>
              <a:t>Building relationships</a:t>
            </a:r>
            <a:endParaRPr lang="en-US" sz="3600" dirty="0">
              <a:latin typeface="Andalus" panose="02020603050405020304" pitchFamily="18" charset="-78"/>
              <a:cs typeface="Andalus" panose="02020603050405020304" pitchFamily="18" charset="-78"/>
            </a:endParaRPr>
          </a:p>
        </p:txBody>
      </p:sp>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333" t="20384" r="43188" b="5827"/>
          <a:stretch/>
        </p:blipFill>
        <p:spPr bwMode="auto">
          <a:xfrm rot="20562250">
            <a:off x="429907" y="1964476"/>
            <a:ext cx="2484038" cy="3269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122" t="20997" r="13677" b="4584"/>
          <a:stretch/>
        </p:blipFill>
        <p:spPr bwMode="auto">
          <a:xfrm rot="20362109">
            <a:off x="4038629" y="1899055"/>
            <a:ext cx="2974840" cy="2271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9383" t="26874" r="23086" b="34883"/>
          <a:stretch/>
        </p:blipFill>
        <p:spPr bwMode="auto">
          <a:xfrm>
            <a:off x="6316578" y="381000"/>
            <a:ext cx="2573867" cy="106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51359" t="21111" r="15709" b="8217"/>
          <a:stretch/>
        </p:blipFill>
        <p:spPr bwMode="auto">
          <a:xfrm rot="1430655">
            <a:off x="2201315" y="2818515"/>
            <a:ext cx="2662926" cy="341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134" y="6132513"/>
            <a:ext cx="822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Image result for life course tool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1091117">
            <a:off x="2949356" y="1763025"/>
            <a:ext cx="891444" cy="660329"/>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Image result for life course tool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583793">
            <a:off x="346890" y="5194186"/>
            <a:ext cx="925287" cy="685398"/>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Image result for life course tool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7340721">
            <a:off x="4944976" y="5292157"/>
            <a:ext cx="92583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Image result for life course tool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481264">
            <a:off x="7418043" y="1889099"/>
            <a:ext cx="915156" cy="67789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Image result for life course tool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1882" y="1596179"/>
            <a:ext cx="1120280" cy="829837"/>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Image result for life course tool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76513" y="5817590"/>
            <a:ext cx="1058441" cy="784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91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28600" y="716916"/>
            <a:ext cx="304800" cy="5909310"/>
          </a:xfrm>
          <a:prstGeom prst="rect">
            <a:avLst/>
          </a:prstGeom>
          <a:solidFill>
            <a:schemeClr val="accent5">
              <a:lumMod val="60000"/>
              <a:lumOff val="4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28" name="TextBox 27"/>
          <p:cNvSpPr txBox="1"/>
          <p:nvPr/>
        </p:nvSpPr>
        <p:spPr>
          <a:xfrm>
            <a:off x="8538210" y="624337"/>
            <a:ext cx="304800" cy="5909310"/>
          </a:xfrm>
          <a:prstGeom prst="rect">
            <a:avLst/>
          </a:prstGeom>
          <a:solidFill>
            <a:schemeClr val="accent5">
              <a:lumMod val="60000"/>
              <a:lumOff val="4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4" name="Rectangle 3"/>
          <p:cNvSpPr/>
          <p:nvPr/>
        </p:nvSpPr>
        <p:spPr>
          <a:xfrm>
            <a:off x="5645150" y="1119664"/>
            <a:ext cx="2743200" cy="1169551"/>
          </a:xfrm>
          <a:prstGeom prst="rect">
            <a:avLst/>
          </a:prstGeom>
        </p:spPr>
        <p:txBody>
          <a:bodyPr wrap="square">
            <a:spAutoFit/>
          </a:bodyPr>
          <a:lstStyle/>
          <a:p>
            <a:r>
              <a:rPr lang="en-US" sz="1400" dirty="0">
                <a:solidFill>
                  <a:schemeClr val="bg1"/>
                </a:solidFill>
              </a:rPr>
              <a:t>Read with confidence and </a:t>
            </a:r>
            <a:r>
              <a:rPr lang="en-US" sz="1400" dirty="0" smtClean="0">
                <a:solidFill>
                  <a:schemeClr val="bg1"/>
                </a:solidFill>
              </a:rPr>
              <a:t>competence</a:t>
            </a:r>
            <a:endParaRPr lang="en-US" sz="1400" dirty="0">
              <a:solidFill>
                <a:schemeClr val="bg1"/>
              </a:solidFill>
            </a:endParaRPr>
          </a:p>
          <a:p>
            <a:r>
              <a:rPr lang="en-US" sz="1400" dirty="0">
                <a:solidFill>
                  <a:schemeClr val="bg1"/>
                </a:solidFill>
              </a:rPr>
              <a:t>Stay in Holy Rosary School</a:t>
            </a:r>
          </a:p>
          <a:p>
            <a:r>
              <a:rPr lang="en-US" sz="1400" dirty="0">
                <a:solidFill>
                  <a:schemeClr val="bg1"/>
                </a:solidFill>
              </a:rPr>
              <a:t>Make valuable long </a:t>
            </a:r>
            <a:r>
              <a:rPr lang="en-US" sz="1400" dirty="0" smtClean="0">
                <a:solidFill>
                  <a:schemeClr val="bg1"/>
                </a:solidFill>
              </a:rPr>
              <a:t>lasting                                                                           	friendships</a:t>
            </a:r>
            <a:endParaRPr lang="en-US" sz="1400" dirty="0">
              <a:solidFill>
                <a:schemeClr val="bg1"/>
              </a:solidFill>
            </a:endParaRPr>
          </a:p>
        </p:txBody>
      </p:sp>
      <p:sp>
        <p:nvSpPr>
          <p:cNvPr id="11" name="Rounded Rectangle 10"/>
          <p:cNvSpPr/>
          <p:nvPr/>
        </p:nvSpPr>
        <p:spPr>
          <a:xfrm>
            <a:off x="5780018" y="3809999"/>
            <a:ext cx="2608331" cy="1933575"/>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7"/>
          <p:cNvSpPr txBox="1"/>
          <p:nvPr/>
        </p:nvSpPr>
        <p:spPr>
          <a:xfrm>
            <a:off x="5943600" y="4330700"/>
            <a:ext cx="2354125" cy="12954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400" dirty="0">
                <a:effectLst/>
                <a:ea typeface="Calibri"/>
                <a:cs typeface="Times New Roman"/>
              </a:rPr>
              <a:t>To feel unconfident</a:t>
            </a:r>
          </a:p>
          <a:p>
            <a:pPr marL="0" marR="0" algn="ctr">
              <a:lnSpc>
                <a:spcPct val="115000"/>
              </a:lnSpc>
              <a:spcBef>
                <a:spcPts val="0"/>
              </a:spcBef>
              <a:spcAft>
                <a:spcPts val="1000"/>
              </a:spcAft>
            </a:pPr>
            <a:r>
              <a:rPr lang="en-US" sz="1400" dirty="0">
                <a:effectLst/>
                <a:ea typeface="Calibri"/>
                <a:cs typeface="Times New Roman"/>
              </a:rPr>
              <a:t>To fall behind in school</a:t>
            </a:r>
          </a:p>
          <a:p>
            <a:pPr marL="0" marR="0" algn="ctr">
              <a:lnSpc>
                <a:spcPct val="115000"/>
              </a:lnSpc>
              <a:spcBef>
                <a:spcPts val="0"/>
              </a:spcBef>
              <a:spcAft>
                <a:spcPts val="1000"/>
              </a:spcAft>
            </a:pPr>
            <a:r>
              <a:rPr lang="en-US" sz="1400" dirty="0">
                <a:effectLst/>
                <a:ea typeface="Calibri"/>
                <a:cs typeface="Times New Roman"/>
              </a:rPr>
              <a:t>To get pushed along the way</a:t>
            </a:r>
          </a:p>
          <a:p>
            <a:pPr marL="0" marR="0">
              <a:lnSpc>
                <a:spcPct val="115000"/>
              </a:lnSpc>
              <a:spcBef>
                <a:spcPts val="0"/>
              </a:spcBef>
              <a:spcAft>
                <a:spcPts val="1000"/>
              </a:spcAft>
            </a:pPr>
            <a:r>
              <a:rPr lang="en-US" sz="1100" dirty="0">
                <a:effectLst/>
                <a:ea typeface="Calibri"/>
                <a:cs typeface="Times New Roman"/>
              </a:rPr>
              <a:t> </a:t>
            </a:r>
          </a:p>
        </p:txBody>
      </p:sp>
      <p:sp>
        <p:nvSpPr>
          <p:cNvPr id="13" name="Text Box 2"/>
          <p:cNvSpPr txBox="1">
            <a:spLocks noChangeArrowheads="1"/>
          </p:cNvSpPr>
          <p:nvPr/>
        </p:nvSpPr>
        <p:spPr bwMode="auto">
          <a:xfrm>
            <a:off x="5943601" y="3843328"/>
            <a:ext cx="2209800" cy="40934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400" b="1" dirty="0">
                <a:solidFill>
                  <a:srgbClr val="C00000"/>
                </a:solidFill>
                <a:effectLst/>
                <a:latin typeface="Calibri"/>
                <a:ea typeface="Calibri"/>
                <a:cs typeface="Times New Roman"/>
              </a:rPr>
              <a:t>What I DON’T</a:t>
            </a:r>
            <a:r>
              <a:rPr lang="en-US" sz="1400" b="1" dirty="0">
                <a:effectLst/>
                <a:latin typeface="Calibri"/>
                <a:ea typeface="Calibri"/>
                <a:cs typeface="Times New Roman"/>
              </a:rPr>
              <a:t> </a:t>
            </a:r>
            <a:r>
              <a:rPr lang="en-US" sz="1400" b="1" dirty="0">
                <a:solidFill>
                  <a:srgbClr val="C00000"/>
                </a:solidFill>
                <a:effectLst/>
                <a:latin typeface="Calibri"/>
                <a:ea typeface="Calibri"/>
                <a:cs typeface="Times New Roman"/>
              </a:rPr>
              <a:t>Want</a:t>
            </a:r>
            <a:endParaRPr lang="en-US" sz="1100" dirty="0">
              <a:solidFill>
                <a:srgbClr val="C00000"/>
              </a:solidFill>
              <a:effectLst/>
              <a:latin typeface="Calibri"/>
              <a:ea typeface="Calibri"/>
              <a:cs typeface="Times New Roman"/>
            </a:endParaRPr>
          </a:p>
        </p:txBody>
      </p:sp>
      <p:cxnSp>
        <p:nvCxnSpPr>
          <p:cNvPr id="15" name="Straight Arrow Connector 14"/>
          <p:cNvCxnSpPr/>
          <p:nvPr/>
        </p:nvCxnSpPr>
        <p:spPr>
          <a:xfrm flipV="1">
            <a:off x="598419" y="2257505"/>
            <a:ext cx="4495800" cy="365696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 Box 2"/>
          <p:cNvSpPr txBox="1"/>
          <p:nvPr/>
        </p:nvSpPr>
        <p:spPr>
          <a:xfrm>
            <a:off x="1740273" y="3449538"/>
            <a:ext cx="1648143" cy="3429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dirty="0">
                <a:effectLst/>
                <a:ea typeface="Calibri"/>
                <a:cs typeface="Times New Roman"/>
              </a:rPr>
              <a:t>Weekly</a:t>
            </a:r>
            <a:r>
              <a:rPr lang="en-US" sz="1100" dirty="0">
                <a:effectLst/>
                <a:ea typeface="Calibri"/>
                <a:cs typeface="Times New Roman"/>
              </a:rPr>
              <a:t> </a:t>
            </a:r>
            <a:r>
              <a:rPr lang="en-US" sz="1600" dirty="0">
                <a:effectLst/>
                <a:ea typeface="Calibri"/>
                <a:cs typeface="Times New Roman"/>
              </a:rPr>
              <a:t>tutoring</a:t>
            </a:r>
            <a:endParaRPr lang="en-US" sz="1100" dirty="0">
              <a:effectLst/>
              <a:ea typeface="Calibri"/>
              <a:cs typeface="Times New Roman"/>
            </a:endParaRPr>
          </a:p>
        </p:txBody>
      </p:sp>
      <p:sp>
        <p:nvSpPr>
          <p:cNvPr id="17" name="Text Box 20"/>
          <p:cNvSpPr txBox="1"/>
          <p:nvPr/>
        </p:nvSpPr>
        <p:spPr>
          <a:xfrm>
            <a:off x="796028" y="5792787"/>
            <a:ext cx="2815341" cy="33337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dirty="0">
                <a:effectLst/>
                <a:latin typeface="Calibri"/>
                <a:ea typeface="Calibri"/>
                <a:cs typeface="Times New Roman"/>
              </a:rPr>
              <a:t>Concerns with math &amp; reading</a:t>
            </a:r>
          </a:p>
        </p:txBody>
      </p:sp>
      <p:sp>
        <p:nvSpPr>
          <p:cNvPr id="18" name="Text Box 22"/>
          <p:cNvSpPr txBox="1"/>
          <p:nvPr/>
        </p:nvSpPr>
        <p:spPr>
          <a:xfrm>
            <a:off x="1263580" y="5470524"/>
            <a:ext cx="1880235" cy="33337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dirty="0">
                <a:effectLst/>
                <a:latin typeface="Calibri"/>
                <a:ea typeface="Calibri"/>
                <a:cs typeface="Times New Roman"/>
              </a:rPr>
              <a:t>Concerns with speech</a:t>
            </a:r>
          </a:p>
        </p:txBody>
      </p:sp>
      <p:sp>
        <p:nvSpPr>
          <p:cNvPr id="19" name="Text Box 25"/>
          <p:cNvSpPr txBox="1"/>
          <p:nvPr/>
        </p:nvSpPr>
        <p:spPr>
          <a:xfrm>
            <a:off x="1006213" y="4438966"/>
            <a:ext cx="1468120" cy="33782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dirty="0">
                <a:effectLst/>
                <a:latin typeface="Calibri"/>
                <a:ea typeface="Calibri"/>
                <a:cs typeface="Times New Roman"/>
              </a:rPr>
              <a:t>IEP testing</a:t>
            </a:r>
          </a:p>
        </p:txBody>
      </p:sp>
      <p:sp>
        <p:nvSpPr>
          <p:cNvPr id="20" name="Text Box 26"/>
          <p:cNvSpPr txBox="1"/>
          <p:nvPr/>
        </p:nvSpPr>
        <p:spPr>
          <a:xfrm>
            <a:off x="228600" y="4798735"/>
            <a:ext cx="1618229" cy="46672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dirty="0">
                <a:effectLst/>
                <a:latin typeface="Calibri"/>
                <a:ea typeface="Calibri"/>
                <a:cs typeface="Times New Roman"/>
              </a:rPr>
              <a:t>Parent/ teacher conference</a:t>
            </a:r>
          </a:p>
        </p:txBody>
      </p:sp>
      <p:sp>
        <p:nvSpPr>
          <p:cNvPr id="21" name="Text Box 27"/>
          <p:cNvSpPr txBox="1"/>
          <p:nvPr/>
        </p:nvSpPr>
        <p:spPr>
          <a:xfrm>
            <a:off x="1178420" y="3919300"/>
            <a:ext cx="1610995" cy="33337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dirty="0">
                <a:effectLst/>
                <a:latin typeface="Calibri"/>
                <a:ea typeface="Calibri"/>
                <a:cs typeface="Times New Roman"/>
              </a:rPr>
              <a:t>Increase reading</a:t>
            </a:r>
          </a:p>
        </p:txBody>
      </p:sp>
      <p:sp>
        <p:nvSpPr>
          <p:cNvPr id="22" name="Text Box 28"/>
          <p:cNvSpPr txBox="1"/>
          <p:nvPr/>
        </p:nvSpPr>
        <p:spPr>
          <a:xfrm>
            <a:off x="2846318" y="3990965"/>
            <a:ext cx="2640082" cy="73406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a:effectLst/>
                <a:latin typeface="Calibri"/>
                <a:ea typeface="Calibri"/>
                <a:cs typeface="Times New Roman"/>
              </a:rPr>
              <a:t>Parent &amp; TEACHERS </a:t>
            </a:r>
            <a:r>
              <a:rPr lang="en-US" sz="1600" dirty="0" smtClean="0">
                <a:latin typeface="Calibri"/>
                <a:ea typeface="Calibri"/>
                <a:cs typeface="Times New Roman"/>
              </a:rPr>
              <a:t>meeting</a:t>
            </a:r>
            <a:endParaRPr lang="en-US" sz="1600" dirty="0">
              <a:effectLst/>
              <a:latin typeface="Calibri"/>
              <a:ea typeface="Calibri"/>
              <a:cs typeface="Times New Roman"/>
            </a:endParaRPr>
          </a:p>
          <a:p>
            <a:pPr marL="0" marR="0">
              <a:spcBef>
                <a:spcPts val="0"/>
              </a:spcBef>
              <a:spcAft>
                <a:spcPts val="0"/>
              </a:spcAft>
            </a:pPr>
            <a:r>
              <a:rPr lang="en-US" sz="1600" dirty="0">
                <a:effectLst/>
                <a:latin typeface="Calibri"/>
                <a:ea typeface="Calibri"/>
                <a:cs typeface="Times New Roman"/>
              </a:rPr>
              <a:t>What happens next</a:t>
            </a:r>
            <a:r>
              <a:rPr lang="en-US" sz="1600" dirty="0" smtClean="0">
                <a:effectLst/>
                <a:latin typeface="Calibri"/>
                <a:ea typeface="Calibri"/>
                <a:cs typeface="Times New Roman"/>
              </a:rPr>
              <a:t>…….</a:t>
            </a:r>
            <a:endParaRPr lang="en-US" sz="1600" dirty="0">
              <a:effectLst/>
              <a:latin typeface="Calibri"/>
              <a:ea typeface="Calibri"/>
              <a:cs typeface="Times New Roman"/>
            </a:endParaRPr>
          </a:p>
          <a:p>
            <a:pPr marL="0" marR="0">
              <a:lnSpc>
                <a:spcPct val="115000"/>
              </a:lnSpc>
              <a:spcBef>
                <a:spcPts val="0"/>
              </a:spcBef>
              <a:spcAft>
                <a:spcPts val="1000"/>
              </a:spcAft>
            </a:pPr>
            <a:r>
              <a:rPr lang="en-US" sz="1600" dirty="0">
                <a:effectLst/>
                <a:latin typeface="Calibri"/>
                <a:ea typeface="Calibri"/>
                <a:cs typeface="Times New Roman"/>
              </a:rPr>
              <a:t> </a:t>
            </a:r>
          </a:p>
        </p:txBody>
      </p:sp>
      <p:sp>
        <p:nvSpPr>
          <p:cNvPr id="23" name="Text Box 29"/>
          <p:cNvSpPr txBox="1"/>
          <p:nvPr/>
        </p:nvSpPr>
        <p:spPr>
          <a:xfrm>
            <a:off x="3704453" y="3432215"/>
            <a:ext cx="2075566" cy="33337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dirty="0">
                <a:effectLst/>
                <a:latin typeface="Calibri"/>
                <a:ea typeface="Calibri"/>
                <a:cs typeface="Times New Roman"/>
              </a:rPr>
              <a:t>Calling all doctors!!</a:t>
            </a:r>
          </a:p>
        </p:txBody>
      </p:sp>
      <p:sp>
        <p:nvSpPr>
          <p:cNvPr id="24" name="Oval Callout 23"/>
          <p:cNvSpPr/>
          <p:nvPr/>
        </p:nvSpPr>
        <p:spPr>
          <a:xfrm flipH="1">
            <a:off x="831018" y="1714579"/>
            <a:ext cx="3082539" cy="1238250"/>
          </a:xfrm>
          <a:prstGeom prst="wedgeEllipseCallout">
            <a:avLst>
              <a:gd name="adj1" fmla="val -47644"/>
              <a:gd name="adj2" fmla="val 62244"/>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dirty="0">
                <a:effectLst/>
                <a:ea typeface="Calibri"/>
                <a:cs typeface="Times New Roman"/>
              </a:rPr>
              <a:t>No brain abnormalities</a:t>
            </a:r>
          </a:p>
          <a:p>
            <a:pPr marL="0" marR="0" algn="ctr">
              <a:spcBef>
                <a:spcPts val="0"/>
              </a:spcBef>
              <a:spcAft>
                <a:spcPts val="0"/>
              </a:spcAft>
            </a:pPr>
            <a:r>
              <a:rPr lang="en-US" sz="1600" dirty="0">
                <a:effectLst/>
                <a:ea typeface="Calibri"/>
                <a:cs typeface="Times New Roman"/>
              </a:rPr>
              <a:t>No seizures</a:t>
            </a:r>
          </a:p>
          <a:p>
            <a:pPr marL="0" marR="0" algn="ctr">
              <a:spcBef>
                <a:spcPts val="0"/>
              </a:spcBef>
              <a:spcAft>
                <a:spcPts val="0"/>
              </a:spcAft>
            </a:pPr>
            <a:r>
              <a:rPr lang="en-US" sz="1600" dirty="0">
                <a:effectLst/>
                <a:ea typeface="Calibri"/>
                <a:cs typeface="Times New Roman"/>
              </a:rPr>
              <a:t>No </a:t>
            </a:r>
            <a:r>
              <a:rPr lang="en-US" sz="1600" dirty="0" err="1">
                <a:effectLst/>
                <a:ea typeface="Calibri"/>
                <a:cs typeface="Times New Roman"/>
              </a:rPr>
              <a:t>Dsylexia</a:t>
            </a:r>
            <a:endParaRPr lang="en-US" sz="1600" dirty="0">
              <a:effectLst/>
              <a:ea typeface="Calibri"/>
              <a:cs typeface="Times New Roman"/>
            </a:endParaRPr>
          </a:p>
        </p:txBody>
      </p:sp>
      <p:pic>
        <p:nvPicPr>
          <p:cNvPr id="36" name="Picture 35" descr="Image result for school"/>
          <p:cNvPicPr/>
          <p:nvPr/>
        </p:nvPicPr>
        <p:blipFill>
          <a:blip r:embed="rId3">
            <a:extLst>
              <a:ext uri="{28A0092B-C50C-407E-A947-70E740481C1C}">
                <a14:useLocalDpi xmlns:a14="http://schemas.microsoft.com/office/drawing/2010/main" val="0"/>
              </a:ext>
            </a:extLst>
          </a:blip>
          <a:srcRect/>
          <a:stretch>
            <a:fillRect/>
          </a:stretch>
        </p:blipFill>
        <p:spPr bwMode="auto">
          <a:xfrm>
            <a:off x="5081519" y="146050"/>
            <a:ext cx="3990975" cy="2806779"/>
          </a:xfrm>
          <a:prstGeom prst="rect">
            <a:avLst/>
          </a:prstGeom>
          <a:noFill/>
          <a:ln>
            <a:noFill/>
          </a:ln>
        </p:spPr>
      </p:pic>
      <p:sp>
        <p:nvSpPr>
          <p:cNvPr id="26" name="Text Box 10"/>
          <p:cNvSpPr txBox="1"/>
          <p:nvPr/>
        </p:nvSpPr>
        <p:spPr>
          <a:xfrm>
            <a:off x="4322694" y="2952829"/>
            <a:ext cx="1773306" cy="33337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dirty="0">
                <a:effectLst/>
                <a:latin typeface="Calibri"/>
                <a:ea typeface="Calibri"/>
                <a:cs typeface="Times New Roman"/>
              </a:rPr>
              <a:t>“</a:t>
            </a:r>
            <a:r>
              <a:rPr lang="en-US" sz="1600" dirty="0" smtClean="0">
                <a:effectLst/>
                <a:latin typeface="Calibri"/>
                <a:ea typeface="Calibri"/>
                <a:cs typeface="Times New Roman"/>
              </a:rPr>
              <a:t>I still </a:t>
            </a:r>
            <a:r>
              <a:rPr lang="en-US" sz="1600" dirty="0">
                <a:effectLst/>
                <a:latin typeface="Calibri"/>
                <a:ea typeface="Calibri"/>
                <a:cs typeface="Times New Roman"/>
              </a:rPr>
              <a:t>can’t read!”</a:t>
            </a:r>
          </a:p>
        </p:txBody>
      </p:sp>
      <p:cxnSp>
        <p:nvCxnSpPr>
          <p:cNvPr id="10" name="Straight Arrow Connector 9"/>
          <p:cNvCxnSpPr/>
          <p:nvPr/>
        </p:nvCxnSpPr>
        <p:spPr>
          <a:xfrm flipV="1">
            <a:off x="598419" y="2257505"/>
            <a:ext cx="4495800" cy="3656967"/>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48" name="Rectangle 2047"/>
          <p:cNvSpPr/>
          <p:nvPr/>
        </p:nvSpPr>
        <p:spPr>
          <a:xfrm>
            <a:off x="5757103" y="946666"/>
            <a:ext cx="2866197" cy="1169551"/>
          </a:xfrm>
          <a:prstGeom prst="rect">
            <a:avLst/>
          </a:prstGeom>
        </p:spPr>
        <p:txBody>
          <a:bodyPr wrap="square">
            <a:spAutoFit/>
          </a:bodyPr>
          <a:lstStyle/>
          <a:p>
            <a:r>
              <a:rPr lang="en-US" sz="1400" b="1" dirty="0">
                <a:solidFill>
                  <a:schemeClr val="bg1"/>
                </a:solidFill>
              </a:rPr>
              <a:t>Read with confidence and competence</a:t>
            </a:r>
          </a:p>
          <a:p>
            <a:r>
              <a:rPr lang="en-US" sz="1400" b="1" dirty="0">
                <a:solidFill>
                  <a:schemeClr val="bg1"/>
                </a:solidFill>
              </a:rPr>
              <a:t>Stay in Holy Rosary School</a:t>
            </a:r>
          </a:p>
          <a:p>
            <a:r>
              <a:rPr lang="en-US" sz="1400" b="1" dirty="0">
                <a:solidFill>
                  <a:schemeClr val="bg1"/>
                </a:solidFill>
              </a:rPr>
              <a:t>Make valuable long lasting friendships</a:t>
            </a:r>
          </a:p>
        </p:txBody>
      </p:sp>
      <p:sp>
        <p:nvSpPr>
          <p:cNvPr id="6" name="Rectangle 5"/>
          <p:cNvSpPr/>
          <p:nvPr/>
        </p:nvSpPr>
        <p:spPr>
          <a:xfrm>
            <a:off x="5856287" y="590034"/>
            <a:ext cx="2441438" cy="369332"/>
          </a:xfrm>
          <a:prstGeom prst="rect">
            <a:avLst/>
          </a:prstGeom>
        </p:spPr>
        <p:txBody>
          <a:bodyPr wrap="none">
            <a:spAutoFit/>
          </a:bodyPr>
          <a:lstStyle/>
          <a:p>
            <a:r>
              <a:rPr lang="en-US" b="1" dirty="0">
                <a:solidFill>
                  <a:schemeClr val="accent6"/>
                </a:solidFill>
              </a:rPr>
              <a:t>VISION for a GOOD LIFE</a:t>
            </a:r>
            <a:endParaRPr lang="en-US" dirty="0">
              <a:solidFill>
                <a:schemeClr val="accent6"/>
              </a:solidFill>
            </a:endParaRPr>
          </a:p>
        </p:txBody>
      </p:sp>
      <p:sp>
        <p:nvSpPr>
          <p:cNvPr id="38" name="Title 1"/>
          <p:cNvSpPr>
            <a:spLocks noGrp="1"/>
          </p:cNvSpPr>
          <p:nvPr>
            <p:ph type="title"/>
          </p:nvPr>
        </p:nvSpPr>
        <p:spPr>
          <a:xfrm>
            <a:off x="228600" y="146050"/>
            <a:ext cx="5416550" cy="1051645"/>
          </a:xfrm>
          <a:solidFill>
            <a:schemeClr val="accent5">
              <a:lumMod val="60000"/>
              <a:lumOff val="40000"/>
            </a:schemeClr>
          </a:solidFill>
        </p:spPr>
        <p:txBody>
          <a:bodyPr>
            <a:normAutofit/>
          </a:bodyPr>
          <a:lstStyle/>
          <a:p>
            <a:r>
              <a:rPr lang="en-US" sz="3600" dirty="0" smtClean="0">
                <a:latin typeface="Andalus" panose="02020603050405020304" pitchFamily="18" charset="-78"/>
                <a:cs typeface="Andalus" panose="02020603050405020304" pitchFamily="18" charset="-78"/>
              </a:rPr>
              <a:t>The </a:t>
            </a:r>
            <a:r>
              <a:rPr lang="en-US" sz="3600" dirty="0" smtClean="0">
                <a:latin typeface="Andalus" panose="02020603050405020304" pitchFamily="18" charset="-78"/>
                <a:cs typeface="Andalus" panose="02020603050405020304" pitchFamily="18" charset="-78"/>
              </a:rPr>
              <a:t>Life Course </a:t>
            </a:r>
            <a:r>
              <a:rPr lang="en-US" sz="3600" dirty="0" smtClean="0">
                <a:latin typeface="Andalus" panose="02020603050405020304" pitchFamily="18" charset="-78"/>
                <a:cs typeface="Andalus" panose="02020603050405020304" pitchFamily="18" charset="-78"/>
              </a:rPr>
              <a:t>Hits Home</a:t>
            </a:r>
            <a:endParaRPr lang="en-US" sz="3600" dirty="0">
              <a:latin typeface="Andalus" panose="02020603050405020304" pitchFamily="18" charset="-78"/>
              <a:cs typeface="Andalus" panose="02020603050405020304" pitchFamily="18" charset="-78"/>
            </a:endParaRPr>
          </a:p>
        </p:txBody>
      </p:sp>
      <p:sp>
        <p:nvSpPr>
          <p:cNvPr id="25" name="Explosion 1 24"/>
          <p:cNvSpPr/>
          <p:nvPr/>
        </p:nvSpPr>
        <p:spPr>
          <a:xfrm>
            <a:off x="3388416" y="774700"/>
            <a:ext cx="1171575" cy="1088827"/>
          </a:xfrm>
          <a:prstGeom prst="irregularSeal1">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a:cs typeface="Times New Roman"/>
              </a:rPr>
              <a:t>100-IQ</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 y="6132513"/>
            <a:ext cx="822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30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8095" t="19614" r="13333" b="5435"/>
          <a:stretch/>
        </p:blipFill>
        <p:spPr bwMode="auto">
          <a:xfrm>
            <a:off x="457200" y="685800"/>
            <a:ext cx="8425748"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1235" t="26460" r="22346" b="34884"/>
          <a:stretch/>
        </p:blipFill>
        <p:spPr bwMode="auto">
          <a:xfrm>
            <a:off x="6096000" y="4742656"/>
            <a:ext cx="2644588"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228600"/>
            <a:ext cx="8839200" cy="369332"/>
          </a:xfrm>
          <a:prstGeom prst="rect">
            <a:avLst/>
          </a:prstGeom>
          <a:solidFill>
            <a:schemeClr val="tx2">
              <a:lumMod val="60000"/>
              <a:lumOff val="40000"/>
            </a:schemeClr>
          </a:solidFill>
        </p:spPr>
        <p:txBody>
          <a:bodyPr wrap="square" rtlCol="0">
            <a:spAutoFit/>
          </a:bodyPr>
          <a:lstStyle/>
          <a:p>
            <a:endParaRPr lang="en-US" dirty="0"/>
          </a:p>
        </p:txBody>
      </p:sp>
      <p:sp>
        <p:nvSpPr>
          <p:cNvPr id="7" name="TextBox 6"/>
          <p:cNvSpPr txBox="1"/>
          <p:nvPr/>
        </p:nvSpPr>
        <p:spPr>
          <a:xfrm>
            <a:off x="152400" y="597932"/>
            <a:ext cx="304800" cy="5909310"/>
          </a:xfrm>
          <a:prstGeom prst="rect">
            <a:avLst/>
          </a:prstGeom>
          <a:solidFill>
            <a:schemeClr val="tx2">
              <a:lumMod val="60000"/>
              <a:lumOff val="4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172200"/>
            <a:ext cx="843578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740588" y="597932"/>
            <a:ext cx="251012" cy="5909310"/>
          </a:xfrm>
          <a:prstGeom prst="rect">
            <a:avLst/>
          </a:prstGeom>
          <a:solidFill>
            <a:schemeClr val="tx2">
              <a:lumMod val="60000"/>
              <a:lumOff val="4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521168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697349">
            <a:off x="359444" y="1570190"/>
            <a:ext cx="3368838" cy="2904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descr="Image result for lifecourse to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7"/>
            <a:ext cx="9144000" cy="171293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86650">
            <a:off x="3925584" y="1308952"/>
            <a:ext cx="2190459" cy="291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Displaying IMG95048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isplaying IMG950486.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isplaying IMG950486.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isplaying IMG950486.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79894">
            <a:off x="788735" y="4155568"/>
            <a:ext cx="2526471" cy="2526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095" t="19614" r="13333" b="5435"/>
          <a:stretch/>
        </p:blipFill>
        <p:spPr bwMode="auto">
          <a:xfrm rot="21109507">
            <a:off x="3429155" y="4228416"/>
            <a:ext cx="2738093" cy="1681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6096000"/>
            <a:ext cx="822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55220">
            <a:off x="5702832" y="1772029"/>
            <a:ext cx="3401669" cy="391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692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15" y="6172200"/>
            <a:ext cx="9134485" cy="685800"/>
          </a:xfrm>
          <a:prstGeom prst="rect">
            <a:avLst/>
          </a:prstGeom>
          <a:solidFill>
            <a:schemeClr val="accent6">
              <a:lumMod val="60000"/>
              <a:lumOff val="40000"/>
            </a:schemeClr>
          </a:solidFill>
        </p:spPr>
        <p:txBody>
          <a:bodyPr wrap="square" rtlCol="0">
            <a:spAutoFit/>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72200"/>
            <a:ext cx="822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073"/>
          <a:stretch/>
        </p:blipFill>
        <p:spPr bwMode="auto">
          <a:xfrm>
            <a:off x="9514" y="479136"/>
            <a:ext cx="9141413" cy="569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15" y="0"/>
            <a:ext cx="9141412" cy="521732"/>
          </a:xfrm>
          <a:prstGeom prst="rect">
            <a:avLst/>
          </a:prstGeom>
          <a:solidFill>
            <a:schemeClr val="accent6">
              <a:lumMod val="60000"/>
              <a:lumOff val="40000"/>
            </a:schemeClr>
          </a:solidFill>
        </p:spPr>
        <p:txBody>
          <a:bodyPr wrap="square" rtlCol="0">
            <a:spAutoFit/>
          </a:bodyPr>
          <a:lstStyle/>
          <a:p>
            <a:endParaRPr lang="en-US" dirty="0"/>
          </a:p>
        </p:txBody>
      </p:sp>
    </p:spTree>
    <p:extLst>
      <p:ext uri="{BB962C8B-B14F-4D97-AF65-F5344CB8AC3E}">
        <p14:creationId xmlns:p14="http://schemas.microsoft.com/office/powerpoint/2010/main" val="4285139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pic>
        <p:nvPicPr>
          <p:cNvPr id="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801" t="20199" r="60104" b="59940"/>
          <a:stretch/>
        </p:blipFill>
        <p:spPr bwMode="auto">
          <a:xfrm>
            <a:off x="155411" y="2328824"/>
            <a:ext cx="1143970" cy="1119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000" t="29024" r="19429" b="22817"/>
          <a:stretch/>
        </p:blipFill>
        <p:spPr bwMode="auto">
          <a:xfrm rot="1631763">
            <a:off x="4164394" y="5130000"/>
            <a:ext cx="1421479" cy="87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000" t="29024" r="19429" b="22817"/>
          <a:stretch/>
        </p:blipFill>
        <p:spPr bwMode="auto">
          <a:xfrm rot="21084217">
            <a:off x="7666406" y="3549916"/>
            <a:ext cx="1420028" cy="87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000" t="29024" r="19429" b="22817"/>
          <a:stretch/>
        </p:blipFill>
        <p:spPr bwMode="auto">
          <a:xfrm rot="20177068">
            <a:off x="92086" y="3530324"/>
            <a:ext cx="1421479" cy="87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000" t="29024" r="19429" b="22817"/>
          <a:stretch/>
        </p:blipFill>
        <p:spPr bwMode="auto">
          <a:xfrm rot="1476375">
            <a:off x="127305" y="1359201"/>
            <a:ext cx="1421479" cy="87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745" r="16852"/>
          <a:stretch/>
        </p:blipFill>
        <p:spPr bwMode="auto">
          <a:xfrm rot="21399179">
            <a:off x="1287903" y="4051522"/>
            <a:ext cx="2887221" cy="2378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73206">
            <a:off x="1194940" y="1398666"/>
            <a:ext cx="3242365" cy="243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05" y="0"/>
            <a:ext cx="822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468313"/>
            <a:ext cx="8229600" cy="1143000"/>
          </a:xfrm>
        </p:spPr>
        <p:txBody>
          <a:bodyPr>
            <a:normAutofit/>
          </a:bodyPr>
          <a:lstStyle/>
          <a:p>
            <a:pPr algn="l"/>
            <a:r>
              <a:rPr lang="en-US" dirty="0" smtClean="0">
                <a:solidFill>
                  <a:srgbClr val="7030A0"/>
                </a:solidFill>
                <a:latin typeface="Andalus" panose="02020603050405020304" pitchFamily="18" charset="-78"/>
                <a:cs typeface="Andalus" panose="02020603050405020304" pitchFamily="18" charset="-78"/>
              </a:rPr>
              <a:t>The Life Course leaves It’s Mark</a:t>
            </a:r>
            <a:endParaRPr lang="en-US" dirty="0">
              <a:solidFill>
                <a:srgbClr val="7030A0"/>
              </a:solidFill>
              <a:latin typeface="Andalus" panose="02020603050405020304" pitchFamily="18" charset="-78"/>
              <a:cs typeface="Andalus" panose="02020603050405020304" pitchFamily="18" charset="-78"/>
            </a:endParaRPr>
          </a:p>
        </p:txBody>
      </p:sp>
      <p:pic>
        <p:nvPicPr>
          <p:cNvPr id="717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913473">
            <a:off x="5095163" y="1391259"/>
            <a:ext cx="2446587" cy="244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1158699">
            <a:off x="5284925" y="3753415"/>
            <a:ext cx="2918436" cy="2189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52800" y="2642892"/>
            <a:ext cx="2421075" cy="220530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000" t="29024" r="19429" b="22817"/>
          <a:stretch/>
        </p:blipFill>
        <p:spPr bwMode="auto">
          <a:xfrm>
            <a:off x="7467599" y="664179"/>
            <a:ext cx="1421479" cy="87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076" y="6172200"/>
            <a:ext cx="822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801" t="20199" r="60104" b="59940"/>
          <a:stretch/>
        </p:blipFill>
        <p:spPr bwMode="auto">
          <a:xfrm rot="1252537">
            <a:off x="7854311" y="5431264"/>
            <a:ext cx="1143970" cy="1119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801" t="20199" r="60104" b="59940"/>
          <a:stretch/>
        </p:blipFill>
        <p:spPr bwMode="auto">
          <a:xfrm rot="20630351">
            <a:off x="7759520" y="1933221"/>
            <a:ext cx="1143970" cy="1119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801" t="20199" r="60104" b="59940"/>
          <a:stretch/>
        </p:blipFill>
        <p:spPr bwMode="auto">
          <a:xfrm rot="1154619">
            <a:off x="266059" y="4923548"/>
            <a:ext cx="1143970" cy="1119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118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1579</TotalTime>
  <Words>1284</Words>
  <Application>Microsoft Office PowerPoint</Application>
  <PresentationFormat>On-screen Show (4:3)</PresentationFormat>
  <Paragraphs>165</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My Life Course Journey…How it Started</vt:lpstr>
      <vt:lpstr>Building relationships</vt:lpstr>
      <vt:lpstr>The Life Course Hits Home</vt:lpstr>
      <vt:lpstr>PowerPoint Presentation</vt:lpstr>
      <vt:lpstr>PowerPoint Presentation</vt:lpstr>
      <vt:lpstr>PowerPoint Presentation</vt:lpstr>
      <vt:lpstr>The Life Course leaves It’s Mark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Buckman</dc:creator>
  <cp:lastModifiedBy>Molly Hays</cp:lastModifiedBy>
  <cp:revision>38</cp:revision>
  <dcterms:created xsi:type="dcterms:W3CDTF">2017-05-08T17:22:55Z</dcterms:created>
  <dcterms:modified xsi:type="dcterms:W3CDTF">2017-05-15T19:54:36Z</dcterms:modified>
</cp:coreProperties>
</file>