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8"/>
  </p:notesMasterIdLst>
  <p:handoutMasterIdLst>
    <p:handoutMasterId r:id="rId59"/>
  </p:handoutMasterIdLst>
  <p:sldIdLst>
    <p:sldId id="278" r:id="rId2"/>
    <p:sldId id="423" r:id="rId3"/>
    <p:sldId id="329" r:id="rId4"/>
    <p:sldId id="413" r:id="rId5"/>
    <p:sldId id="417" r:id="rId6"/>
    <p:sldId id="418" r:id="rId7"/>
    <p:sldId id="409" r:id="rId8"/>
    <p:sldId id="419" r:id="rId9"/>
    <p:sldId id="420" r:id="rId10"/>
    <p:sldId id="410" r:id="rId11"/>
    <p:sldId id="343" r:id="rId12"/>
    <p:sldId id="388" r:id="rId13"/>
    <p:sldId id="345" r:id="rId14"/>
    <p:sldId id="439" r:id="rId15"/>
    <p:sldId id="387" r:id="rId16"/>
    <p:sldId id="383" r:id="rId17"/>
    <p:sldId id="357" r:id="rId18"/>
    <p:sldId id="386" r:id="rId19"/>
    <p:sldId id="373" r:id="rId20"/>
    <p:sldId id="381" r:id="rId21"/>
    <p:sldId id="389" r:id="rId22"/>
    <p:sldId id="390" r:id="rId23"/>
    <p:sldId id="437" r:id="rId24"/>
    <p:sldId id="367" r:id="rId25"/>
    <p:sldId id="405" r:id="rId26"/>
    <p:sldId id="406" r:id="rId27"/>
    <p:sldId id="411" r:id="rId28"/>
    <p:sldId id="428" r:id="rId29"/>
    <p:sldId id="414" r:id="rId30"/>
    <p:sldId id="421" r:id="rId31"/>
    <p:sldId id="407" r:id="rId32"/>
    <p:sldId id="385" r:id="rId33"/>
    <p:sldId id="400" r:id="rId34"/>
    <p:sldId id="402" r:id="rId35"/>
    <p:sldId id="401" r:id="rId36"/>
    <p:sldId id="391" r:id="rId37"/>
    <p:sldId id="399" r:id="rId38"/>
    <p:sldId id="429" r:id="rId39"/>
    <p:sldId id="430" r:id="rId40"/>
    <p:sldId id="398" r:id="rId41"/>
    <p:sldId id="431" r:id="rId42"/>
    <p:sldId id="440" r:id="rId43"/>
    <p:sldId id="438" r:id="rId44"/>
    <p:sldId id="433" r:id="rId45"/>
    <p:sldId id="434" r:id="rId46"/>
    <p:sldId id="435" r:id="rId47"/>
    <p:sldId id="394" r:id="rId48"/>
    <p:sldId id="392" r:id="rId49"/>
    <p:sldId id="382" r:id="rId50"/>
    <p:sldId id="375" r:id="rId51"/>
    <p:sldId id="376" r:id="rId52"/>
    <p:sldId id="377" r:id="rId53"/>
    <p:sldId id="380" r:id="rId54"/>
    <p:sldId id="436" r:id="rId55"/>
    <p:sldId id="425" r:id="rId56"/>
    <p:sldId id="426" r:id="rId5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288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147" autoAdjust="0"/>
    <p:restoredTop sz="78400" autoAdjust="0"/>
  </p:normalViewPr>
  <p:slideViewPr>
    <p:cSldViewPr snapToGrid="0" snapToObjects="1">
      <p:cViewPr varScale="1">
        <p:scale>
          <a:sx n="69" d="100"/>
          <a:sy n="69" d="100"/>
        </p:scale>
        <p:origin x="1301" y="58"/>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55" d="100"/>
          <a:sy n="55" d="100"/>
        </p:scale>
        <p:origin x="-2622"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FB09A0B-8CC7-A84F-A02E-1886B027E944}" type="datetimeFigureOut">
              <a:rPr lang="en-US" smtClean="0"/>
              <a:pPr/>
              <a:t>5/18/2017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03F04C6-189F-7744-8FA4-04D320D29BB0}" type="slidenum">
              <a:rPr lang="en-US" smtClean="0"/>
              <a:pPr/>
              <a:t>‹#›</a:t>
            </a:fld>
            <a:endParaRPr lang="en-US" dirty="0"/>
          </a:p>
        </p:txBody>
      </p:sp>
    </p:spTree>
    <p:extLst>
      <p:ext uri="{BB962C8B-B14F-4D97-AF65-F5344CB8AC3E}">
        <p14:creationId xmlns:p14="http://schemas.microsoft.com/office/powerpoint/2010/main" val="1652608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1F5F148-4E9C-3043-8027-2AD5DC67E160}" type="datetimeFigureOut">
              <a:rPr lang="en-US" smtClean="0"/>
              <a:pPr/>
              <a:t>5/18/2017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2309CF6-EE76-1648-8560-F99AD19275C4}" type="slidenum">
              <a:rPr lang="en-US" smtClean="0"/>
              <a:pPr/>
              <a:t>‹#›</a:t>
            </a:fld>
            <a:endParaRPr lang="en-US" dirty="0"/>
          </a:p>
        </p:txBody>
      </p:sp>
    </p:spTree>
    <p:extLst>
      <p:ext uri="{BB962C8B-B14F-4D97-AF65-F5344CB8AC3E}">
        <p14:creationId xmlns:p14="http://schemas.microsoft.com/office/powerpoint/2010/main" val="42832956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lifecoursetools.co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Thanks for joining</a:t>
            </a:r>
            <a:r>
              <a:rPr lang="en-US" baseline="0" dirty="0" smtClean="0"/>
              <a:t> us today!</a:t>
            </a:r>
          </a:p>
          <a:p>
            <a:endParaRPr lang="en-US" baseline="0" dirty="0" smtClean="0"/>
          </a:p>
          <a:p>
            <a:r>
              <a:rPr lang="en-US" baseline="0" dirty="0" smtClean="0"/>
              <a:t>Give really short intro of ourselves here if not done by a session facilitator.</a:t>
            </a:r>
          </a:p>
          <a:p>
            <a:endParaRPr lang="en-US" baseline="0" dirty="0" smtClean="0"/>
          </a:p>
          <a:p>
            <a:r>
              <a:rPr lang="en-US" baseline="0" dirty="0" smtClean="0"/>
              <a:t>Mention handouts and give brief information on them.</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1</a:t>
            </a:fld>
            <a:endParaRPr lang="en-US" dirty="0"/>
          </a:p>
        </p:txBody>
      </p:sp>
    </p:spTree>
    <p:extLst>
      <p:ext uri="{BB962C8B-B14F-4D97-AF65-F5344CB8AC3E}">
        <p14:creationId xmlns:p14="http://schemas.microsoft.com/office/powerpoint/2010/main" val="1932182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a:t>
            </a:r>
          </a:p>
          <a:p>
            <a:endParaRPr lang="en-US" dirty="0" smtClean="0"/>
          </a:p>
          <a:p>
            <a:r>
              <a:rPr lang="en-US" dirty="0" smtClean="0"/>
              <a:t>One of the things we always</a:t>
            </a:r>
            <a:r>
              <a:rPr lang="en-US" baseline="0" dirty="0" smtClean="0"/>
              <a:t> want to remember…. Is whether it’s the individual or the family we are having conversations with – that there is a recognition that there is a need for goods and services to really help them improve their lives, but also we cannot forget the nee to really help them get connected to resources that would increased their knowledge and skills about topics, specifically employment in this regard.</a:t>
            </a:r>
          </a:p>
          <a:p>
            <a:endParaRPr lang="en-US" baseline="0" dirty="0" smtClean="0"/>
          </a:p>
          <a:p>
            <a:r>
              <a:rPr lang="en-US" baseline="0" dirty="0" smtClean="0"/>
              <a:t>The 3 buckets conversation that </a:t>
            </a:r>
            <a:r>
              <a:rPr lang="en-US" baseline="0" dirty="0" err="1" smtClean="0"/>
              <a:t>Sheli</a:t>
            </a:r>
            <a:r>
              <a:rPr lang="en-US" baseline="0" dirty="0" smtClean="0"/>
              <a:t> has all the time with people.</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10</a:t>
            </a:fld>
            <a:endParaRPr lang="en-US" dirty="0"/>
          </a:p>
        </p:txBody>
      </p:sp>
    </p:spTree>
    <p:extLst>
      <p:ext uri="{BB962C8B-B14F-4D97-AF65-F5344CB8AC3E}">
        <p14:creationId xmlns:p14="http://schemas.microsoft.com/office/powerpoint/2010/main" val="1752240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a:t>
            </a:r>
          </a:p>
          <a:p>
            <a:endParaRPr lang="en-US" dirty="0" smtClean="0"/>
          </a:p>
          <a:p>
            <a:r>
              <a:rPr lang="en-US" dirty="0" smtClean="0"/>
              <a:t>The work discussed here today is all a great partnership of many projects…. But</a:t>
            </a:r>
            <a:r>
              <a:rPr lang="en-US" baseline="0" dirty="0" smtClean="0"/>
              <a:t> in particular the resources of Family to Family and the connections of Show Me Careers have really allowed us to make some of these connections here around all the things were trying to do.</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11</a:t>
            </a:fld>
            <a:endParaRPr lang="en-US" dirty="0"/>
          </a:p>
        </p:txBody>
      </p:sp>
    </p:spTree>
    <p:extLst>
      <p:ext uri="{BB962C8B-B14F-4D97-AF65-F5344CB8AC3E}">
        <p14:creationId xmlns:p14="http://schemas.microsoft.com/office/powerpoint/2010/main" val="1792540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12</a:t>
            </a:fld>
            <a:endParaRPr lang="en-US" dirty="0"/>
          </a:p>
        </p:txBody>
      </p:sp>
    </p:spTree>
    <p:extLst>
      <p:ext uri="{BB962C8B-B14F-4D97-AF65-F5344CB8AC3E}">
        <p14:creationId xmlns:p14="http://schemas.microsoft.com/office/powerpoint/2010/main" val="383608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sz="1200" dirty="0" smtClean="0"/>
              <a:t>Cyndi</a:t>
            </a:r>
          </a:p>
          <a:p>
            <a:pPr>
              <a:buFont typeface="Arial" panose="020B0604020202020204" pitchFamily="34" charset="0"/>
              <a:buNone/>
            </a:pPr>
            <a:endParaRPr lang="en-US" sz="1200" dirty="0" smtClean="0"/>
          </a:p>
          <a:p>
            <a:pPr>
              <a:buFont typeface="Arial" panose="020B0604020202020204" pitchFamily="34" charset="0"/>
              <a:buNone/>
            </a:pPr>
            <a:r>
              <a:rPr lang="en-US" sz="1200" dirty="0" smtClean="0"/>
              <a:t>Just to give you a little idea of where</a:t>
            </a:r>
            <a:r>
              <a:rPr lang="en-US" sz="1200" baseline="0" dirty="0" smtClean="0"/>
              <a:t> we are coming from…</a:t>
            </a:r>
            <a:endParaRPr lang="en-US" sz="1200" dirty="0" smtClean="0"/>
          </a:p>
          <a:p>
            <a:pPr>
              <a:buFont typeface="Arial" panose="020B0604020202020204" pitchFamily="34" charset="0"/>
              <a:buChar char="•"/>
            </a:pPr>
            <a:endParaRPr lang="en-US" sz="1200" dirty="0" smtClean="0"/>
          </a:p>
          <a:p>
            <a:pPr>
              <a:buFont typeface="Arial" panose="020B0604020202020204" pitchFamily="34" charset="0"/>
              <a:buChar char="•"/>
            </a:pPr>
            <a:r>
              <a:rPr lang="en-US" sz="1200" dirty="0" smtClean="0"/>
              <a:t>Serve 14 counties rural area in Northeast Missouri (north of St. Louis)</a:t>
            </a:r>
          </a:p>
          <a:p>
            <a:pPr>
              <a:buFont typeface="Arial" panose="020B0604020202020204" pitchFamily="34" charset="0"/>
              <a:buChar char="•"/>
            </a:pPr>
            <a:r>
              <a:rPr lang="en-US" sz="1200" dirty="0" smtClean="0"/>
              <a:t>Began in early 1980’s as a result of a small group of concerned community members (Seed</a:t>
            </a:r>
            <a:r>
              <a:rPr lang="en-US" sz="1200" baseline="0" dirty="0" smtClean="0"/>
              <a:t> money from local manufacture)</a:t>
            </a:r>
            <a:endParaRPr lang="en-US" sz="1200" dirty="0" smtClean="0"/>
          </a:p>
          <a:p>
            <a:pPr>
              <a:buFont typeface="Arial" panose="020B0604020202020204" pitchFamily="34" charset="0"/>
              <a:buChar char="•"/>
            </a:pPr>
            <a:r>
              <a:rPr lang="en-US" sz="1200" dirty="0" smtClean="0"/>
              <a:t>Employment has always been the a focus with formal funding starting 1987 (Seed money to start employment program from Missouri</a:t>
            </a:r>
            <a:r>
              <a:rPr lang="en-US" sz="1200" baseline="0" dirty="0" smtClean="0"/>
              <a:t> DD Council)</a:t>
            </a:r>
            <a:endParaRPr lang="en-US" sz="1200" b="1" dirty="0" smtClean="0"/>
          </a:p>
          <a:p>
            <a:pPr>
              <a:buFont typeface="Arial" panose="020B0604020202020204" pitchFamily="34" charset="0"/>
              <a:buChar char="•"/>
            </a:pPr>
            <a:r>
              <a:rPr lang="en-US" sz="1200" dirty="0" smtClean="0"/>
              <a:t>Our workforce is made up of people that live and are rooted in the communities they serve and share the philosophy of the organization and have a passion for it!</a:t>
            </a:r>
          </a:p>
          <a:p>
            <a:pPr>
              <a:buFont typeface="Arial" panose="020B0604020202020204" pitchFamily="34" charset="0"/>
              <a:buChar cha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Also elaborate</a:t>
            </a:r>
            <a:r>
              <a:rPr lang="en-US" baseline="0" dirty="0" smtClean="0"/>
              <a:t> here… employment is woven in the fabric of our lives, all of us… in our world everyone works…. so this is a piece of all the products and services we deliver as an organization.</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13</a:t>
            </a:fld>
            <a:endParaRPr lang="en-US" dirty="0"/>
          </a:p>
        </p:txBody>
      </p:sp>
    </p:spTree>
    <p:extLst>
      <p:ext uri="{BB962C8B-B14F-4D97-AF65-F5344CB8AC3E}">
        <p14:creationId xmlns:p14="http://schemas.microsoft.com/office/powerpoint/2010/main" val="879814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14</a:t>
            </a:fld>
            <a:endParaRPr lang="en-US" dirty="0"/>
          </a:p>
        </p:txBody>
      </p:sp>
    </p:spTree>
    <p:extLst>
      <p:ext uri="{BB962C8B-B14F-4D97-AF65-F5344CB8AC3E}">
        <p14:creationId xmlns:p14="http://schemas.microsoft.com/office/powerpoint/2010/main" val="901544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15</a:t>
            </a:fld>
            <a:endParaRPr lang="en-US" dirty="0"/>
          </a:p>
        </p:txBody>
      </p:sp>
    </p:spTree>
    <p:extLst>
      <p:ext uri="{BB962C8B-B14F-4D97-AF65-F5344CB8AC3E}">
        <p14:creationId xmlns:p14="http://schemas.microsoft.com/office/powerpoint/2010/main" val="3179992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a:t>
            </a:r>
          </a:p>
          <a:p>
            <a:endParaRPr lang="en-US" dirty="0" smtClean="0"/>
          </a:p>
          <a:p>
            <a:r>
              <a:rPr lang="en-US" dirty="0" smtClean="0"/>
              <a:t>Tell the beginning of the story of your journey</a:t>
            </a:r>
            <a:r>
              <a:rPr lang="en-US" baseline="0" dirty="0" smtClean="0"/>
              <a:t> like you would tell your best friend….  Make this feel more conversational to the audience.</a:t>
            </a:r>
          </a:p>
          <a:p>
            <a:endParaRPr lang="en-US" baseline="0" dirty="0" smtClean="0"/>
          </a:p>
          <a:p>
            <a:r>
              <a:rPr lang="en-US" baseline="0" dirty="0" smtClean="0"/>
              <a:t>We were good, but we had a LIGHT bulb moment at the Future is Now Conference…..we had leadership, self-advocates and staff attend and we just “remembered why we did what we did”……..we could be so much better at it and truly include people in our planning and the big picture stuff.</a:t>
            </a:r>
          </a:p>
          <a:p>
            <a:endParaRPr lang="en-US" baseline="0" dirty="0" smtClean="0"/>
          </a:p>
          <a:p>
            <a:r>
              <a:rPr lang="en-US" baseline="0" dirty="0" smtClean="0"/>
              <a:t>We had been doing some things but hadn’t really full embraced inclusion in organizational change at ALL levels… strategic planning, policy and procedures, etc.</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16</a:t>
            </a:fld>
            <a:endParaRPr lang="en-US" dirty="0"/>
          </a:p>
        </p:txBody>
      </p:sp>
    </p:spTree>
    <p:extLst>
      <p:ext uri="{BB962C8B-B14F-4D97-AF65-F5344CB8AC3E}">
        <p14:creationId xmlns:p14="http://schemas.microsoft.com/office/powerpoint/2010/main" val="1807542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a:t>
            </a:r>
          </a:p>
          <a:p>
            <a:endParaRPr lang="en-US" dirty="0" smtClean="0"/>
          </a:p>
          <a:p>
            <a:r>
              <a:rPr lang="en-US" dirty="0" smtClean="0"/>
              <a:t>This slide is where you will</a:t>
            </a:r>
            <a:r>
              <a:rPr lang="en-US" baseline="0" dirty="0" smtClean="0"/>
              <a:t> explain all of the many and cool initiatives that LOQW got involved with…..  (explaining them as separate activities)……..(the image in this slide is just a place holder of the types of things but we can make this visually look however you want with what ever content you want……)  I am envisioning “bubbles” with the different initiatives individually placed all over the slide.</a:t>
            </a:r>
          </a:p>
          <a:p>
            <a:endParaRPr lang="en-US" baseline="0" dirty="0" smtClean="0"/>
          </a:p>
          <a:p>
            <a:r>
              <a:rPr lang="en-US" baseline="0" dirty="0" smtClean="0"/>
              <a:t>Remember: Even though we have many of these initiatives and projects categorized here… they really cross program lines.  Transition Packets for example go out to all transition age youth, not just those in our employment or community skills programs.  </a:t>
            </a:r>
          </a:p>
          <a:p>
            <a:endParaRPr lang="en-US" baseline="0" dirty="0" smtClean="0"/>
          </a:p>
          <a:p>
            <a:endParaRPr lang="en-US" baseline="0" dirty="0" smtClean="0"/>
          </a:p>
          <a:p>
            <a:r>
              <a:rPr lang="en-US" baseline="0" dirty="0" smtClean="0"/>
              <a:t>Perfect storm…… sparks of motivation, opportunities, partnerships, and the drive that comes from challenges. </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17</a:t>
            </a:fld>
            <a:endParaRPr lang="en-US" dirty="0"/>
          </a:p>
        </p:txBody>
      </p:sp>
    </p:spTree>
    <p:extLst>
      <p:ext uri="{BB962C8B-B14F-4D97-AF65-F5344CB8AC3E}">
        <p14:creationId xmlns:p14="http://schemas.microsoft.com/office/powerpoint/2010/main" val="2859930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18</a:t>
            </a:fld>
            <a:endParaRPr lang="en-US" dirty="0"/>
          </a:p>
        </p:txBody>
      </p:sp>
    </p:spTree>
    <p:extLst>
      <p:ext uri="{BB962C8B-B14F-4D97-AF65-F5344CB8AC3E}">
        <p14:creationId xmlns:p14="http://schemas.microsoft.com/office/powerpoint/2010/main" val="2693926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tired of crisis driving what we do….</a:t>
            </a:r>
          </a:p>
          <a:p>
            <a:r>
              <a:rPr lang="en-US" baseline="0" dirty="0" smtClean="0"/>
              <a:t>Customers drive or evolution…</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2309CF6-EE76-1648-8560-F99AD19275C4}" type="slidenum">
              <a:rPr lang="en-US" smtClean="0"/>
              <a:pPr/>
              <a:t>19</a:t>
            </a:fld>
            <a:endParaRPr lang="en-US" dirty="0"/>
          </a:p>
        </p:txBody>
      </p:sp>
    </p:spTree>
    <p:extLst>
      <p:ext uri="{BB962C8B-B14F-4D97-AF65-F5344CB8AC3E}">
        <p14:creationId xmlns:p14="http://schemas.microsoft.com/office/powerpoint/2010/main" val="2782955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thought about this conversation on the way here this week…. I kept</a:t>
            </a:r>
            <a:r>
              <a:rPr lang="en-US" baseline="0" dirty="0" smtClean="0"/>
              <a:t> thinking about the snow ball effect…. You start small and build momentum….</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2</a:t>
            </a:fld>
            <a:endParaRPr lang="en-US" dirty="0"/>
          </a:p>
        </p:txBody>
      </p:sp>
    </p:spTree>
    <p:extLst>
      <p:ext uri="{BB962C8B-B14F-4D97-AF65-F5344CB8AC3E}">
        <p14:creationId xmlns:p14="http://schemas.microsoft.com/office/powerpoint/2010/main" val="1632238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a:t>
            </a:r>
          </a:p>
          <a:p>
            <a:endParaRPr lang="en-US" dirty="0" smtClean="0"/>
          </a:p>
          <a:p>
            <a:r>
              <a:rPr lang="en-US" dirty="0" smtClean="0"/>
              <a:t>One</a:t>
            </a:r>
            <a:r>
              <a:rPr lang="en-US" baseline="0" dirty="0" smtClean="0"/>
              <a:t> minute elevator speech of what would appeal to an organization if you were “selling” LifeCourse thinking and tools to them</a:t>
            </a:r>
          </a:p>
          <a:p>
            <a:endParaRPr lang="en-US" baseline="0" dirty="0" smtClean="0"/>
          </a:p>
          <a:p>
            <a:r>
              <a:rPr lang="en-US" baseline="0" dirty="0" smtClean="0"/>
              <a:t>Be honest and say that you didn’t know these things at first but had to learn along the way…. Partly because it was new to you but also because it was newly being developed and continues to evolve. </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20</a:t>
            </a:fld>
            <a:endParaRPr lang="en-US" dirty="0"/>
          </a:p>
        </p:txBody>
      </p:sp>
    </p:spTree>
    <p:extLst>
      <p:ext uri="{BB962C8B-B14F-4D97-AF65-F5344CB8AC3E}">
        <p14:creationId xmlns:p14="http://schemas.microsoft.com/office/powerpoint/2010/main" val="2782955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a:t>
            </a:r>
          </a:p>
          <a:p>
            <a:endParaRPr lang="en-US" dirty="0" smtClean="0"/>
          </a:p>
          <a:p>
            <a:r>
              <a:rPr lang="en-US" dirty="0" smtClean="0"/>
              <a:t>Tell a story about this…………    how we had a lot</a:t>
            </a:r>
            <a:r>
              <a:rPr lang="en-US" baseline="0" dirty="0" smtClean="0"/>
              <a:t> going on and we had to connect these projects and see how they all fit together.</a:t>
            </a:r>
          </a:p>
          <a:p>
            <a:endParaRPr lang="en-US" baseline="0" dirty="0" smtClean="0"/>
          </a:p>
          <a:p>
            <a:r>
              <a:rPr lang="en-US" dirty="0" smtClean="0"/>
              <a:t>So as we started to embrace the framework and we worked with it and really began to</a:t>
            </a:r>
            <a:r>
              <a:rPr lang="en-US" baseline="0" dirty="0" smtClean="0"/>
              <a:t> understand it more… we had lots of cool things going on….  Refer to the slide….  </a:t>
            </a:r>
          </a:p>
          <a:p>
            <a:endParaRPr lang="en-US" baseline="0" dirty="0" smtClean="0"/>
          </a:p>
          <a:p>
            <a:r>
              <a:rPr lang="en-US" baseline="0" dirty="0" smtClean="0"/>
              <a:t>……. Lots of things that we felt like this was affecting in a positive way….  But we began to feel a little disjointed really…. We had things going on everywhere.</a:t>
            </a:r>
          </a:p>
          <a:p>
            <a:endParaRPr lang="en-US" baseline="0" dirty="0" smtClean="0"/>
          </a:p>
          <a:p>
            <a:r>
              <a:rPr lang="en-US" dirty="0" smtClean="0"/>
              <a:t>We needed to make sure that we could reflect on it and begin to connect those dots a little bit…..  And</a:t>
            </a:r>
            <a:r>
              <a:rPr lang="en-US" baseline="0" dirty="0" smtClean="0"/>
              <a:t> see how all things fit together.</a:t>
            </a:r>
          </a:p>
          <a:p>
            <a:endParaRPr lang="en-US" baseline="0" dirty="0" smtClean="0"/>
          </a:p>
          <a:p>
            <a:r>
              <a:rPr lang="en-US" baseline="0" dirty="0" smtClean="0"/>
              <a:t>Not only does that help the individuals and their families from their standpoint with making their own vision, but it helps us as an organization to do that as well.</a:t>
            </a:r>
          </a:p>
          <a:p>
            <a:endParaRPr lang="en-US" baseline="0" dirty="0" smtClean="0"/>
          </a:p>
          <a:p>
            <a:r>
              <a:rPr lang="en-US" baseline="0" dirty="0" smtClean="0"/>
              <a:t>So taking a little time to do that and begin to reflect a little bit helped us as we continued to move forward.</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21</a:t>
            </a:fld>
            <a:endParaRPr lang="en-US" dirty="0"/>
          </a:p>
        </p:txBody>
      </p:sp>
    </p:spTree>
    <p:extLst>
      <p:ext uri="{BB962C8B-B14F-4D97-AF65-F5344CB8AC3E}">
        <p14:creationId xmlns:p14="http://schemas.microsoft.com/office/powerpoint/2010/main" val="4011609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a:t>
            </a:r>
          </a:p>
          <a:p>
            <a:endParaRPr lang="en-US" dirty="0" smtClean="0"/>
          </a:p>
          <a:p>
            <a:r>
              <a:rPr lang="en-US" dirty="0" smtClean="0"/>
              <a:t>http://www.lifecoursetools.com/</a:t>
            </a:r>
          </a:p>
          <a:p>
            <a:endParaRPr lang="en-US" dirty="0" smtClean="0"/>
          </a:p>
          <a:p>
            <a:r>
              <a:rPr lang="en-US" dirty="0" smtClean="0"/>
              <a:t>I know many of you guys have begun</a:t>
            </a:r>
            <a:r>
              <a:rPr lang="en-US" baseline="0" dirty="0" smtClean="0"/>
              <a:t> to look at the tools, start to use them, begin to adopt them into your work and your organizations…. You have some base knowledge of them at least and are starting to get a feel for them.</a:t>
            </a:r>
          </a:p>
          <a:p>
            <a:endParaRPr lang="en-US" baseline="0" dirty="0" smtClean="0"/>
          </a:p>
          <a:p>
            <a:r>
              <a:rPr lang="en-US" dirty="0" smtClean="0"/>
              <a:t>We are going to talk</a:t>
            </a:r>
            <a:r>
              <a:rPr lang="en-US" baseline="0" dirty="0" smtClean="0"/>
              <a:t> a little bit about how we went about that process….  We all know that when you begin to embark on any kind of significant change like this…. You have to have a game plan for it.  Well initially…. Guess what …. We weren’t that organized… lol</a:t>
            </a:r>
          </a:p>
          <a:p>
            <a:endParaRPr lang="en-US" baseline="0" dirty="0" smtClean="0"/>
          </a:p>
          <a:p>
            <a:r>
              <a:rPr lang="en-US" baseline="0" dirty="0" smtClean="0"/>
              <a:t>But Kim’s going to talk to a little bit about how we began to embrace this so you can hopefully learn from our experiences… </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22</a:t>
            </a:fld>
            <a:endParaRPr lang="en-US" dirty="0"/>
          </a:p>
        </p:txBody>
      </p:sp>
    </p:spTree>
    <p:extLst>
      <p:ext uri="{BB962C8B-B14F-4D97-AF65-F5344CB8AC3E}">
        <p14:creationId xmlns:p14="http://schemas.microsoft.com/office/powerpoint/2010/main" val="2812174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a:t>
            </a:r>
          </a:p>
          <a:p>
            <a:endParaRPr lang="en-US" dirty="0" smtClean="0"/>
          </a:p>
          <a:p>
            <a:r>
              <a:rPr lang="en-US" dirty="0" smtClean="0"/>
              <a:t>http://www.lifecoursetools.com/</a:t>
            </a:r>
          </a:p>
          <a:p>
            <a:endParaRPr lang="en-US" dirty="0" smtClean="0"/>
          </a:p>
          <a:p>
            <a:r>
              <a:rPr lang="en-US" dirty="0" smtClean="0"/>
              <a:t>We cant live without these…. We use them in tons of ways!</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23</a:t>
            </a:fld>
            <a:endParaRPr lang="en-US" dirty="0"/>
          </a:p>
        </p:txBody>
      </p:sp>
    </p:spTree>
    <p:extLst>
      <p:ext uri="{BB962C8B-B14F-4D97-AF65-F5344CB8AC3E}">
        <p14:creationId xmlns:p14="http://schemas.microsoft.com/office/powerpoint/2010/main" val="2812174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a:t>
            </a:r>
          </a:p>
          <a:p>
            <a:endParaRPr lang="en-US" dirty="0" smtClean="0"/>
          </a:p>
          <a:p>
            <a:pPr marL="228600" indent="-228600">
              <a:buAutoNum type="arabicPeriod"/>
            </a:pPr>
            <a:r>
              <a:rPr lang="en-US" dirty="0" smtClean="0"/>
              <a:t>What tools are using and when do you use them?  (list them and we can put the pictures of them) but tell us when, with who and for what purpose</a:t>
            </a:r>
          </a:p>
          <a:p>
            <a:pPr marL="228600" indent="-228600">
              <a:buAutoNum type="arabicPeriod"/>
            </a:pPr>
            <a:endParaRPr lang="en-US" dirty="0" smtClean="0"/>
          </a:p>
        </p:txBody>
      </p:sp>
      <p:sp>
        <p:nvSpPr>
          <p:cNvPr id="4" name="Slide Number Placeholder 3"/>
          <p:cNvSpPr>
            <a:spLocks noGrp="1"/>
          </p:cNvSpPr>
          <p:nvPr>
            <p:ph type="sldNum" sz="quarter" idx="10"/>
          </p:nvPr>
        </p:nvSpPr>
        <p:spPr/>
        <p:txBody>
          <a:bodyPr/>
          <a:lstStyle/>
          <a:p>
            <a:fld id="{42309CF6-EE76-1648-8560-F99AD19275C4}" type="slidenum">
              <a:rPr lang="en-US" smtClean="0"/>
              <a:pPr/>
              <a:t>24</a:t>
            </a:fld>
            <a:endParaRPr lang="en-US" dirty="0"/>
          </a:p>
        </p:txBody>
      </p:sp>
    </p:spTree>
    <p:extLst>
      <p:ext uri="{BB962C8B-B14F-4D97-AF65-F5344CB8AC3E}">
        <p14:creationId xmlns:p14="http://schemas.microsoft.com/office/powerpoint/2010/main" val="2164102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Kim/Cyndi (at the end on the last 2</a:t>
            </a:r>
            <a:r>
              <a:rPr lang="en-US" baseline="0" dirty="0" smtClean="0"/>
              <a:t> bullets)</a:t>
            </a:r>
            <a:endParaRPr lang="en-US" dirty="0" smtClean="0"/>
          </a:p>
          <a:p>
            <a:pPr marL="0" indent="0">
              <a:buNone/>
            </a:pPr>
            <a:endParaRPr lang="en-US" dirty="0" smtClean="0"/>
          </a:p>
          <a:p>
            <a:pPr marL="228600" indent="-228600">
              <a:buAutoNum type="arabicPeriod" startAt="2"/>
            </a:pPr>
            <a:r>
              <a:rPr lang="en-US" dirty="0" smtClean="0"/>
              <a:t>How did you get buy in and build capacity of staff to use?  How do you provide on-going coaching to learn how to use the tools?</a:t>
            </a:r>
          </a:p>
          <a:p>
            <a:pPr marL="0" indent="0">
              <a:buNone/>
            </a:pPr>
            <a:r>
              <a:rPr lang="en-US" sz="1000" dirty="0" smtClean="0"/>
              <a:t>-Chose 2 or 3 service coordinators to participate in the workgroups and be</a:t>
            </a:r>
            <a:r>
              <a:rPr lang="en-US" sz="1000" baseline="0" dirty="0" smtClean="0"/>
              <a:t> a part of the development and evolution of the tools.  Had them pilot the tools in a variety of settings and situation with a variety of people to get a feel for how they would work…. And begin to share with staff.  Once we had a  better feel for framework and the tools we then began to role it out to other staff in other roles and… we also had all staff then begin to participate in YLA to get training and a better comfort level with the tools.  </a:t>
            </a:r>
          </a:p>
          <a:p>
            <a:pPr marL="0" indent="0">
              <a:buNone/>
            </a:pPr>
            <a:r>
              <a:rPr lang="en-US" sz="1000" baseline="0" dirty="0" smtClean="0"/>
              <a:t>-Chose staff …. Some because they were early adopters… very progressive easy to get on board with new things.  Chose Molly because she is very detailed…  knew she would give a lot of feedback… both positive and negative..  Both were more veteran staff and already wrote excellent plans with people but also had a strong understanding of the guidelines and requirements so that as we were stepping outside the norm we could ensure we were still maintaining compliancy.   </a:t>
            </a:r>
          </a:p>
          <a:p>
            <a:pPr marL="0" indent="0">
              <a:buNone/>
            </a:pPr>
            <a:r>
              <a:rPr lang="en-US" sz="1000" baseline="0" dirty="0" smtClean="0"/>
              <a:t>-Choosing families and individuals….  Chose some with a lot of natural supports and strong networks also early adopters and some more resistant.  Also delivered it to them in different ways… some with direct visits and some by mailing ahead to let them review.</a:t>
            </a:r>
          </a:p>
          <a:p>
            <a:pPr marL="0" indent="0">
              <a:buNone/>
            </a:pPr>
            <a:r>
              <a:rPr lang="en-US" sz="1000" baseline="0" dirty="0" smtClean="0"/>
              <a:t>-Didn’t get a clear cut answers on this… it didn’t seem to matter if they already had strong networks or not….  It really depends on the person.</a:t>
            </a:r>
            <a:endParaRPr lang="en-US" sz="1000" dirty="0" smtClean="0"/>
          </a:p>
        </p:txBody>
      </p:sp>
      <p:sp>
        <p:nvSpPr>
          <p:cNvPr id="4" name="Slide Number Placeholder 3"/>
          <p:cNvSpPr>
            <a:spLocks noGrp="1"/>
          </p:cNvSpPr>
          <p:nvPr>
            <p:ph type="sldNum" sz="quarter" idx="10"/>
          </p:nvPr>
        </p:nvSpPr>
        <p:spPr/>
        <p:txBody>
          <a:bodyPr/>
          <a:lstStyle/>
          <a:p>
            <a:fld id="{42309CF6-EE76-1648-8560-F99AD19275C4}" type="slidenum">
              <a:rPr lang="en-US" smtClean="0"/>
              <a:pPr/>
              <a:t>25</a:t>
            </a:fld>
            <a:endParaRPr lang="en-US" dirty="0"/>
          </a:p>
        </p:txBody>
      </p:sp>
    </p:spTree>
    <p:extLst>
      <p:ext uri="{BB962C8B-B14F-4D97-AF65-F5344CB8AC3E}">
        <p14:creationId xmlns:p14="http://schemas.microsoft.com/office/powerpoint/2010/main" val="2164102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a:t>
            </a:r>
          </a:p>
          <a:p>
            <a:endParaRPr lang="en-US" dirty="0" smtClean="0"/>
          </a:p>
          <a:p>
            <a:pPr marL="228600" indent="-228600">
              <a:buAutoNum type="arabicPeriod" startAt="3"/>
            </a:pPr>
            <a:r>
              <a:rPr lang="en-US" dirty="0" smtClean="0"/>
              <a:t>What organizational policy or procedures did you put into place to implement using the tools (such as ISP form, expectations for use?, built into training requirement, etc.)</a:t>
            </a:r>
          </a:p>
          <a:p>
            <a:pPr marL="0" indent="0">
              <a:buNone/>
            </a:pPr>
            <a:r>
              <a:rPr lang="en-US" dirty="0" smtClean="0"/>
              <a:t>	updated our assessment tools</a:t>
            </a:r>
            <a:r>
              <a:rPr lang="en-US" baseline="0" dirty="0" smtClean="0"/>
              <a:t> and ISP format to utilize this framework.  These are required things…. So we were still able </a:t>
            </a:r>
          </a:p>
          <a:p>
            <a:pPr marL="0" indent="0">
              <a:buNone/>
            </a:pPr>
            <a:r>
              <a:rPr lang="en-US" baseline="0" dirty="0" smtClean="0"/>
              <a:t>	We talk about this at every staff meeting, team meeting, etc.  It is just part of what we do now.</a:t>
            </a:r>
          </a:p>
          <a:p>
            <a:pPr marL="0" indent="0">
              <a:buNone/>
            </a:pPr>
            <a:r>
              <a:rPr lang="en-US" baseline="0" dirty="0" smtClean="0"/>
              <a:t>	Self-Determination committee…. Reviewed policies, handbooks, forms and tools, giving feedback on understanding it ….grievance vs. resolution…..</a:t>
            </a:r>
            <a:endParaRPr lang="en-US" dirty="0" smtClean="0"/>
          </a:p>
          <a:p>
            <a:endParaRPr lang="en-US" dirty="0" smtClean="0"/>
          </a:p>
          <a:p>
            <a:pPr marL="228600" indent="-228600">
              <a:buAutoNum type="arabicPeriod" startAt="4"/>
            </a:pPr>
            <a:r>
              <a:rPr lang="en-US" dirty="0" smtClean="0"/>
              <a:t>How do you check to see if they are making a difference at different levels (person with disability, family, direct care/VR staff, service coordinators)</a:t>
            </a:r>
          </a:p>
          <a:p>
            <a:pPr marL="0" indent="0">
              <a:buNone/>
            </a:pPr>
            <a:r>
              <a:rPr lang="en-US" dirty="0" smtClean="0"/>
              <a:t>	constantly looking out for feedback…. Feedback from DMH regional offices, utilization teams….  Feedback from family members</a:t>
            </a:r>
            <a:r>
              <a:rPr lang="en-US" baseline="0" dirty="0" smtClean="0"/>
              <a:t> and guardians feel like it really reflects the person….  Funders easier to read and follow and find the information….while also seeming more detailed.</a:t>
            </a:r>
          </a:p>
          <a:p>
            <a:pPr marL="0" indent="0">
              <a:buNone/>
            </a:pPr>
            <a:endParaRPr lang="en-US" baseline="0" dirty="0" smtClean="0"/>
          </a:p>
          <a:p>
            <a:pPr marL="0" indent="0">
              <a:buNone/>
            </a:pPr>
            <a:r>
              <a:rPr lang="en-US" baseline="0" dirty="0" smtClean="0"/>
              <a:t>Kim getting a couple of quotes stories here….  “I didn’t realize this was even important to my son/daughter till we talked about this.”</a:t>
            </a:r>
            <a:endParaRPr lang="en-US" dirty="0" smtClean="0"/>
          </a:p>
        </p:txBody>
      </p:sp>
      <p:sp>
        <p:nvSpPr>
          <p:cNvPr id="4" name="Slide Number Placeholder 3"/>
          <p:cNvSpPr>
            <a:spLocks noGrp="1"/>
          </p:cNvSpPr>
          <p:nvPr>
            <p:ph type="sldNum" sz="quarter" idx="10"/>
          </p:nvPr>
        </p:nvSpPr>
        <p:spPr/>
        <p:txBody>
          <a:bodyPr/>
          <a:lstStyle/>
          <a:p>
            <a:fld id="{42309CF6-EE76-1648-8560-F99AD19275C4}" type="slidenum">
              <a:rPr lang="en-US" smtClean="0"/>
              <a:pPr/>
              <a:t>26</a:t>
            </a:fld>
            <a:endParaRPr lang="en-US" dirty="0"/>
          </a:p>
        </p:txBody>
      </p:sp>
    </p:spTree>
    <p:extLst>
      <p:ext uri="{BB962C8B-B14F-4D97-AF65-F5344CB8AC3E}">
        <p14:creationId xmlns:p14="http://schemas.microsoft.com/office/powerpoint/2010/main" val="2164102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27</a:t>
            </a:fld>
            <a:endParaRPr lang="en-US" dirty="0"/>
          </a:p>
        </p:txBody>
      </p:sp>
    </p:spTree>
    <p:extLst>
      <p:ext uri="{BB962C8B-B14F-4D97-AF65-F5344CB8AC3E}">
        <p14:creationId xmlns:p14="http://schemas.microsoft.com/office/powerpoint/2010/main" val="4214254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28</a:t>
            </a:fld>
            <a:endParaRPr lang="en-US" dirty="0"/>
          </a:p>
        </p:txBody>
      </p:sp>
    </p:spTree>
    <p:extLst>
      <p:ext uri="{BB962C8B-B14F-4D97-AF65-F5344CB8AC3E}">
        <p14:creationId xmlns:p14="http://schemas.microsoft.com/office/powerpoint/2010/main" val="4214254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a:t>
            </a:r>
          </a:p>
          <a:p>
            <a:endParaRPr lang="en-US" dirty="0" smtClean="0"/>
          </a:p>
          <a:p>
            <a:r>
              <a:rPr lang="en-US" dirty="0" smtClean="0"/>
              <a:t>Refer</a:t>
            </a:r>
            <a:r>
              <a:rPr lang="en-US" baseline="0" dirty="0" smtClean="0"/>
              <a:t> to Handouts     |     Don’t forget:  lifecoursetools.com  &amp;  </a:t>
            </a:r>
            <a:r>
              <a:rPr lang="en-US" dirty="0" smtClean="0"/>
              <a:t>supportstofamilies.org</a:t>
            </a:r>
            <a:endParaRPr lang="en-US" baseline="0" dirty="0" smtClean="0"/>
          </a:p>
          <a:p>
            <a:endParaRPr lang="en-US" baseline="0" dirty="0" smtClean="0"/>
          </a:p>
          <a:p>
            <a:r>
              <a:rPr lang="en-US" baseline="0" dirty="0" smtClean="0"/>
              <a:t>Tell Kenny’s story here….</a:t>
            </a:r>
          </a:p>
          <a:p>
            <a:endParaRPr lang="en-US" baseline="0" dirty="0" smtClean="0"/>
          </a:p>
          <a:p>
            <a:r>
              <a:rPr lang="en-US" baseline="0" dirty="0" smtClean="0"/>
              <a:t>Tell Molly’s stories on these 2 tools….</a:t>
            </a:r>
          </a:p>
          <a:p>
            <a:endParaRPr lang="en-US" baseline="0" dirty="0" smtClean="0"/>
          </a:p>
          <a:p>
            <a:r>
              <a:rPr lang="en-US" baseline="0" dirty="0" smtClean="0"/>
              <a:t>Support Star = She met with someone in a local ISL…. Meeting and planning with someone that wanted to look for a competitive job outside the sheltered workshop…. Yada </a:t>
            </a:r>
            <a:r>
              <a:rPr lang="en-US" baseline="0" dirty="0" err="1" smtClean="0"/>
              <a:t>yada</a:t>
            </a:r>
            <a:r>
              <a:rPr lang="en-US" baseline="0" dirty="0" smtClean="0"/>
              <a:t> yada….. Contacted by roommates about looking for competitive employment….   When she came back to have conversations with roommate she stopped in to say hi to the first guy…. When she came back it was framed and displayed with his family photos….</a:t>
            </a:r>
          </a:p>
          <a:p>
            <a:endParaRPr lang="en-US" baseline="0" dirty="0" smtClean="0"/>
          </a:p>
          <a:p>
            <a:r>
              <a:rPr lang="en-US" baseline="0" dirty="0" smtClean="0"/>
              <a:t>Employment Trajectory  - this was really our first break in getting this out to our employment staff….  This completed tool can be taken to a </a:t>
            </a:r>
            <a:r>
              <a:rPr lang="en-US" baseline="0" dirty="0" err="1" smtClean="0"/>
              <a:t>vr</a:t>
            </a:r>
            <a:r>
              <a:rPr lang="en-US" baseline="0" dirty="0" smtClean="0"/>
              <a:t> meeting… to meet with a new employment consultant… maybe to a guardian….  It was quickly embraced by Employment Consultants… it utilized the conditions, preferences, and contributions they were knew were valuable in employment planning… it was clear and concise… easy for them to use too.</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29</a:t>
            </a:fld>
            <a:endParaRPr lang="en-US" dirty="0"/>
          </a:p>
        </p:txBody>
      </p:sp>
    </p:spTree>
    <p:extLst>
      <p:ext uri="{BB962C8B-B14F-4D97-AF65-F5344CB8AC3E}">
        <p14:creationId xmlns:p14="http://schemas.microsoft.com/office/powerpoint/2010/main" val="2757435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sngStrike" dirty="0" err="1" smtClean="0"/>
              <a:t>Sheli</a:t>
            </a:r>
            <a:r>
              <a:rPr lang="en-US" dirty="0" smtClean="0"/>
              <a:t>  Cyndi</a:t>
            </a:r>
          </a:p>
          <a:p>
            <a:endParaRPr lang="en-US" dirty="0" smtClean="0"/>
          </a:p>
          <a:p>
            <a:r>
              <a:rPr lang="en-US" dirty="0" smtClean="0"/>
              <a:t>We are really here today to talk about:</a:t>
            </a:r>
          </a:p>
          <a:p>
            <a:r>
              <a:rPr lang="en-US" dirty="0" smtClean="0"/>
              <a:t>--What</a:t>
            </a:r>
            <a:r>
              <a:rPr lang="en-US" baseline="0" dirty="0" smtClean="0"/>
              <a:t> are the benefits of Family Involvement and</a:t>
            </a:r>
          </a:p>
          <a:p>
            <a:r>
              <a:rPr lang="en-US" baseline="0" dirty="0" smtClean="0"/>
              <a:t>--How can we better involve families in Missouri to support Employment Outcomes</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3</a:t>
            </a:fld>
            <a:endParaRPr lang="en-US" dirty="0"/>
          </a:p>
        </p:txBody>
      </p:sp>
    </p:spTree>
    <p:extLst>
      <p:ext uri="{BB962C8B-B14F-4D97-AF65-F5344CB8AC3E}">
        <p14:creationId xmlns:p14="http://schemas.microsoft.com/office/powerpoint/2010/main" val="3229537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 from another organization….  But shows</a:t>
            </a:r>
            <a:r>
              <a:rPr lang="en-US" baseline="0" dirty="0" smtClean="0"/>
              <a:t> how you can begin to with these tools at all ages…. Remember that anticipatory guidance we talk about all the time…</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30</a:t>
            </a:fld>
            <a:endParaRPr lang="en-US" dirty="0"/>
          </a:p>
        </p:txBody>
      </p:sp>
    </p:spTree>
    <p:extLst>
      <p:ext uri="{BB962C8B-B14F-4D97-AF65-F5344CB8AC3E}">
        <p14:creationId xmlns:p14="http://schemas.microsoft.com/office/powerpoint/2010/main" val="2212097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Kim/Cyndi</a:t>
            </a:r>
          </a:p>
          <a:p>
            <a:endParaRPr lang="en-US" dirty="0" smtClean="0"/>
          </a:p>
          <a:p>
            <a:pPr marL="228600" indent="-228600">
              <a:buAutoNum type="arabicPeriod" startAt="4"/>
            </a:pPr>
            <a:r>
              <a:rPr lang="en-US" dirty="0" smtClean="0"/>
              <a:t>How do you check to see if they are making a difference at different levels (person with disability, family, direct care/VR staff, service coordinators)</a:t>
            </a:r>
          </a:p>
          <a:p>
            <a:pPr marL="228600" indent="-228600">
              <a:buAutoNum type="arabicPeriod" startAt="4"/>
            </a:pPr>
            <a:endParaRPr lang="en-US" dirty="0" smtClean="0"/>
          </a:p>
          <a:p>
            <a:pPr marL="0" indent="0">
              <a:buNone/>
            </a:pPr>
            <a:r>
              <a:rPr lang="en-US" dirty="0" smtClean="0"/>
              <a:t>	constantly looking out for feedback…. Feedback from DMH regional offices, utilization teams….  Feedback from family members</a:t>
            </a:r>
            <a:r>
              <a:rPr lang="en-US" baseline="0" dirty="0" smtClean="0"/>
              <a:t> and guardians feel like it really reflects the person….  Funders easier to read and follow and find the information….while also seeming more detailed.</a:t>
            </a:r>
          </a:p>
          <a:p>
            <a:pPr marL="0" indent="0">
              <a:buNone/>
            </a:pPr>
            <a:endParaRPr lang="en-US" baseline="0" dirty="0" smtClean="0"/>
          </a:p>
          <a:p>
            <a:pPr marL="0" indent="0">
              <a:buNone/>
            </a:pPr>
            <a:r>
              <a:rPr lang="en-US" baseline="0" dirty="0" smtClean="0"/>
              <a:t>Kim getting a couple of quotes stories here….  “I didn’t realize this was even important to my son/daughter till we talked about this.”</a:t>
            </a:r>
          </a:p>
          <a:p>
            <a:pPr marL="0" indent="0">
              <a:buNone/>
            </a:pPr>
            <a:endParaRPr lang="en-US" baseline="0" dirty="0" smtClean="0"/>
          </a:p>
          <a:p>
            <a:pPr marL="0" indent="0">
              <a:buNone/>
            </a:pPr>
            <a:r>
              <a:rPr lang="en-US" baseline="0" dirty="0" smtClean="0"/>
              <a:t>Tell stories from Molly here….  Story about guys at the ISL all wanting competitive employment now…. Also story about Support Star being framed in one guys room if I didn’t earlier?????</a:t>
            </a:r>
          </a:p>
          <a:p>
            <a:pPr marL="0" indent="0">
              <a:buNone/>
            </a:pPr>
            <a:endParaRPr lang="en-US" baseline="0" dirty="0" smtClean="0"/>
          </a:p>
          <a:p>
            <a:pPr marL="0" indent="0">
              <a:buNone/>
            </a:pPr>
            <a:r>
              <a:rPr lang="en-US" dirty="0" smtClean="0"/>
              <a:t>What is really cool is that they can be so individualized!!!</a:t>
            </a:r>
          </a:p>
          <a:p>
            <a:pPr marL="0" indent="0">
              <a:buNone/>
            </a:pPr>
            <a:endParaRPr lang="en-US" dirty="0" smtClean="0"/>
          </a:p>
          <a:p>
            <a:pPr marL="0" indent="0">
              <a:buNone/>
            </a:pPr>
            <a:r>
              <a:rPr lang="en-US" dirty="0" smtClean="0"/>
              <a:t>Ask for some feedback here.  Give them a break from the sound of our voices… lol.  Ask</a:t>
            </a:r>
            <a:r>
              <a:rPr lang="en-US" baseline="0" dirty="0" smtClean="0"/>
              <a:t> the audience how they are using some of these tools in their own organizations?  How are they beginning to play around with them??</a:t>
            </a:r>
            <a:endParaRPr lang="en-US" dirty="0" smtClean="0"/>
          </a:p>
          <a:p>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31</a:t>
            </a:fld>
            <a:endParaRPr lang="en-US" dirty="0"/>
          </a:p>
        </p:txBody>
      </p:sp>
    </p:spTree>
    <p:extLst>
      <p:ext uri="{BB962C8B-B14F-4D97-AF65-F5344CB8AC3E}">
        <p14:creationId xmlns:p14="http://schemas.microsoft.com/office/powerpoint/2010/main" val="2164102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hlinkClick r:id="rId3"/>
              </a:rPr>
              <a:t>http://www.lifecoursetools.com/</a:t>
            </a:r>
            <a:r>
              <a:rPr lang="en-US" dirty="0" smtClean="0"/>
              <a:t> </a:t>
            </a:r>
          </a:p>
          <a:p>
            <a:endParaRPr lang="en-US" dirty="0" smtClean="0"/>
          </a:p>
          <a:p>
            <a:r>
              <a:rPr lang="en-US" dirty="0" smtClean="0"/>
              <a:t>Kim</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32</a:t>
            </a:fld>
            <a:endParaRPr lang="en-US" dirty="0"/>
          </a:p>
        </p:txBody>
      </p:sp>
    </p:spTree>
    <p:extLst>
      <p:ext uri="{BB962C8B-B14F-4D97-AF65-F5344CB8AC3E}">
        <p14:creationId xmlns:p14="http://schemas.microsoft.com/office/powerpoint/2010/main" val="2164102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a:t>
            </a:r>
          </a:p>
          <a:p>
            <a:endParaRPr lang="en-US" baseline="0" dirty="0" smtClean="0"/>
          </a:p>
          <a:p>
            <a:r>
              <a:rPr lang="en-US" baseline="0" dirty="0" smtClean="0"/>
              <a:t>Start by explaining how it was before…………so you can explain what you did different this time.</a:t>
            </a:r>
          </a:p>
          <a:p>
            <a:endParaRPr lang="en-US" baseline="0" dirty="0" smtClean="0"/>
          </a:p>
          <a:p>
            <a:r>
              <a:rPr lang="en-US" baseline="0" dirty="0" smtClean="0"/>
              <a:t>Reached out to a whole new audience, not just individuals, but also natural supports, also seemed to open up doors to new people when it didn’t look so hard core all about employment///  its like we snuck it in on them…lol</a:t>
            </a:r>
          </a:p>
          <a:p>
            <a:endParaRPr lang="en-US" baseline="0" dirty="0" smtClean="0"/>
          </a:p>
          <a:p>
            <a:r>
              <a:rPr lang="en-US" baseline="0" dirty="0" smtClean="0"/>
              <a:t>Pic of flyer from Rachel pics from event.</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33</a:t>
            </a:fld>
            <a:endParaRPr lang="en-US" dirty="0"/>
          </a:p>
        </p:txBody>
      </p:sp>
    </p:spTree>
    <p:extLst>
      <p:ext uri="{BB962C8B-B14F-4D97-AF65-F5344CB8AC3E}">
        <p14:creationId xmlns:p14="http://schemas.microsoft.com/office/powerpoint/2010/main" val="2164102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a:t>
            </a:r>
          </a:p>
          <a:p>
            <a:endParaRPr lang="en-US" dirty="0" smtClean="0"/>
          </a:p>
          <a:p>
            <a:r>
              <a:rPr lang="en-US" sz="1000" dirty="0" smtClean="0"/>
              <a:t>Youth – Liked</a:t>
            </a:r>
            <a:r>
              <a:rPr lang="en-US" sz="1000" baseline="0" dirty="0" smtClean="0"/>
              <a:t> seeing old friends and making new friends ….  Great environment for socialization….    Example: Bobby and Rachel… Bobby walked away with her phone number!  That’s pretty cool in itself…. But the real beauty of it in terms of employment is that Bobby has a great story ….  When we first met Bobby he was so shy he couldn’t talk to anyone /…  he was paired with the right support coach (Kody from the Future is now conference with us….. Remember that spark with talked about earlier at the conference….  ) and began working on networking and making friends.  He then got a job… which is great…. But as he met more people and got more experience he used his connections to get a better job  at a local university where he had some friends.  He used his own connections… he got his job… not someone else or an agency… he did it.  He is also the best person to spread this message to another youth like Rachel or others.   What a great way to share or spread the message!  Youth talking directly to youth about these things in a real way that resonates with them!  Rachel lives in a different small town but suddenly began thinking about things and taking some action.</a:t>
            </a:r>
            <a:endParaRPr lang="en-US" sz="1000" dirty="0" smtClean="0"/>
          </a:p>
          <a:p>
            <a:endParaRPr lang="en-US" sz="1000" dirty="0" smtClean="0"/>
          </a:p>
          <a:p>
            <a:r>
              <a:rPr lang="en-US" sz="1000" dirty="0" smtClean="0"/>
              <a:t>Dad – Great information.</a:t>
            </a:r>
            <a:r>
              <a:rPr lang="en-US" sz="1000" baseline="0" dirty="0" smtClean="0"/>
              <a:t>  Well educated man, a teacher himself in fact…. But he was not prepared….  he said He walked away from YLA feeling like he had some direction.  Got to have conversations with local vocational counselor even while at event.  You could visibly see his comfort level change after these 2 days. Comforting for parent to know even if they haven’t thought about this that there are people out there who have… is response reported by parent to local vocational counselor as well.</a:t>
            </a:r>
          </a:p>
          <a:p>
            <a:endParaRPr lang="en-US" sz="800" baseline="0" dirty="0" smtClean="0"/>
          </a:p>
          <a:p>
            <a:r>
              <a:rPr lang="en-US" sz="800" baseline="0" dirty="0" smtClean="0"/>
              <a:t>I can really sell these stories.  Kim and pulled up these stories and actually called and spoke with people too to get at this feedback and the stories were great… especially on Bobby ….. And also the Dad and the DVR counselor.</a:t>
            </a:r>
            <a:endParaRPr lang="en-US" sz="800"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34</a:t>
            </a:fld>
            <a:endParaRPr lang="en-US" dirty="0"/>
          </a:p>
        </p:txBody>
      </p:sp>
    </p:spTree>
    <p:extLst>
      <p:ext uri="{BB962C8B-B14F-4D97-AF65-F5344CB8AC3E}">
        <p14:creationId xmlns:p14="http://schemas.microsoft.com/office/powerpoint/2010/main" val="2164102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a:t>
            </a:r>
            <a:endParaRPr lang="en-US" baseline="0" dirty="0" smtClean="0"/>
          </a:p>
          <a:p>
            <a:endParaRPr lang="en-US" baseline="0" dirty="0" smtClean="0"/>
          </a:p>
          <a:p>
            <a:r>
              <a:rPr lang="en-US" baseline="0" dirty="0" smtClean="0"/>
              <a:t>Service Coordinator – Really liked seeing the framework applied, spending time with the families and walking through that planning and those conversations with the families over these couple of days.</a:t>
            </a:r>
          </a:p>
          <a:p>
            <a:endParaRPr lang="en-US" baseline="0" dirty="0" smtClean="0"/>
          </a:p>
          <a:p>
            <a:r>
              <a:rPr lang="en-US" baseline="0" dirty="0" smtClean="0"/>
              <a:t>DVR – Jill (DVR counselor) said “with our focus on motivational interviewing…. Working with people to get to why they want to do what they want to do….  They Youth Leadership Academy fits in perfectly!  The LifeCourse framework and model of thinking about things and the tools really helped people drill down to what there interests were and why…”  She has noticed this with several youth since the YLA that attended or with people that she knows have been using some of these tools in their own planning.  She really feels like it goes hand in hand with motivational interviewing.   (This will likely really speak to VR type people in the audience.)</a:t>
            </a:r>
          </a:p>
          <a:p>
            <a:endParaRPr lang="en-US" baseline="0" dirty="0" smtClean="0"/>
          </a:p>
          <a:p>
            <a:r>
              <a:rPr lang="en-US" baseline="0" dirty="0" smtClean="0"/>
              <a:t>I can really sell these stories.  Kim and pulled up these stories and actually called and spoke with people too to get at this feedback and the stories were great… especially on Bobby ….. And also the Dad and the DVR counselor.</a:t>
            </a:r>
          </a:p>
          <a:p>
            <a:endParaRPr lang="en-US" baseline="0" dirty="0" smtClean="0"/>
          </a:p>
          <a:p>
            <a:r>
              <a:rPr lang="en-US" baseline="0" dirty="0" smtClean="0"/>
              <a:t>Hopefully this will resonate with those of you that are VR folks in here today.</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35</a:t>
            </a:fld>
            <a:endParaRPr lang="en-US" dirty="0"/>
          </a:p>
        </p:txBody>
      </p:sp>
    </p:spTree>
    <p:extLst>
      <p:ext uri="{BB962C8B-B14F-4D97-AF65-F5344CB8AC3E}">
        <p14:creationId xmlns:p14="http://schemas.microsoft.com/office/powerpoint/2010/main" val="2164102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a:t>
            </a:r>
          </a:p>
          <a:p>
            <a:endParaRPr lang="en-US" dirty="0" smtClean="0"/>
          </a:p>
          <a:p>
            <a:r>
              <a:rPr lang="en-US" dirty="0" smtClean="0"/>
              <a:t>Working with schools on the “Guardianship Letter” to develop materials that provide good information and provide alternate options for safety and security concerns AND also provide anticipatory guidance on adult life</a:t>
            </a:r>
          </a:p>
          <a:p>
            <a:pPr lvl="1"/>
            <a:r>
              <a:rPr lang="en-US" b="1" dirty="0" smtClean="0"/>
              <a:t>-why is this important to employment, how did you get others to understand the importance of this, how are others involved in making change around this</a:t>
            </a:r>
          </a:p>
          <a:p>
            <a:pPr lvl="1"/>
            <a:endParaRPr lang="en-US" b="1" dirty="0" smtClean="0"/>
          </a:p>
          <a:p>
            <a:pPr lvl="1"/>
            <a:r>
              <a:rPr lang="en-US" b="1" dirty="0" smtClean="0"/>
              <a:t>Our</a:t>
            </a:r>
            <a:r>
              <a:rPr lang="en-US" b="1" baseline="0" dirty="0" smtClean="0"/>
              <a:t> goal with this guardianship letter was to really help people understand that there were more options out there…. and that if there are more options around guardianship there are also more options around other things as well for their child.</a:t>
            </a:r>
          </a:p>
          <a:p>
            <a:pPr lvl="1"/>
            <a:endParaRPr lang="en-US" b="1" baseline="0" dirty="0" smtClean="0"/>
          </a:p>
          <a:p>
            <a:pPr lvl="1"/>
            <a:r>
              <a:rPr lang="en-US" b="1" baseline="0" dirty="0" smtClean="0"/>
              <a:t>This was actually a pretty simple thing… we really just shared this resource that UMKC-IHD and F2F put out there for us… but we got it out directly in the hands of youth and their families at the grassroots level.  This was a great partnership of Show Me Careers pilot community members working together on an issue important to them and youth and families in their area.</a:t>
            </a:r>
          </a:p>
          <a:p>
            <a:pPr lvl="1"/>
            <a:endParaRPr lang="en-US" b="1" baseline="0" dirty="0" smtClean="0"/>
          </a:p>
          <a:p>
            <a:pPr lvl="1"/>
            <a:endParaRPr lang="en-US" b="1" dirty="0" smtClean="0"/>
          </a:p>
        </p:txBody>
      </p:sp>
      <p:sp>
        <p:nvSpPr>
          <p:cNvPr id="4" name="Slide Number Placeholder 3"/>
          <p:cNvSpPr>
            <a:spLocks noGrp="1"/>
          </p:cNvSpPr>
          <p:nvPr>
            <p:ph type="sldNum" sz="quarter" idx="10"/>
          </p:nvPr>
        </p:nvSpPr>
        <p:spPr/>
        <p:txBody>
          <a:bodyPr/>
          <a:lstStyle/>
          <a:p>
            <a:fld id="{42309CF6-EE76-1648-8560-F99AD19275C4}" type="slidenum">
              <a:rPr lang="en-US" smtClean="0"/>
              <a:pPr/>
              <a:t>36</a:t>
            </a:fld>
            <a:endParaRPr lang="en-US" dirty="0"/>
          </a:p>
        </p:txBody>
      </p:sp>
    </p:spTree>
    <p:extLst>
      <p:ext uri="{BB962C8B-B14F-4D97-AF65-F5344CB8AC3E}">
        <p14:creationId xmlns:p14="http://schemas.microsoft.com/office/powerpoint/2010/main" val="2164102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baseline="0" dirty="0" smtClean="0"/>
              <a:t>we really just shared this resource that UMKC-IHD and F2F put out there for us… but we got it out directly in the hands of youth and their families at the grassroots level.  This was a great partnership of Show Me Careers pilot community members working together on an issue important to them and youth and families in their area.</a:t>
            </a:r>
          </a:p>
          <a:p>
            <a:pPr lvl="1"/>
            <a:endParaRPr lang="en-US" b="1" baseline="0" dirty="0" smtClean="0"/>
          </a:p>
          <a:p>
            <a:pPr lvl="1"/>
            <a:endParaRPr lang="en-US" b="1" dirty="0" smtClean="0"/>
          </a:p>
          <a:p>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37</a:t>
            </a:fld>
            <a:endParaRPr lang="en-US" dirty="0"/>
          </a:p>
        </p:txBody>
      </p:sp>
    </p:spTree>
    <p:extLst>
      <p:ext uri="{BB962C8B-B14F-4D97-AF65-F5344CB8AC3E}">
        <p14:creationId xmlns:p14="http://schemas.microsoft.com/office/powerpoint/2010/main" val="3008519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a:t>
            </a:r>
          </a:p>
          <a:p>
            <a:endParaRPr lang="en-US" dirty="0" smtClean="0"/>
          </a:p>
          <a:p>
            <a:r>
              <a:rPr lang="en-US" dirty="0" smtClean="0"/>
              <a:t>Developing a Transition Packet for…</a:t>
            </a:r>
          </a:p>
          <a:p>
            <a:pPr lvl="1"/>
            <a:r>
              <a:rPr lang="en-US" b="0" dirty="0" smtClean="0"/>
              <a:t>(give examples of what would be in it)</a:t>
            </a:r>
          </a:p>
          <a:p>
            <a:pPr lvl="1"/>
            <a:r>
              <a:rPr lang="en-US" b="1" baseline="0" dirty="0" smtClean="0"/>
              <a:t>.</a:t>
            </a:r>
            <a:endParaRPr lang="en-US" b="1" dirty="0" smtClean="0"/>
          </a:p>
          <a:p>
            <a:pPr lvl="1"/>
            <a:r>
              <a:rPr lang="en-US" b="0" dirty="0" smtClean="0"/>
              <a:t>(how you have gone about the process of deciding what should be in it and getting feedback)</a:t>
            </a:r>
          </a:p>
          <a:p>
            <a:pPr marL="0" lvl="2" indent="0">
              <a:buNone/>
            </a:pPr>
            <a:r>
              <a:rPr lang="en-US" b="1" dirty="0" smtClean="0"/>
              <a:t> 	Experience</a:t>
            </a:r>
            <a:r>
              <a:rPr lang="en-US" b="1" baseline="0" dirty="0" smtClean="0"/>
              <a:t> over time of what issues arise during this time, feedback from those that have gone through this transition themselves, feedback from families on what they used, what they feared 	most during this time, etc.  We are now in the process of getting feedback and support from others…. Nancy with SELN…. Shelly and her team at F2F…. Local partners and stakeholders…. 		Planning to work with one local school district/pilot community to pilot these packets and gather data on usefulness and tweak from there (what we discussed on our last phone call with 	Sheli and Jane and Megon to try in Macon area….)</a:t>
            </a:r>
            <a:endParaRPr lang="en-US" b="1" dirty="0" smtClean="0"/>
          </a:p>
          <a:p>
            <a:pPr marL="0" lvl="2" indent="0">
              <a:buNone/>
            </a:pPr>
            <a:r>
              <a:rPr lang="en-US" b="1" dirty="0" smtClean="0"/>
              <a:t>	</a:t>
            </a:r>
            <a:r>
              <a:rPr lang="en-US" b="0" dirty="0" smtClean="0"/>
              <a:t>(who is going to give out, who is going to pay for it, who is going to sustain it?)</a:t>
            </a:r>
          </a:p>
          <a:p>
            <a:pPr marL="0" lvl="2" indent="0">
              <a:buNone/>
            </a:pPr>
            <a:r>
              <a:rPr lang="en-US" b="1" dirty="0" smtClean="0"/>
              <a:t>	Dissemination of</a:t>
            </a:r>
            <a:r>
              <a:rPr lang="en-US" b="1" baseline="0" dirty="0" smtClean="0"/>
              <a:t> will have to happen in a variety of ways I’m sure… directly to students in Job Club and other ways at local high schools… but lets be honest… things don’t usually make it 	home to the parents… so setting up at open house nights…. Through Service Coordinators with County Connections and other TCM entities….  Great idea from conversation just this week with 	Nancy and Show Me Careers consultation and are working with tech staff at local schools to post this information on the Parent Portals of the school district websites….  Basically going to try 	variety of methods to get information out there and in the hands of people that need it.</a:t>
            </a:r>
          </a:p>
          <a:p>
            <a:pPr marL="0" lvl="2" indent="0">
              <a:buNone/>
            </a:pPr>
            <a:r>
              <a:rPr lang="en-US" b="1" baseline="0" dirty="0" smtClean="0"/>
              <a:t>	We consider this a part of marketing and outreach efforts so will be funded through our program efforts….  Will likely pool funds from LOQW and SB40 or other grant or project funds.  </a:t>
            </a:r>
          </a:p>
          <a:p>
            <a:pPr marL="0" lvl="2" indent="0">
              <a:buNone/>
            </a:pPr>
            <a:r>
              <a:rPr lang="en-US" b="1" baseline="0" dirty="0" smtClean="0"/>
              <a:t>	Marketing and outreach is crucial and needs to be built in to organizational operation…. If successful and useful they will be sustained.  No special project is necessarily paying for them now 	so wont’ be an issue of what happens when the project ends kind of thing  for example.</a:t>
            </a:r>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38</a:t>
            </a:fld>
            <a:endParaRPr lang="en-US" dirty="0"/>
          </a:p>
        </p:txBody>
      </p:sp>
    </p:spTree>
    <p:extLst>
      <p:ext uri="{BB962C8B-B14F-4D97-AF65-F5344CB8AC3E}">
        <p14:creationId xmlns:p14="http://schemas.microsoft.com/office/powerpoint/2010/main" val="2164102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     |    Show a couple of the packets and pass around</a:t>
            </a:r>
          </a:p>
          <a:p>
            <a:endParaRPr lang="en-US" dirty="0" smtClean="0"/>
          </a:p>
          <a:p>
            <a:r>
              <a:rPr lang="en-US" dirty="0" smtClean="0"/>
              <a:t>We have used our Show Me Careers partnerships</a:t>
            </a:r>
            <a:r>
              <a:rPr lang="en-US" baseline="0" dirty="0" smtClean="0"/>
              <a:t> to help gain feedback from schools on information like this.  Response all seems positive…  need to continue to partner with schools and parents to find better ways to get this information into the hands of students and parents that need it.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Here’s the thing…  all the cool stuff people</a:t>
            </a:r>
            <a:r>
              <a:rPr lang="en-US" baseline="0" dirty="0" smtClean="0"/>
              <a:t> like IHD and F2F is great… but people on the ground have to get it into practice and into the hands of people that can use them or its just cools stuff on slick paper…. AND hard working well intentioned people on the ground can work themselves silly but without the right tools and focus can’t move things forward in the right direction…..  Something about the beauty of these two things working together or something…. I don’t know… see what you think…</a:t>
            </a:r>
            <a:endParaRPr lang="en-US" dirty="0" smtClean="0"/>
          </a:p>
        </p:txBody>
      </p:sp>
      <p:sp>
        <p:nvSpPr>
          <p:cNvPr id="4" name="Slide Number Placeholder 3"/>
          <p:cNvSpPr>
            <a:spLocks noGrp="1"/>
          </p:cNvSpPr>
          <p:nvPr>
            <p:ph type="sldNum" sz="quarter" idx="10"/>
          </p:nvPr>
        </p:nvSpPr>
        <p:spPr/>
        <p:txBody>
          <a:bodyPr/>
          <a:lstStyle/>
          <a:p>
            <a:fld id="{42309CF6-EE76-1648-8560-F99AD19275C4}" type="slidenum">
              <a:rPr lang="en-US" smtClean="0"/>
              <a:pPr/>
              <a:t>39</a:t>
            </a:fld>
            <a:endParaRPr lang="en-US" dirty="0"/>
          </a:p>
        </p:txBody>
      </p:sp>
    </p:spTree>
    <p:extLst>
      <p:ext uri="{BB962C8B-B14F-4D97-AF65-F5344CB8AC3E}">
        <p14:creationId xmlns:p14="http://schemas.microsoft.com/office/powerpoint/2010/main" val="3094503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a:t>
            </a:r>
          </a:p>
          <a:p>
            <a:endParaRPr lang="en-US" dirty="0" smtClean="0"/>
          </a:p>
          <a:p>
            <a:r>
              <a:rPr lang="en-US" dirty="0" smtClean="0"/>
              <a:t>It is important for</a:t>
            </a:r>
            <a:r>
              <a:rPr lang="en-US" baseline="0" dirty="0" smtClean="0"/>
              <a:t> us all to remember that Individuals exist within the context of their family and then within the larger context of their Community.</a:t>
            </a:r>
          </a:p>
          <a:p>
            <a:endParaRPr lang="en-US" baseline="0" dirty="0" smtClean="0"/>
          </a:p>
          <a:p>
            <a:r>
              <a:rPr lang="en-US" baseline="0" dirty="0" smtClean="0"/>
              <a:t>There are a few organizations in Missouri working closely with Family to Family to think about this…. And not only just the individual in the context of the family but also in terms of our organizations, our organizational change, and our Community Initiatives.</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4</a:t>
            </a:fld>
            <a:endParaRPr lang="en-US" dirty="0"/>
          </a:p>
        </p:txBody>
      </p:sp>
    </p:spTree>
    <p:extLst>
      <p:ext uri="{BB962C8B-B14F-4D97-AF65-F5344CB8AC3E}">
        <p14:creationId xmlns:p14="http://schemas.microsoft.com/office/powerpoint/2010/main" val="21919192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0" dirty="0" smtClean="0"/>
              <a:t>Cyndi</a:t>
            </a:r>
          </a:p>
          <a:p>
            <a:pPr lvl="1"/>
            <a:r>
              <a:rPr lang="en-US" sz="1000" b="1" dirty="0" smtClean="0"/>
              <a:t>(how you have gone about the process of deciding what should be in it and getting feedback)</a:t>
            </a:r>
          </a:p>
          <a:p>
            <a:pPr marL="0" lvl="2" indent="0">
              <a:buNone/>
            </a:pPr>
            <a:r>
              <a:rPr lang="en-US" sz="1000" b="1" dirty="0" smtClean="0"/>
              <a:t> </a:t>
            </a:r>
            <a:r>
              <a:rPr lang="en-US" sz="1000" b="0" dirty="0" smtClean="0"/>
              <a:t>Experience</a:t>
            </a:r>
            <a:r>
              <a:rPr lang="en-US" sz="1000" b="0" baseline="0" dirty="0" smtClean="0"/>
              <a:t> over time of what issues arise during this time, feedback from those that have gone through this transition themselves, feedback from families on what they used, what they feared 	most during this time, etc.  We are now in the process of getting feedback and support from others…. Nancy with SELN…. Shelly and her team at F2F…. Local partners and stakeholders…. 		Planning to work with one local school district/pilot community to pilot these packets and gather data on usefulness and tweak from there (what we discussed on our last phone call with 	 </a:t>
            </a:r>
            <a:endParaRPr lang="en-US" sz="1000" b="0" dirty="0" smtClean="0"/>
          </a:p>
          <a:p>
            <a:pPr marL="0" lvl="2" indent="0">
              <a:buNone/>
            </a:pPr>
            <a:r>
              <a:rPr lang="en-US" sz="1000" b="0" dirty="0" smtClean="0"/>
              <a:t>	</a:t>
            </a:r>
          </a:p>
          <a:p>
            <a:pPr marL="0" lvl="2" indent="0">
              <a:buNone/>
            </a:pPr>
            <a:r>
              <a:rPr lang="en-US" sz="1000" b="1" dirty="0" smtClean="0"/>
              <a:t>	(who is going to give out, who is going to pay for it, who is going to sustain it?)</a:t>
            </a:r>
          </a:p>
          <a:p>
            <a:pPr marL="0" lvl="2" indent="0">
              <a:buNone/>
            </a:pPr>
            <a:r>
              <a:rPr lang="en-US" sz="1000" b="0" dirty="0" smtClean="0"/>
              <a:t>Dissemination of</a:t>
            </a:r>
            <a:r>
              <a:rPr lang="en-US" sz="1000" b="0" baseline="0" dirty="0" smtClean="0"/>
              <a:t> will have to happen in a variety of ways I’m sure… directly to students in Job Club and other ways at local high schools… but lets be honest… things don’t usually make it 	home to the parents… so setting up at open house nights…. Through Service Coordinators with County Connections and other TCM entities….  Great idea from conversation just this week with 	Nancy and Show Me Careers consultation and are working with tech staff at local schools to post this information on the Parent Portals of the school district websites….  Basically going to try 	variety of methods to get information out there and in the hands of people that need it.</a:t>
            </a:r>
          </a:p>
          <a:p>
            <a:pPr marL="0" lvl="2" indent="0">
              <a:buNone/>
            </a:pPr>
            <a:r>
              <a:rPr lang="en-US" sz="1000" b="1" baseline="0" dirty="0" smtClean="0"/>
              <a:t>	</a:t>
            </a:r>
          </a:p>
          <a:p>
            <a:pPr marL="0" lvl="2" indent="0">
              <a:buNone/>
            </a:pPr>
            <a:r>
              <a:rPr lang="en-US" sz="1000" b="0" baseline="0" dirty="0" smtClean="0"/>
              <a:t>We consider this a part of marketing and outreach efforts so will be funded through our program efforts….  Will likely pool funds from LOQW and SB40 or other grant or project funds.  </a:t>
            </a:r>
          </a:p>
          <a:p>
            <a:pPr marL="0" lvl="2" indent="0">
              <a:buNone/>
            </a:pPr>
            <a:endParaRPr lang="en-US" sz="1000" b="0" baseline="0" dirty="0" smtClean="0"/>
          </a:p>
          <a:p>
            <a:pPr marL="0" lvl="2" indent="0">
              <a:buNone/>
            </a:pPr>
            <a:r>
              <a:rPr lang="en-US" sz="1000" b="0" baseline="0" dirty="0" smtClean="0"/>
              <a:t>Marketing and outreach is crucial and needs to be built in to organizational operation…. If successful and useful they will be sustained.  No special project is necessarily paying for them now 	so wont’ be an issue of what happens when the project ends kind of thing  for example.</a:t>
            </a:r>
            <a:endParaRPr lang="en-US" sz="1000" b="0" dirty="0" smtClean="0"/>
          </a:p>
          <a:p>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40</a:t>
            </a:fld>
            <a:endParaRPr lang="en-US" dirty="0"/>
          </a:p>
        </p:txBody>
      </p:sp>
    </p:spTree>
    <p:extLst>
      <p:ext uri="{BB962C8B-B14F-4D97-AF65-F5344CB8AC3E}">
        <p14:creationId xmlns:p14="http://schemas.microsoft.com/office/powerpoint/2010/main" val="3979867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to show that you don’t need to have the actual ‘tools’ to use the framework</a:t>
            </a:r>
            <a:endParaRPr lang="en-US" dirty="0"/>
          </a:p>
        </p:txBody>
      </p:sp>
      <p:sp>
        <p:nvSpPr>
          <p:cNvPr id="4" name="Slide Number Placeholder 3"/>
          <p:cNvSpPr>
            <a:spLocks noGrp="1"/>
          </p:cNvSpPr>
          <p:nvPr>
            <p:ph type="sldNum" sz="quarter" idx="10"/>
          </p:nvPr>
        </p:nvSpPr>
        <p:spPr/>
        <p:txBody>
          <a:bodyPr/>
          <a:lstStyle/>
          <a:p>
            <a:fld id="{7B6F965C-67CF-4E61-B809-3D2381942FCC}"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2251119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Work Experience… Early and Often!</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42</a:t>
            </a:fld>
            <a:endParaRPr lang="en-US" dirty="0"/>
          </a:p>
        </p:txBody>
      </p:sp>
    </p:spTree>
    <p:extLst>
      <p:ext uri="{BB962C8B-B14F-4D97-AF65-F5344CB8AC3E}">
        <p14:creationId xmlns:p14="http://schemas.microsoft.com/office/powerpoint/2010/main" val="20350439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Addressing the gap….</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43</a:t>
            </a:fld>
            <a:endParaRPr lang="en-US" dirty="0"/>
          </a:p>
        </p:txBody>
      </p:sp>
    </p:spTree>
    <p:extLst>
      <p:ext uri="{BB962C8B-B14F-4D97-AF65-F5344CB8AC3E}">
        <p14:creationId xmlns:p14="http://schemas.microsoft.com/office/powerpoint/2010/main" val="20350439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a:t>
            </a:r>
          </a:p>
          <a:p>
            <a:endParaRPr lang="en-US" dirty="0" smtClean="0"/>
          </a:p>
          <a:p>
            <a:r>
              <a:rPr lang="en-US" dirty="0" smtClean="0"/>
              <a:t>Why</a:t>
            </a:r>
            <a:r>
              <a:rPr lang="en-US" baseline="0" dirty="0" smtClean="0"/>
              <a:t> did you use the life domains?  What do they mean?  What do they help you understand or organize?</a:t>
            </a:r>
          </a:p>
          <a:p>
            <a:endParaRPr lang="en-US" baseline="0" dirty="0" smtClean="0"/>
          </a:p>
          <a:p>
            <a:r>
              <a:rPr lang="en-US" baseline="0" dirty="0" smtClean="0"/>
              <a:t>Its back to our light bulb moment….  We became comfortable with the framework….  It just naturally made sense to us… that hey… we could use this same idea and apply it to any type of planning…. Not just individuals.</a:t>
            </a:r>
          </a:p>
          <a:p>
            <a:endParaRPr lang="en-US" baseline="0" dirty="0" smtClean="0"/>
          </a:p>
          <a:p>
            <a:r>
              <a:rPr lang="en-US" baseline="0" dirty="0" smtClean="0"/>
              <a:t>So we did!  We used the life domains and the guiding principles of the Charting the LifeCourse framework to ensure we were “Remembering Why We Do What We Do”…. Back to that lightbulb moment.</a:t>
            </a:r>
          </a:p>
          <a:p>
            <a:r>
              <a:rPr lang="en-US" baseline="0" dirty="0" smtClean="0"/>
              <a:t>	Life is a </a:t>
            </a:r>
            <a:r>
              <a:rPr lang="en-US" b="1" baseline="0" dirty="0" smtClean="0"/>
              <a:t>Journey</a:t>
            </a:r>
            <a:r>
              <a:rPr lang="en-US" baseline="0" dirty="0" smtClean="0"/>
              <a:t> – Our lives are not static, they change everyday.</a:t>
            </a:r>
          </a:p>
          <a:p>
            <a:r>
              <a:rPr lang="en-US" baseline="0" dirty="0" smtClean="0"/>
              <a:t>	Its all about </a:t>
            </a:r>
            <a:r>
              <a:rPr lang="en-US" b="1" baseline="0" dirty="0" smtClean="0"/>
              <a:t>Vision</a:t>
            </a:r>
            <a:r>
              <a:rPr lang="en-US" baseline="0" dirty="0" smtClean="0"/>
              <a:t> – Anything is possible with the right vision and focus.</a:t>
            </a:r>
          </a:p>
          <a:p>
            <a:r>
              <a:rPr lang="en-US" baseline="0" dirty="0" smtClean="0"/>
              <a:t>	</a:t>
            </a:r>
            <a:r>
              <a:rPr lang="en-US" b="1" baseline="0" dirty="0" smtClean="0"/>
              <a:t>Everything is connected</a:t>
            </a:r>
            <a:r>
              <a:rPr lang="en-US" baseline="0" dirty="0" smtClean="0"/>
              <a:t> – What you do today affects your life in the future.</a:t>
            </a:r>
          </a:p>
          <a:p>
            <a:r>
              <a:rPr lang="en-US" baseline="0" dirty="0" smtClean="0"/>
              <a:t>	</a:t>
            </a:r>
            <a:r>
              <a:rPr lang="en-US" b="1" baseline="0" dirty="0" smtClean="0"/>
              <a:t>Our overall compass</a:t>
            </a:r>
            <a:r>
              <a:rPr lang="en-US" baseline="0" dirty="0" smtClean="0"/>
              <a:t> for people and their families </a:t>
            </a:r>
            <a:r>
              <a:rPr lang="en-US" b="1" baseline="0" dirty="0" smtClean="0"/>
              <a:t>is “Quality of Life”.</a:t>
            </a:r>
          </a:p>
          <a:p>
            <a:r>
              <a:rPr lang="en-US" baseline="0" dirty="0" smtClean="0"/>
              <a:t>(I don’t have those little icons handy… but they should really go with these if you actually put those things in the slides.)</a:t>
            </a:r>
          </a:p>
          <a:p>
            <a:endParaRPr lang="en-US" baseline="0" dirty="0" smtClean="0"/>
          </a:p>
          <a:p>
            <a:r>
              <a:rPr lang="en-US" baseline="0" dirty="0" smtClean="0"/>
              <a:t>It isn’t much of a stretch to make those things apply to an organization right???</a:t>
            </a:r>
          </a:p>
          <a:p>
            <a:endParaRPr lang="en-US" baseline="0" dirty="0" smtClean="0"/>
          </a:p>
          <a:p>
            <a:r>
              <a:rPr lang="en-US" baseline="0" dirty="0" smtClean="0"/>
              <a:t>So keeps us on point… etc.   The little icons actually being added in are really just visual reminders…… we tend to be pretty visual people and something about having those right there helps us focus.</a:t>
            </a:r>
          </a:p>
          <a:p>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44</a:t>
            </a:fld>
            <a:endParaRPr lang="en-US" dirty="0"/>
          </a:p>
        </p:txBody>
      </p:sp>
    </p:spTree>
    <p:extLst>
      <p:ext uri="{BB962C8B-B14F-4D97-AF65-F5344CB8AC3E}">
        <p14:creationId xmlns:p14="http://schemas.microsoft.com/office/powerpoint/2010/main" val="20350439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Job</a:t>
            </a:r>
            <a:r>
              <a:rPr lang="en-US" baseline="0" dirty="0" smtClean="0"/>
              <a:t> Descriptions for Employment Staff</a:t>
            </a:r>
          </a:p>
          <a:p>
            <a:r>
              <a:rPr lang="en-US" baseline="0" dirty="0" smtClean="0"/>
              <a:t>Performance Trajectories</a:t>
            </a:r>
            <a:endParaRPr lang="en-US" dirty="0"/>
          </a:p>
        </p:txBody>
      </p:sp>
      <p:sp>
        <p:nvSpPr>
          <p:cNvPr id="4" name="Slide Number Placeholder 3"/>
          <p:cNvSpPr>
            <a:spLocks noGrp="1"/>
          </p:cNvSpPr>
          <p:nvPr>
            <p:ph type="sldNum" sz="quarter" idx="10"/>
          </p:nvPr>
        </p:nvSpPr>
        <p:spPr/>
        <p:txBody>
          <a:bodyPr/>
          <a:lstStyle/>
          <a:p>
            <a:fld id="{7B6F965C-67CF-4E61-B809-3D2381942FCC}"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152888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020A3A-CFD6-41DF-825F-A3409ADCDB3D}" type="slidenum">
              <a:rPr lang="en-US" smtClean="0"/>
              <a:t>46</a:t>
            </a:fld>
            <a:endParaRPr lang="en-US"/>
          </a:p>
        </p:txBody>
      </p:sp>
    </p:spTree>
    <p:extLst>
      <p:ext uri="{BB962C8B-B14F-4D97-AF65-F5344CB8AC3E}">
        <p14:creationId xmlns:p14="http://schemas.microsoft.com/office/powerpoint/2010/main" val="6789870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47</a:t>
            </a:fld>
            <a:endParaRPr lang="en-US" dirty="0"/>
          </a:p>
        </p:txBody>
      </p:sp>
    </p:spTree>
    <p:extLst>
      <p:ext uri="{BB962C8B-B14F-4D97-AF65-F5344CB8AC3E}">
        <p14:creationId xmlns:p14="http://schemas.microsoft.com/office/powerpoint/2010/main" val="26695685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a:t>
            </a:r>
          </a:p>
          <a:p>
            <a:endParaRPr lang="en-US" dirty="0" smtClean="0"/>
          </a:p>
          <a:p>
            <a:r>
              <a:rPr lang="en-US" dirty="0" smtClean="0"/>
              <a:t>This</a:t>
            </a:r>
            <a:r>
              <a:rPr lang="en-US" baseline="0" dirty="0" smtClean="0"/>
              <a:t> recognizes that we are on a journey……that we need to take pause and see what we are doing and where are headed…..  Remember those guiding principle!  They apply here!</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48</a:t>
            </a:fld>
            <a:endParaRPr lang="en-US" dirty="0"/>
          </a:p>
        </p:txBody>
      </p:sp>
    </p:spTree>
    <p:extLst>
      <p:ext uri="{BB962C8B-B14F-4D97-AF65-F5344CB8AC3E}">
        <p14:creationId xmlns:p14="http://schemas.microsoft.com/office/powerpoint/2010/main" val="20350439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Kim/Cyndi     |  </a:t>
            </a:r>
            <a:r>
              <a:rPr lang="en-US" baseline="0" dirty="0" smtClean="0"/>
              <a:t>   </a:t>
            </a:r>
            <a:r>
              <a:rPr lang="en-US" sz="1000" dirty="0" smtClean="0"/>
              <a:t>Stories</a:t>
            </a:r>
            <a:r>
              <a:rPr lang="en-US" sz="1000" baseline="0" dirty="0" smtClean="0"/>
              <a:t> of how we talk about it internally…..within teams, across the teams, refer to the LC framework fits into it….or we use a tool and talk about it to familiarize them with them…..make it a way of our life….to become second nature so everyone thinks like this.  (life planning, planning a head, moving beyond paid services…….identifying like valued people to keep moving forward).</a:t>
            </a:r>
          </a:p>
          <a:p>
            <a:endParaRPr lang="en-US" sz="1000" baseline="0" dirty="0" smtClean="0"/>
          </a:p>
          <a:p>
            <a:pPr>
              <a:buFont typeface="Arial"/>
              <a:buChar char="•"/>
            </a:pPr>
            <a:r>
              <a:rPr lang="en-US" sz="1000" dirty="0" smtClean="0"/>
              <a:t>Staff Participate in Statewide External Groups</a:t>
            </a:r>
          </a:p>
          <a:p>
            <a:pPr marL="0" lvl="1" indent="0">
              <a:buNone/>
            </a:pPr>
            <a:r>
              <a:rPr lang="en-US" sz="1000" i="1" dirty="0" smtClean="0"/>
              <a:t>	Quarterly Family to Family Stakeholders meeting to 	network with other organizations and systems using 	framework</a:t>
            </a:r>
          </a:p>
          <a:p>
            <a:pPr marL="0" lvl="1" indent="0">
              <a:buNone/>
            </a:pPr>
            <a:r>
              <a:rPr lang="en-US" sz="1000" i="1" dirty="0" smtClean="0"/>
              <a:t>	LifeCourse Tools Workgroup for ongoing coaching and 	quality improvement of tools and facilitation </a:t>
            </a:r>
          </a:p>
          <a:p>
            <a:pPr marL="0" lvl="1" indent="0">
              <a:buNone/>
            </a:pPr>
            <a:r>
              <a:rPr lang="en-US" sz="1000" i="1" dirty="0" smtClean="0"/>
              <a:t>	These external groups allow us to not only stay involved with the development and evolution of LifeCourse framework but also let us stay connected to others involved in other parts of the state…  share cool things that are being done other places… motivate each other.</a:t>
            </a:r>
          </a:p>
          <a:p>
            <a:pPr>
              <a:buFont typeface="Arial"/>
              <a:buChar char="•"/>
            </a:pPr>
            <a:r>
              <a:rPr lang="en-US" sz="1000" dirty="0" smtClean="0"/>
              <a:t>Staff have internal meetings at LOQW to learn about tools, refocus on guiding principles, always talk about it… it eventually becomes second nature…</a:t>
            </a:r>
          </a:p>
          <a:p>
            <a:pPr>
              <a:buFont typeface="Arial"/>
              <a:buChar char="•"/>
            </a:pPr>
            <a:r>
              <a:rPr lang="en-US" sz="1000" dirty="0" smtClean="0"/>
              <a:t>Show Me Careers Project shares tools with other community stakeholders to not only skill up those involved but build capacity in our communities.  This is a really well connected framework of communities…. Lots of cross pollination of ideas.</a:t>
            </a:r>
          </a:p>
          <a:p>
            <a:pPr>
              <a:buFont typeface="Arial"/>
              <a:buChar char="•"/>
            </a:pPr>
            <a:r>
              <a:rPr lang="en-US" sz="1000" dirty="0" smtClean="0"/>
              <a:t>Continue to promote Staff Engagement to keep the evolution</a:t>
            </a:r>
            <a:r>
              <a:rPr lang="en-US" sz="1000" baseline="0" dirty="0" smtClean="0"/>
              <a:t> going….  Work in layers to continue to engage all parts of the organization….  Leadership…. TCM…. Community skills…. Employment…. Direct support coaches…. Etc.  Remember that DSPs will likely use or be involved in these tools differently than Service Coordinators so we need to roll that out to them in a way that makes sense to them.  Also they need to be reminded that everything they do influences so much in people’s lives… both positively and negatively!!!</a:t>
            </a:r>
          </a:p>
          <a:p>
            <a:pPr>
              <a:buFont typeface="Arial"/>
              <a:buChar char="•"/>
            </a:pPr>
            <a:endParaRPr lang="en-US" sz="1000" baseline="0" dirty="0" smtClean="0"/>
          </a:p>
          <a:p>
            <a:pPr>
              <a:buFont typeface="Arial"/>
              <a:buChar char="•"/>
            </a:pPr>
            <a:r>
              <a:rPr lang="en-US" sz="1000" baseline="0" dirty="0" smtClean="0"/>
              <a:t>Note some of the cool stuff Lynn and other organizations are doing….  Budget, strategic plan, etc.</a:t>
            </a:r>
            <a:endParaRPr lang="en-US" sz="1000" dirty="0" smtClean="0"/>
          </a:p>
          <a:p>
            <a:endParaRPr lang="en-US" sz="1000"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49</a:t>
            </a:fld>
            <a:endParaRPr lang="en-US" dirty="0"/>
          </a:p>
        </p:txBody>
      </p:sp>
    </p:spTree>
    <p:extLst>
      <p:ext uri="{BB962C8B-B14F-4D97-AF65-F5344CB8AC3E}">
        <p14:creationId xmlns:p14="http://schemas.microsoft.com/office/powerpoint/2010/main" val="2644733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a:t>
            </a:r>
          </a:p>
          <a:p>
            <a:endParaRPr lang="en-US" dirty="0" smtClean="0"/>
          </a:p>
          <a:p>
            <a:r>
              <a:rPr lang="en-US" dirty="0" smtClean="0"/>
              <a:t>Just use visual</a:t>
            </a:r>
            <a:r>
              <a:rPr lang="en-US" baseline="0" dirty="0" smtClean="0"/>
              <a:t> to reinforce previous slide discussion.</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5</a:t>
            </a:fld>
            <a:endParaRPr lang="en-US" dirty="0"/>
          </a:p>
        </p:txBody>
      </p:sp>
    </p:spTree>
    <p:extLst>
      <p:ext uri="{BB962C8B-B14F-4D97-AF65-F5344CB8AC3E}">
        <p14:creationId xmlns:p14="http://schemas.microsoft.com/office/powerpoint/2010/main" val="28249177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a:t>
            </a:r>
          </a:p>
          <a:p>
            <a:endParaRPr lang="en-US" dirty="0" smtClean="0"/>
          </a:p>
          <a:p>
            <a:r>
              <a:rPr lang="en-US" dirty="0" smtClean="0"/>
              <a:t>Obtain direct input from people we support to review policies, participate in committees, and in strategic planning.</a:t>
            </a:r>
          </a:p>
          <a:p>
            <a:pPr lvl="2"/>
            <a:r>
              <a:rPr lang="en-US" dirty="0" smtClean="0"/>
              <a:t>We have always done a great job of looking at feedback from customers and really analyzing it and putting it in to practices, but until recently we hadn’t really utilized customers of our services, people receiving supports, to help us look at internal policies and materials.</a:t>
            </a:r>
          </a:p>
          <a:p>
            <a:endParaRPr lang="en-US" dirty="0" smtClean="0"/>
          </a:p>
          <a:p>
            <a:r>
              <a:rPr lang="en-US" dirty="0" smtClean="0"/>
              <a:t>Why weren’t we getting more direct input from customers?</a:t>
            </a:r>
          </a:p>
          <a:p>
            <a:pPr lvl="1"/>
            <a:r>
              <a:rPr lang="en-US" dirty="0" smtClean="0"/>
              <a:t>We thought we were great at this…. But we were really only getting feedback on the back end of things (feedback on satisfaction surveys etc.) and we truly used this information… but why weren’t we getting it on the front end during development (policies, etc.)…. So we did… we began structuring our committees to work on these things and included customers on those committees.</a:t>
            </a:r>
          </a:p>
          <a:p>
            <a:pPr lvl="1"/>
            <a:r>
              <a:rPr lang="en-US" dirty="0" smtClean="0"/>
              <a:t>Also geography was an issue…. For example it was easy for us to include customers from the community where our main office is located but the logistics just became tough because we have an hour to and hour and a half drive between some locations.  Technology has really helped us here.  After initial face to face meetings we have begun utilizing technology like we are using here today to allow people to join in committee meetings from any location (video chat, conference call programs, etc.)</a:t>
            </a:r>
          </a:p>
          <a:p>
            <a:endParaRPr lang="en-US" dirty="0" smtClean="0"/>
          </a:p>
        </p:txBody>
      </p:sp>
      <p:sp>
        <p:nvSpPr>
          <p:cNvPr id="4" name="Slide Number Placeholder 3"/>
          <p:cNvSpPr>
            <a:spLocks noGrp="1"/>
          </p:cNvSpPr>
          <p:nvPr>
            <p:ph type="sldNum" sz="quarter" idx="10"/>
          </p:nvPr>
        </p:nvSpPr>
        <p:spPr/>
        <p:txBody>
          <a:bodyPr/>
          <a:lstStyle/>
          <a:p>
            <a:fld id="{42309CF6-EE76-1648-8560-F99AD19275C4}" type="slidenum">
              <a:rPr lang="en-US" smtClean="0"/>
              <a:pPr/>
              <a:t>50</a:t>
            </a:fld>
            <a:endParaRPr lang="en-US" dirty="0"/>
          </a:p>
        </p:txBody>
      </p:sp>
    </p:spTree>
    <p:extLst>
      <p:ext uri="{BB962C8B-B14F-4D97-AF65-F5344CB8AC3E}">
        <p14:creationId xmlns:p14="http://schemas.microsoft.com/office/powerpoint/2010/main" val="12106809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a:t>
            </a:r>
          </a:p>
          <a:p>
            <a:endParaRPr lang="en-US" dirty="0" smtClean="0"/>
          </a:p>
          <a:p>
            <a:r>
              <a:rPr lang="en-US" dirty="0" smtClean="0"/>
              <a:t>The framework really helped open things</a:t>
            </a:r>
            <a:r>
              <a:rPr lang="en-US" baseline="0" dirty="0" smtClean="0"/>
              <a:t> up and help people realize they can dream big.  We heard this type of thing a lot around post secondary ed, and home ownership and things like that especially….</a:t>
            </a:r>
            <a:endParaRPr lang="en-US" dirty="0" smtClean="0"/>
          </a:p>
        </p:txBody>
      </p:sp>
      <p:sp>
        <p:nvSpPr>
          <p:cNvPr id="4" name="Slide Number Placeholder 3"/>
          <p:cNvSpPr>
            <a:spLocks noGrp="1"/>
          </p:cNvSpPr>
          <p:nvPr>
            <p:ph type="sldNum" sz="quarter" idx="10"/>
          </p:nvPr>
        </p:nvSpPr>
        <p:spPr/>
        <p:txBody>
          <a:bodyPr/>
          <a:lstStyle/>
          <a:p>
            <a:fld id="{42309CF6-EE76-1648-8560-F99AD19275C4}" type="slidenum">
              <a:rPr lang="en-US" smtClean="0"/>
              <a:pPr/>
              <a:t>51</a:t>
            </a:fld>
            <a:endParaRPr lang="en-US" dirty="0"/>
          </a:p>
        </p:txBody>
      </p:sp>
    </p:spTree>
    <p:extLst>
      <p:ext uri="{BB962C8B-B14F-4D97-AF65-F5344CB8AC3E}">
        <p14:creationId xmlns:p14="http://schemas.microsoft.com/office/powerpoint/2010/main" val="12106809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a:t>
            </a:r>
          </a:p>
          <a:p>
            <a:endParaRPr lang="en-US" dirty="0" smtClean="0"/>
          </a:p>
          <a:p>
            <a:r>
              <a:rPr lang="en-US" dirty="0" smtClean="0"/>
              <a:t>You work so hard to be person center…. That</a:t>
            </a:r>
            <a:r>
              <a:rPr lang="en-US" baseline="0" dirty="0" smtClean="0"/>
              <a:t> we lost this somehow…   its not just one or the other… you don’t focus on the person first OR support the family… they work together.</a:t>
            </a:r>
          </a:p>
          <a:p>
            <a:endParaRPr lang="en-US" baseline="0" dirty="0" smtClean="0"/>
          </a:p>
          <a:p>
            <a:r>
              <a:rPr lang="en-US" baseline="0" dirty="0" smtClean="0"/>
              <a:t>Kim working on a couple of examples or stories here.</a:t>
            </a:r>
          </a:p>
          <a:p>
            <a:endParaRPr lang="en-US" baseline="0" dirty="0" smtClean="0"/>
          </a:p>
          <a:p>
            <a:r>
              <a:rPr lang="en-US" sz="1200" b="0" i="0" kern="1200" dirty="0" smtClean="0">
                <a:solidFill>
                  <a:schemeClr val="tx1"/>
                </a:solidFill>
                <a:effectLst/>
                <a:latin typeface="+mn-lt"/>
                <a:ea typeface="+mn-ea"/>
                <a:cs typeface="+mn-cs"/>
              </a:rPr>
              <a:t>one example of a story that can be used as far as using the planning tools or maybe even not realizing what the individual wanted.  Young man wanted to move out.  SC utilized Developing a vision tool and LFC Experience and questions booklet to help facilitate discussions about this.  The individual is now living independently with some supports. </a:t>
            </a:r>
            <a:endParaRPr lang="en-US" dirty="0" smtClean="0"/>
          </a:p>
        </p:txBody>
      </p:sp>
      <p:sp>
        <p:nvSpPr>
          <p:cNvPr id="4" name="Slide Number Placeholder 3"/>
          <p:cNvSpPr>
            <a:spLocks noGrp="1"/>
          </p:cNvSpPr>
          <p:nvPr>
            <p:ph type="sldNum" sz="quarter" idx="10"/>
          </p:nvPr>
        </p:nvSpPr>
        <p:spPr/>
        <p:txBody>
          <a:bodyPr/>
          <a:lstStyle/>
          <a:p>
            <a:fld id="{42309CF6-EE76-1648-8560-F99AD19275C4}" type="slidenum">
              <a:rPr lang="en-US" smtClean="0"/>
              <a:pPr/>
              <a:t>52</a:t>
            </a:fld>
            <a:endParaRPr lang="en-US" dirty="0"/>
          </a:p>
        </p:txBody>
      </p:sp>
    </p:spTree>
    <p:extLst>
      <p:ext uri="{BB962C8B-B14F-4D97-AF65-F5344CB8AC3E}">
        <p14:creationId xmlns:p14="http://schemas.microsoft.com/office/powerpoint/2010/main" val="12106809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aseline="0" dirty="0" smtClean="0"/>
              <a:t>Kim/Cyndi</a:t>
            </a:r>
          </a:p>
          <a:p>
            <a:pPr defTabSz="465887">
              <a:defRPr/>
            </a:pPr>
            <a:endParaRPr lang="en-US" baseline="0" dirty="0" smtClean="0"/>
          </a:p>
          <a:p>
            <a:pPr defTabSz="465887">
              <a:defRPr/>
            </a:pPr>
            <a:r>
              <a:rPr lang="en-US" baseline="0" dirty="0" smtClean="0"/>
              <a:t>If you were a brand new state starting off in this CoP, what do you wish you would have known at the beginning that you know now? </a:t>
            </a:r>
            <a:r>
              <a:rPr lang="en-US" dirty="0" smtClean="0"/>
              <a:t>Discuss</a:t>
            </a:r>
            <a:r>
              <a:rPr lang="en-US" baseline="0" dirty="0" smtClean="0"/>
              <a:t> the lessons you have learned, </a:t>
            </a:r>
            <a:r>
              <a:rPr lang="en-US" dirty="0" smtClean="0"/>
              <a:t>What factors were enabling, or presented challenges or barriers?</a:t>
            </a:r>
            <a:r>
              <a:rPr lang="en-US" baseline="0" dirty="0" smtClean="0"/>
              <a:t> What w</a:t>
            </a:r>
            <a:r>
              <a:rPr lang="en-US" dirty="0" smtClean="0"/>
              <a:t>ould you do differently</a:t>
            </a:r>
            <a:r>
              <a:rPr lang="en-US" baseline="0" dirty="0" smtClean="0"/>
              <a:t> or have you changed to meet the challenge?</a:t>
            </a:r>
          </a:p>
          <a:p>
            <a:pPr defTabSz="465887">
              <a:defRPr/>
            </a:pPr>
            <a:endParaRPr lang="en-US" baseline="0" dirty="0" smtClean="0"/>
          </a:p>
          <a:p>
            <a:pPr defTabSz="465887">
              <a:defRPr/>
            </a:pPr>
            <a:r>
              <a:rPr lang="en-US" baseline="0" dirty="0" smtClean="0"/>
              <a:t>We reserve the right to get smarter…</a:t>
            </a:r>
          </a:p>
          <a:p>
            <a:pPr defTabSz="465887">
              <a:defRPr/>
            </a:pPr>
            <a:endParaRPr lang="en-US" baseline="0" dirty="0" smtClean="0"/>
          </a:p>
          <a:p>
            <a:r>
              <a:rPr lang="en-US" dirty="0" smtClean="0"/>
              <a:t>Use what makes sense for you.  </a:t>
            </a:r>
          </a:p>
          <a:p>
            <a:pPr lvl="2"/>
            <a:r>
              <a:rPr lang="en-US" dirty="0" smtClean="0"/>
              <a:t>This is all very cool and exciting, but it can be quite overwhelming.  Remember the LifeCourse products are really just Tools for Conversations and you can pull them out and use one or all of them if that is what makes sense for the person or the situation.</a:t>
            </a:r>
          </a:p>
          <a:p>
            <a:endParaRPr lang="en-US" dirty="0" smtClean="0"/>
          </a:p>
          <a:p>
            <a:endParaRPr lang="en-US" dirty="0" smtClean="0"/>
          </a:p>
          <a:p>
            <a:r>
              <a:rPr lang="en-US" dirty="0" smtClean="0"/>
              <a:t>Have someone look at what you are doing with fresh eyes.</a:t>
            </a:r>
          </a:p>
          <a:p>
            <a:r>
              <a:rPr lang="en-US" dirty="0" smtClean="0"/>
              <a:t>		Sometimes there are very simple things that you are doing that if</a:t>
            </a:r>
            <a:r>
              <a:rPr lang="en-US" baseline="0" dirty="0" smtClean="0"/>
              <a:t> looked at in a fresh way can make a huge difference.  For example, we feel like we do a great job of supporting individuals in developing their plans, goals for the 			future, and strategies to achieve those goals…. But during a recent review it was noted by someone from outside the agency that we were writing goals “James will….” as opposed to “I will…”.  </a:t>
            </a:r>
            <a:endParaRPr lang="en-US" dirty="0" smtClean="0"/>
          </a:p>
          <a:p>
            <a:endParaRPr lang="en-US" dirty="0" smtClean="0"/>
          </a:p>
          <a:p>
            <a:r>
              <a:rPr lang="en-US" dirty="0" smtClean="0"/>
              <a:t>Don’t box yourself in.  Don’t assume that the way something played out in the past is how it will always play out.</a:t>
            </a:r>
          </a:p>
          <a:p>
            <a:r>
              <a:rPr lang="en-US" dirty="0" smtClean="0"/>
              <a:t>		For example:  When planning</a:t>
            </a:r>
            <a:r>
              <a:rPr lang="en-US" baseline="0" dirty="0" smtClean="0"/>
              <a:t> for the Youth Leadership Academy this past summer and planning to have not just the youth attend but their families… honestly we all thought “no way… families will never come” and Sheli and her team 		said “oh yes they will!”… and with the LifeCourse Framework and the right outreach… they did!</a:t>
            </a:r>
          </a:p>
          <a:p>
            <a:endParaRPr lang="en-US" baseline="0" dirty="0" smtClean="0"/>
          </a:p>
          <a:p>
            <a:r>
              <a:rPr lang="en-US" baseline="0" dirty="0" smtClean="0"/>
              <a:t>Reinforce that point from Mary Lee about “What we do influences so much in people’s lives… both positively and negatively.”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53</a:t>
            </a:fld>
            <a:endParaRPr lang="en-US" dirty="0"/>
          </a:p>
        </p:txBody>
      </p:sp>
    </p:spTree>
    <p:extLst>
      <p:ext uri="{BB962C8B-B14F-4D97-AF65-F5344CB8AC3E}">
        <p14:creationId xmlns:p14="http://schemas.microsoft.com/office/powerpoint/2010/main" val="37856259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(Molly)Tools to take home (show them Daily Life Book and Portfolio), lifecoursetools.com, contact</a:t>
            </a:r>
            <a:r>
              <a:rPr lang="en-US" baseline="0" dirty="0" smtClean="0"/>
              <a:t> SC’s, VR counselors</a:t>
            </a:r>
            <a:endParaRPr lang="en-US" dirty="0"/>
          </a:p>
        </p:txBody>
      </p:sp>
      <p:sp>
        <p:nvSpPr>
          <p:cNvPr id="4" name="Slide Number Placeholder 3"/>
          <p:cNvSpPr>
            <a:spLocks noGrp="1"/>
          </p:cNvSpPr>
          <p:nvPr>
            <p:ph type="sldNum" sz="quarter" idx="10"/>
          </p:nvPr>
        </p:nvSpPr>
        <p:spPr/>
        <p:txBody>
          <a:bodyPr/>
          <a:lstStyle/>
          <a:p>
            <a:fld id="{0A27C27F-07C1-8C46-883B-88244ABDDF2E}" type="slidenum">
              <a:rPr lang="en-US" smtClean="0"/>
              <a:t>54</a:t>
            </a:fld>
            <a:endParaRPr lang="en-US"/>
          </a:p>
        </p:txBody>
      </p:sp>
    </p:spTree>
    <p:extLst>
      <p:ext uri="{BB962C8B-B14F-4D97-AF65-F5344CB8AC3E}">
        <p14:creationId xmlns:p14="http://schemas.microsoft.com/office/powerpoint/2010/main" val="33361448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a:t>
            </a:r>
            <a:r>
              <a:rPr lang="en-US" baseline="0" dirty="0" smtClean="0"/>
              <a:t>  Answers???</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55</a:t>
            </a:fld>
            <a:endParaRPr lang="en-US" dirty="0"/>
          </a:p>
        </p:txBody>
      </p:sp>
    </p:spTree>
    <p:extLst>
      <p:ext uri="{BB962C8B-B14F-4D97-AF65-F5344CB8AC3E}">
        <p14:creationId xmlns:p14="http://schemas.microsoft.com/office/powerpoint/2010/main" val="5065732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a:t>
            </a:r>
          </a:p>
          <a:p>
            <a:endParaRPr lang="en-US" dirty="0" smtClean="0"/>
          </a:p>
          <a:p>
            <a:r>
              <a:rPr lang="en-US" dirty="0" smtClean="0"/>
              <a:t>Feel</a:t>
            </a:r>
            <a:r>
              <a:rPr lang="en-US" baseline="0" dirty="0" smtClean="0"/>
              <a:t> free to contact us </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56</a:t>
            </a:fld>
            <a:endParaRPr lang="en-US" dirty="0"/>
          </a:p>
        </p:txBody>
      </p:sp>
    </p:spTree>
    <p:extLst>
      <p:ext uri="{BB962C8B-B14F-4D97-AF65-F5344CB8AC3E}">
        <p14:creationId xmlns:p14="http://schemas.microsoft.com/office/powerpoint/2010/main" val="1667189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Cyndi</a:t>
            </a:r>
          </a:p>
          <a:p>
            <a:pPr>
              <a:spcBef>
                <a:spcPct val="0"/>
              </a:spcBef>
            </a:pPr>
            <a:endParaRPr lang="en-US" altLang="en-US"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Just use visual</a:t>
            </a:r>
            <a:r>
              <a:rPr lang="en-US" baseline="0" dirty="0" smtClean="0"/>
              <a:t> to reinforce previous slide discussion.</a:t>
            </a:r>
            <a:endParaRPr lang="en-US" dirty="0" smtClean="0"/>
          </a:p>
          <a:p>
            <a:pPr>
              <a:spcBef>
                <a:spcPct val="0"/>
              </a:spcBef>
            </a:pPr>
            <a:endParaRPr lang="en-US" altLang="en-US" dirty="0"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A7BE03F7-4DBB-4F5F-A7AE-0BFC9F81A006}" type="slidenum">
              <a:rPr lang="en-US" altLang="en-US">
                <a:latin typeface="Arial" panose="020B0604020202020204" pitchFamily="34" charset="0"/>
                <a:ea typeface="ＭＳ Ｐゴシック" panose="020B0600070205080204" pitchFamily="34" charset="-128"/>
                <a:cs typeface="Arial" panose="020B0604020202020204" pitchFamily="34" charset="0"/>
              </a:rPr>
              <a:pPr eaLnBrk="1" hangingPunct="1"/>
              <a:t>6</a:t>
            </a:fld>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40504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sngStrike" dirty="0" err="1" smtClean="0"/>
              <a:t>Sheli</a:t>
            </a:r>
            <a:r>
              <a:rPr lang="en-US" strike="noStrike" dirty="0" smtClean="0"/>
              <a:t>      Cyndi</a:t>
            </a:r>
          </a:p>
          <a:p>
            <a:endParaRPr lang="en-US" strike="noStrike" dirty="0" smtClean="0"/>
          </a:p>
          <a:p>
            <a:r>
              <a:rPr lang="en-US" strike="noStrike" dirty="0" smtClean="0"/>
              <a:t>The other thing we just want to remember as we are having these discussions today is that</a:t>
            </a:r>
            <a:r>
              <a:rPr lang="en-US" strike="noStrike" baseline="0" dirty="0" smtClean="0"/>
              <a:t> the focus is on the individual… but that doesn’t mean that we are talking about allowing the family to supersede the rights and self determination of the individual…</a:t>
            </a:r>
          </a:p>
          <a:p>
            <a:endParaRPr lang="en-US" strike="noStrike" baseline="0" dirty="0" smtClean="0"/>
          </a:p>
          <a:p>
            <a:r>
              <a:rPr lang="en-US" strike="noStrike" baseline="0" dirty="0" smtClean="0"/>
              <a:t>… but rather how does it COMPLIMENT the person centered practices and cool work everyone here is already doing.</a:t>
            </a:r>
            <a:endParaRPr lang="en-US" strike="noStrike" dirty="0" smtClean="0"/>
          </a:p>
        </p:txBody>
      </p:sp>
      <p:sp>
        <p:nvSpPr>
          <p:cNvPr id="4" name="Slide Number Placeholder 3"/>
          <p:cNvSpPr>
            <a:spLocks noGrp="1"/>
          </p:cNvSpPr>
          <p:nvPr>
            <p:ph type="sldNum" sz="quarter" idx="10"/>
          </p:nvPr>
        </p:nvSpPr>
        <p:spPr/>
        <p:txBody>
          <a:bodyPr/>
          <a:lstStyle/>
          <a:p>
            <a:fld id="{42309CF6-EE76-1648-8560-F99AD19275C4}" type="slidenum">
              <a:rPr lang="en-US" smtClean="0"/>
              <a:pPr/>
              <a:t>7</a:t>
            </a:fld>
            <a:endParaRPr lang="en-US" dirty="0"/>
          </a:p>
        </p:txBody>
      </p:sp>
    </p:spTree>
    <p:extLst>
      <p:ext uri="{BB962C8B-B14F-4D97-AF65-F5344CB8AC3E}">
        <p14:creationId xmlns:p14="http://schemas.microsoft.com/office/powerpoint/2010/main" val="1615631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a:t>
            </a:r>
          </a:p>
          <a:p>
            <a:endParaRPr lang="en-US" dirty="0" smtClean="0"/>
          </a:p>
          <a:p>
            <a:r>
              <a:rPr lang="en-US" dirty="0" smtClean="0"/>
              <a:t>The OTHER</a:t>
            </a:r>
            <a:r>
              <a:rPr lang="en-US" baseline="0" dirty="0" smtClean="0"/>
              <a:t> parts of the </a:t>
            </a:r>
            <a:r>
              <a:rPr lang="en-US" baseline="0" dirty="0" err="1" smtClean="0"/>
              <a:t>LifeCourse</a:t>
            </a:r>
            <a:endParaRPr lang="en-US" dirty="0"/>
          </a:p>
        </p:txBody>
      </p:sp>
      <p:sp>
        <p:nvSpPr>
          <p:cNvPr id="4" name="Slide Number Placeholder 3"/>
          <p:cNvSpPr>
            <a:spLocks noGrp="1"/>
          </p:cNvSpPr>
          <p:nvPr>
            <p:ph type="sldNum" sz="quarter" idx="10"/>
          </p:nvPr>
        </p:nvSpPr>
        <p:spPr/>
        <p:txBody>
          <a:bodyPr/>
          <a:lstStyle/>
          <a:p>
            <a:fld id="{A59BC949-E06C-4A68-910B-6936C312804A}" type="slidenum">
              <a:rPr lang="en-US" smtClean="0"/>
              <a:pPr/>
              <a:t>8</a:t>
            </a:fld>
            <a:endParaRPr lang="en-US"/>
          </a:p>
        </p:txBody>
      </p:sp>
    </p:spTree>
    <p:extLst>
      <p:ext uri="{BB962C8B-B14F-4D97-AF65-F5344CB8AC3E}">
        <p14:creationId xmlns:p14="http://schemas.microsoft.com/office/powerpoint/2010/main" val="761691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a:t>
            </a:r>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pPr/>
              <a:t>9</a:t>
            </a:fld>
            <a:endParaRPr lang="en-US" dirty="0"/>
          </a:p>
        </p:txBody>
      </p:sp>
    </p:spTree>
    <p:extLst>
      <p:ext uri="{BB962C8B-B14F-4D97-AF65-F5344CB8AC3E}">
        <p14:creationId xmlns:p14="http://schemas.microsoft.com/office/powerpoint/2010/main" val="1428118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BABCBCEF-8E44-4639-B854-6D27791A2AD0}" type="datetime1">
              <a:rPr lang="en-US" smtClean="0"/>
              <a:t>5/18/2017</a:t>
            </a:fld>
            <a:endParaRPr lang="en-US" dirty="0"/>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r>
              <a:rPr lang="en-US" smtClean="0"/>
              <a:t>seln</a:t>
            </a:r>
            <a:endParaRPr lang="en-US" dirty="0"/>
          </a:p>
        </p:txBody>
      </p:sp>
    </p:spTree>
    <p:extLst>
      <p:ext uri="{BB962C8B-B14F-4D97-AF65-F5344CB8AC3E}">
        <p14:creationId xmlns:p14="http://schemas.microsoft.com/office/powerpoint/2010/main" val="4119537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763746-0B84-4A4D-ADA0-F991AF7CE961}" type="datetime1">
              <a:rPr lang="en-US" smtClean="0"/>
              <a:t>5/18/2017</a:t>
            </a:fld>
            <a:endParaRPr lang="en-US" dirty="0"/>
          </a:p>
        </p:txBody>
      </p:sp>
      <p:sp>
        <p:nvSpPr>
          <p:cNvPr id="5" name="Footer Placeholder 4"/>
          <p:cNvSpPr>
            <a:spLocks noGrp="1"/>
          </p:cNvSpPr>
          <p:nvPr>
            <p:ph type="ftr" sz="quarter" idx="11"/>
          </p:nvPr>
        </p:nvSpPr>
        <p:spPr/>
        <p:txBody>
          <a:bodyPr/>
          <a:lstStyle/>
          <a:p>
            <a:r>
              <a:rPr lang="en-US" smtClean="0"/>
              <a:t>seln</a:t>
            </a:r>
            <a:endParaRPr lang="en-US" dirty="0"/>
          </a:p>
        </p:txBody>
      </p:sp>
      <p:sp>
        <p:nvSpPr>
          <p:cNvPr id="6" name="Slide Number Placeholder 5"/>
          <p:cNvSpPr>
            <a:spLocks noGrp="1"/>
          </p:cNvSpPr>
          <p:nvPr>
            <p:ph type="sldNum" sz="quarter" idx="12"/>
          </p:nvPr>
        </p:nvSpPr>
        <p:spPr>
          <a:xfrm>
            <a:off x="6541193" y="5829748"/>
            <a:ext cx="2194560" cy="1397039"/>
          </a:xfrm>
          <a:prstGeom prst="rect">
            <a:avLst/>
          </a:prstGeom>
        </p:spPr>
        <p:txBody>
          <a:bodyPr/>
          <a:lstStyle/>
          <a:p>
            <a:fld id="{5C08BFE0-D4EF-424A-9B48-AC7AD1F86B97}" type="slidenum">
              <a:rPr lang="en-US" smtClean="0"/>
              <a:pPr/>
              <a:t>‹#›</a:t>
            </a:fld>
            <a:endParaRPr lang="en-US" dirty="0"/>
          </a:p>
        </p:txBody>
      </p:sp>
    </p:spTree>
    <p:extLst>
      <p:ext uri="{BB962C8B-B14F-4D97-AF65-F5344CB8AC3E}">
        <p14:creationId xmlns:p14="http://schemas.microsoft.com/office/powerpoint/2010/main" val="2976887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71FF33F-8F7A-4121-A869-7CB067D4B9B1}" type="datetime1">
              <a:rPr lang="en-US" smtClean="0"/>
              <a:t>5/18/2017</a:t>
            </a:fld>
            <a:endParaRPr lang="en-US" dirty="0"/>
          </a:p>
        </p:txBody>
      </p:sp>
      <p:sp>
        <p:nvSpPr>
          <p:cNvPr id="5" name="Footer Placeholder 4"/>
          <p:cNvSpPr>
            <a:spLocks noGrp="1"/>
          </p:cNvSpPr>
          <p:nvPr>
            <p:ph type="ftr" sz="quarter" idx="11"/>
          </p:nvPr>
        </p:nvSpPr>
        <p:spPr/>
        <p:txBody>
          <a:bodyPr/>
          <a:lstStyle/>
          <a:p>
            <a:r>
              <a:rPr lang="en-US" smtClean="0"/>
              <a:t>seln</a:t>
            </a:r>
            <a:endParaRPr lang="en-US" dirty="0"/>
          </a:p>
        </p:txBody>
      </p:sp>
      <p:sp>
        <p:nvSpPr>
          <p:cNvPr id="6" name="Slide Number Placeholder 5"/>
          <p:cNvSpPr>
            <a:spLocks noGrp="1"/>
          </p:cNvSpPr>
          <p:nvPr>
            <p:ph type="sldNum" sz="quarter" idx="12"/>
          </p:nvPr>
        </p:nvSpPr>
        <p:spPr>
          <a:xfrm>
            <a:off x="6541193" y="5829748"/>
            <a:ext cx="2194560" cy="1397039"/>
          </a:xfrm>
          <a:prstGeom prst="rect">
            <a:avLst/>
          </a:prstGeom>
        </p:spPr>
        <p:txBody>
          <a:bodyPr/>
          <a:lstStyle/>
          <a:p>
            <a:fld id="{5C08BFE0-D4EF-424A-9B48-AC7AD1F86B97}" type="slidenum">
              <a:rPr lang="en-US" smtClean="0"/>
              <a:pPr/>
              <a:t>‹#›</a:t>
            </a:fld>
            <a:endParaRPr lang="en-US" dirty="0"/>
          </a:p>
        </p:txBody>
      </p:sp>
    </p:spTree>
    <p:extLst>
      <p:ext uri="{BB962C8B-B14F-4D97-AF65-F5344CB8AC3E}">
        <p14:creationId xmlns:p14="http://schemas.microsoft.com/office/powerpoint/2010/main" val="392404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Font typeface="Arial" pitchFamily="34" charset="0"/>
              <a:buChar char="•"/>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F4CCE82-D6F0-4210-AB5E-E36E2182290C}" type="datetime1">
              <a:rPr lang="en-US" smtClean="0"/>
              <a:t>5/18/2017</a:t>
            </a:fld>
            <a:endParaRPr lang="en-US" dirty="0"/>
          </a:p>
        </p:txBody>
      </p:sp>
      <p:sp>
        <p:nvSpPr>
          <p:cNvPr id="5" name="Footer Placeholder 4"/>
          <p:cNvSpPr>
            <a:spLocks noGrp="1"/>
          </p:cNvSpPr>
          <p:nvPr>
            <p:ph type="ftr" sz="quarter" idx="11"/>
          </p:nvPr>
        </p:nvSpPr>
        <p:spPr/>
        <p:txBody>
          <a:bodyPr/>
          <a:lstStyle/>
          <a:p>
            <a:r>
              <a:rPr lang="en-US" dirty="0" err="1" smtClean="0"/>
              <a:t>seln</a:t>
            </a:r>
            <a:endParaRPr lang="en-US" dirty="0"/>
          </a:p>
        </p:txBody>
      </p:sp>
      <p:sp>
        <p:nvSpPr>
          <p:cNvPr id="6" name="Slide Number Placeholder 5"/>
          <p:cNvSpPr>
            <a:spLocks noGrp="1"/>
          </p:cNvSpPr>
          <p:nvPr>
            <p:ph type="sldNum" sz="quarter" idx="12"/>
          </p:nvPr>
        </p:nvSpPr>
        <p:spPr>
          <a:xfrm>
            <a:off x="6541193" y="5829748"/>
            <a:ext cx="2031307" cy="953549"/>
          </a:xfrm>
          <a:prstGeom prst="rect">
            <a:avLst/>
          </a:prstGeom>
        </p:spPr>
        <p:txBody>
          <a:bodyPr/>
          <a:lstStyle>
            <a:lvl1pPr>
              <a:defRPr lang="en-US" sz="950" kern="1200" cap="all" baseline="0" smtClean="0">
                <a:solidFill>
                  <a:schemeClr val="tx1">
                    <a:alpha val="75000"/>
                  </a:schemeClr>
                </a:solidFill>
                <a:latin typeface="+mn-lt"/>
                <a:ea typeface="+mn-ea"/>
                <a:cs typeface="+mn-cs"/>
              </a:defRPr>
            </a:lvl1pPr>
          </a:lstStyle>
          <a:p>
            <a:fld id="{5C08BFE0-D4EF-424A-9B48-AC7AD1F86B97}" type="slidenum">
              <a:rPr lang="en-US" smtClean="0"/>
              <a:pPr/>
              <a:t>‹#›</a:t>
            </a:fld>
            <a:endParaRPr lang="en-US" dirty="0" err="1"/>
          </a:p>
        </p:txBody>
      </p:sp>
    </p:spTree>
    <p:extLst>
      <p:ext uri="{BB962C8B-B14F-4D97-AF65-F5344CB8AC3E}">
        <p14:creationId xmlns:p14="http://schemas.microsoft.com/office/powerpoint/2010/main" val="1863529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C2F148-5B22-47AC-93B6-71F610FB92DF}" type="datetime1">
              <a:rPr lang="en-US" smtClean="0"/>
              <a:t>5/18/2017</a:t>
            </a:fld>
            <a:endParaRPr lang="en-US" dirty="0"/>
          </a:p>
        </p:txBody>
      </p:sp>
      <p:sp>
        <p:nvSpPr>
          <p:cNvPr id="5" name="Footer Placeholder 4"/>
          <p:cNvSpPr>
            <a:spLocks noGrp="1"/>
          </p:cNvSpPr>
          <p:nvPr>
            <p:ph type="ftr" sz="quarter" idx="11"/>
          </p:nvPr>
        </p:nvSpPr>
        <p:spPr/>
        <p:txBody>
          <a:bodyPr/>
          <a:lstStyle/>
          <a:p>
            <a:r>
              <a:rPr lang="en-US" dirty="0" err="1" smtClean="0"/>
              <a:t>seln</a:t>
            </a:r>
            <a:endParaRPr lang="en-US" dirty="0"/>
          </a:p>
        </p:txBody>
      </p:sp>
      <p:sp>
        <p:nvSpPr>
          <p:cNvPr id="6" name="Slide Number Placeholder 5"/>
          <p:cNvSpPr>
            <a:spLocks noGrp="1"/>
          </p:cNvSpPr>
          <p:nvPr>
            <p:ph type="sldNum" sz="quarter" idx="12"/>
          </p:nvPr>
        </p:nvSpPr>
        <p:spPr>
          <a:xfrm>
            <a:off x="6746240" y="5244008"/>
            <a:ext cx="2194560" cy="1397039"/>
          </a:xfrm>
          <a:prstGeom prst="rect">
            <a:avLst/>
          </a:prstGeom>
        </p:spPr>
        <p:txBody>
          <a:bodyPr/>
          <a:lstStyle>
            <a:lvl1pPr>
              <a:defRPr sz="1200">
                <a:solidFill>
                  <a:schemeClr val="tx1"/>
                </a:solidFill>
              </a:defRPr>
            </a:lvl1pPr>
          </a:lstStyle>
          <a:p>
            <a:fld id="{5C08BFE0-D4EF-424A-9B48-AC7AD1F86B97}" type="slidenum">
              <a:rPr lang="en-US" smtClean="0"/>
              <a:pPr/>
              <a:t>‹#›</a:t>
            </a:fld>
            <a:endParaRPr lang="en-US" dirty="0"/>
          </a:p>
        </p:txBody>
      </p:sp>
    </p:spTree>
    <p:extLst>
      <p:ext uri="{BB962C8B-B14F-4D97-AF65-F5344CB8AC3E}">
        <p14:creationId xmlns:p14="http://schemas.microsoft.com/office/powerpoint/2010/main" val="189285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ACAB25-2A00-4A85-93D5-7D8047613DD3}" type="datetime1">
              <a:rPr lang="en-US" smtClean="0"/>
              <a:t>5/18/2017</a:t>
            </a:fld>
            <a:endParaRPr lang="en-US" dirty="0"/>
          </a:p>
        </p:txBody>
      </p:sp>
      <p:sp>
        <p:nvSpPr>
          <p:cNvPr id="6" name="Footer Placeholder 5"/>
          <p:cNvSpPr>
            <a:spLocks noGrp="1"/>
          </p:cNvSpPr>
          <p:nvPr>
            <p:ph type="ftr" sz="quarter" idx="11"/>
          </p:nvPr>
        </p:nvSpPr>
        <p:spPr/>
        <p:txBody>
          <a:bodyPr/>
          <a:lstStyle/>
          <a:p>
            <a:r>
              <a:rPr lang="en-US" smtClean="0"/>
              <a:t>seln</a:t>
            </a:r>
            <a:endParaRPr lang="en-US" dirty="0"/>
          </a:p>
        </p:txBody>
      </p:sp>
      <p:sp>
        <p:nvSpPr>
          <p:cNvPr id="7" name="Slide Number Placeholder 6"/>
          <p:cNvSpPr>
            <a:spLocks noGrp="1"/>
          </p:cNvSpPr>
          <p:nvPr>
            <p:ph type="sldNum" sz="quarter" idx="12"/>
          </p:nvPr>
        </p:nvSpPr>
        <p:spPr>
          <a:xfrm>
            <a:off x="6541193" y="5829748"/>
            <a:ext cx="2194560" cy="1397039"/>
          </a:xfrm>
          <a:prstGeom prst="rect">
            <a:avLst/>
          </a:prstGeom>
        </p:spPr>
        <p:txBody>
          <a:bodyPr/>
          <a:lstStyle/>
          <a:p>
            <a:endParaRPr lang="en-US" dirty="0"/>
          </a:p>
        </p:txBody>
      </p:sp>
      <p:sp>
        <p:nvSpPr>
          <p:cNvPr id="8" name="Date Placeholder 3"/>
          <p:cNvSpPr txBox="1">
            <a:spLocks/>
          </p:cNvSpPr>
          <p:nvPr userDrawn="1"/>
        </p:nvSpPr>
        <p:spPr>
          <a:xfrm>
            <a:off x="514350" y="6412447"/>
            <a:ext cx="3086100" cy="228600"/>
          </a:xfrm>
          <a:prstGeom prst="rect">
            <a:avLst/>
          </a:prstGeom>
        </p:spPr>
        <p:txBody>
          <a:bodyPr vert="horz"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fld id="{E22FCBD5-FA43-4B64-B8EC-416FC0EAA6DB}" type="datetime1">
              <a:rPr kumimoji="0" lang="en-US" sz="950" b="0" i="0" u="none" strike="noStrike" kern="1200" cap="none" spc="0" normalizeH="0" baseline="0" noProof="0" smtClean="0">
                <a:ln>
                  <a:noFill/>
                </a:ln>
                <a:solidFill>
                  <a:schemeClr val="tx1">
                    <a:alpha val="75000"/>
                  </a:schemeClr>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5/18/2017</a:t>
            </a:fld>
            <a:endParaRPr kumimoji="0" lang="en-US" sz="950" b="0" i="0" u="none" strike="noStrike" kern="1200" cap="none" spc="0" normalizeH="0" baseline="0" noProof="0" dirty="0">
              <a:ln>
                <a:noFill/>
              </a:ln>
              <a:solidFill>
                <a:schemeClr val="tx1">
                  <a:alpha val="75000"/>
                </a:schemeClr>
              </a:solidFill>
              <a:effectLst/>
              <a:uLnTx/>
              <a:uFillTx/>
              <a:latin typeface="+mn-lt"/>
              <a:ea typeface="+mn-ea"/>
              <a:cs typeface="+mn-cs"/>
            </a:endParaRPr>
          </a:p>
        </p:txBody>
      </p:sp>
      <p:sp>
        <p:nvSpPr>
          <p:cNvPr id="9" name="Footer Placeholder 4"/>
          <p:cNvSpPr txBox="1">
            <a:spLocks/>
          </p:cNvSpPr>
          <p:nvPr userDrawn="1"/>
        </p:nvSpPr>
        <p:spPr>
          <a:xfrm>
            <a:off x="514350" y="6554697"/>
            <a:ext cx="3771900" cy="228600"/>
          </a:xfrm>
          <a:prstGeom prst="rect">
            <a:avLst/>
          </a:prstGeom>
        </p:spPr>
        <p:txBody>
          <a:bodyPr vert="horz"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all" spc="0" normalizeH="0" baseline="0" noProof="0" smtClean="0">
                <a:ln>
                  <a:noFill/>
                </a:ln>
                <a:solidFill>
                  <a:schemeClr val="tx1">
                    <a:alpha val="75000"/>
                  </a:schemeClr>
                </a:solidFill>
                <a:effectLst/>
                <a:uLnTx/>
                <a:uFillTx/>
                <a:latin typeface="+mn-lt"/>
                <a:ea typeface="+mn-ea"/>
                <a:cs typeface="+mn-cs"/>
              </a:rPr>
              <a:t>seln</a:t>
            </a:r>
            <a:endParaRPr kumimoji="0" lang="en-US" sz="950" b="0" i="0" u="none" strike="noStrike" kern="1200" cap="all" spc="0" normalizeH="0" baseline="0" noProof="0" dirty="0">
              <a:ln>
                <a:noFill/>
              </a:ln>
              <a:solidFill>
                <a:schemeClr val="tx1">
                  <a:alpha val="75000"/>
                </a:schemeClr>
              </a:solidFill>
              <a:effectLst/>
              <a:uLnTx/>
              <a:uFillTx/>
              <a:latin typeface="+mn-lt"/>
              <a:ea typeface="+mn-ea"/>
              <a:cs typeface="+mn-cs"/>
            </a:endParaRPr>
          </a:p>
        </p:txBody>
      </p:sp>
      <p:sp>
        <p:nvSpPr>
          <p:cNvPr id="10" name="Slide Number Placeholder 5"/>
          <p:cNvSpPr txBox="1">
            <a:spLocks/>
          </p:cNvSpPr>
          <p:nvPr userDrawn="1"/>
        </p:nvSpPr>
        <p:spPr>
          <a:xfrm>
            <a:off x="6541193" y="5829748"/>
            <a:ext cx="2031307" cy="953549"/>
          </a:xfrm>
          <a:prstGeom prst="rect">
            <a:avLst/>
          </a:prstGeom>
        </p:spPr>
        <p:txBody>
          <a:bodyPr vert="horz" lIns="91440" tIns="45720" rIns="91440" bIns="45720" rtlCol="0" anchor="b"/>
          <a:lstStyle>
            <a:lvl1pPr>
              <a:defRPr lang="en-US" sz="950" kern="1200" cap="all" baseline="0" smtClean="0">
                <a:solidFill>
                  <a:schemeClr val="tx1">
                    <a:alpha val="75000"/>
                  </a:schemeClr>
                </a:solidFill>
                <a:latin typeface="+mn-lt"/>
                <a:ea typeface="+mn-ea"/>
                <a:cs typeface="+mn-cs"/>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C08BFE0-D4EF-424A-9B48-AC7AD1F86B97}" type="slidenum">
              <a:rPr kumimoji="0" lang="en-US" sz="950" b="0" i="0" u="none" strike="noStrike" kern="1200" cap="all" spc="0" normalizeH="0" baseline="0" noProof="0" smtClean="0">
                <a:ln>
                  <a:noFill/>
                </a:ln>
                <a:solidFill>
                  <a:schemeClr val="tx1">
                    <a:alpha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50" b="0" i="0" u="none" strike="noStrike" kern="1200" cap="all" spc="0" normalizeH="0" baseline="0" noProof="0" dirty="0" err="1">
              <a:ln>
                <a:noFill/>
              </a:ln>
              <a:solidFill>
                <a:schemeClr val="tx1">
                  <a:alpha val="75000"/>
                </a:schemeClr>
              </a:solidFill>
              <a:effectLst/>
              <a:uLnTx/>
              <a:uFillTx/>
              <a:latin typeface="+mn-lt"/>
              <a:ea typeface="+mn-ea"/>
              <a:cs typeface="+mn-cs"/>
            </a:endParaRPr>
          </a:p>
        </p:txBody>
      </p:sp>
    </p:spTree>
    <p:extLst>
      <p:ext uri="{BB962C8B-B14F-4D97-AF65-F5344CB8AC3E}">
        <p14:creationId xmlns:p14="http://schemas.microsoft.com/office/powerpoint/2010/main" val="3389154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F68E89E-DFA8-4233-AF15-A2603D406FDC}" type="datetime1">
              <a:rPr lang="en-US" smtClean="0"/>
              <a:t>5/18/2017</a:t>
            </a:fld>
            <a:endParaRPr lang="en-US" dirty="0"/>
          </a:p>
        </p:txBody>
      </p:sp>
      <p:sp>
        <p:nvSpPr>
          <p:cNvPr id="8" name="Footer Placeholder 7"/>
          <p:cNvSpPr>
            <a:spLocks noGrp="1"/>
          </p:cNvSpPr>
          <p:nvPr>
            <p:ph type="ftr" sz="quarter" idx="11"/>
          </p:nvPr>
        </p:nvSpPr>
        <p:spPr/>
        <p:txBody>
          <a:bodyPr/>
          <a:lstStyle/>
          <a:p>
            <a:r>
              <a:rPr lang="en-US" smtClean="0"/>
              <a:t>seln</a:t>
            </a:r>
            <a:endParaRPr lang="en-US" dirty="0"/>
          </a:p>
        </p:txBody>
      </p:sp>
      <p:sp>
        <p:nvSpPr>
          <p:cNvPr id="9" name="Slide Number Placeholder 8"/>
          <p:cNvSpPr>
            <a:spLocks noGrp="1"/>
          </p:cNvSpPr>
          <p:nvPr>
            <p:ph type="sldNum" sz="quarter" idx="12"/>
          </p:nvPr>
        </p:nvSpPr>
        <p:spPr>
          <a:xfrm>
            <a:off x="6541193" y="5829748"/>
            <a:ext cx="2194560" cy="1397039"/>
          </a:xfrm>
          <a:prstGeom prst="rect">
            <a:avLst/>
          </a:prstGeom>
        </p:spPr>
        <p:txBody>
          <a:bodyPr/>
          <a:lstStyle/>
          <a:p>
            <a:fld id="{5C08BFE0-D4EF-424A-9B48-AC7AD1F86B97}" type="slidenum">
              <a:rPr lang="en-US" smtClean="0"/>
              <a:pPr/>
              <a:t>‹#›</a:t>
            </a:fld>
            <a:endParaRPr lang="en-US" dirty="0"/>
          </a:p>
        </p:txBody>
      </p:sp>
    </p:spTree>
    <p:extLst>
      <p:ext uri="{BB962C8B-B14F-4D97-AF65-F5344CB8AC3E}">
        <p14:creationId xmlns:p14="http://schemas.microsoft.com/office/powerpoint/2010/main" val="57005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9EEE216-440F-47EC-BF69-E8345F614F29}" type="datetime1">
              <a:rPr lang="en-US" smtClean="0"/>
              <a:t>5/18/2017</a:t>
            </a:fld>
            <a:endParaRPr lang="en-US" dirty="0"/>
          </a:p>
        </p:txBody>
      </p:sp>
      <p:sp>
        <p:nvSpPr>
          <p:cNvPr id="4" name="Footer Placeholder 3"/>
          <p:cNvSpPr>
            <a:spLocks noGrp="1"/>
          </p:cNvSpPr>
          <p:nvPr>
            <p:ph type="ftr" sz="quarter" idx="11"/>
          </p:nvPr>
        </p:nvSpPr>
        <p:spPr/>
        <p:txBody>
          <a:bodyPr/>
          <a:lstStyle/>
          <a:p>
            <a:r>
              <a:rPr lang="en-US" smtClean="0"/>
              <a:t>seln</a:t>
            </a:r>
            <a:endParaRPr lang="en-US" dirty="0"/>
          </a:p>
        </p:txBody>
      </p:sp>
      <p:sp>
        <p:nvSpPr>
          <p:cNvPr id="5" name="Slide Number Placeholder 4"/>
          <p:cNvSpPr>
            <a:spLocks noGrp="1"/>
          </p:cNvSpPr>
          <p:nvPr>
            <p:ph type="sldNum" sz="quarter" idx="12"/>
          </p:nvPr>
        </p:nvSpPr>
        <p:spPr>
          <a:xfrm>
            <a:off x="6541193" y="5829748"/>
            <a:ext cx="2194560" cy="1397039"/>
          </a:xfrm>
          <a:prstGeom prst="rect">
            <a:avLst/>
          </a:prstGeom>
        </p:spPr>
        <p:txBody>
          <a:bodyPr/>
          <a:lstStyle/>
          <a:p>
            <a:fld id="{5C08BFE0-D4EF-424A-9B48-AC7AD1F86B97}" type="slidenum">
              <a:rPr lang="en-US" smtClean="0"/>
              <a:pPr/>
              <a:t>‹#›</a:t>
            </a:fld>
            <a:endParaRPr lang="en-US" dirty="0"/>
          </a:p>
        </p:txBody>
      </p:sp>
    </p:spTree>
    <p:extLst>
      <p:ext uri="{BB962C8B-B14F-4D97-AF65-F5344CB8AC3E}">
        <p14:creationId xmlns:p14="http://schemas.microsoft.com/office/powerpoint/2010/main" val="1412164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29492E-5F44-4FF0-80EF-2D36AD831DF6}" type="datetime1">
              <a:rPr lang="en-US" smtClean="0"/>
              <a:t>5/18/2017</a:t>
            </a:fld>
            <a:endParaRPr lang="en-US" dirty="0"/>
          </a:p>
        </p:txBody>
      </p:sp>
      <p:sp>
        <p:nvSpPr>
          <p:cNvPr id="3" name="Footer Placeholder 2"/>
          <p:cNvSpPr>
            <a:spLocks noGrp="1"/>
          </p:cNvSpPr>
          <p:nvPr>
            <p:ph type="ftr" sz="quarter" idx="11"/>
          </p:nvPr>
        </p:nvSpPr>
        <p:spPr/>
        <p:txBody>
          <a:bodyPr/>
          <a:lstStyle/>
          <a:p>
            <a:r>
              <a:rPr lang="en-US" smtClean="0"/>
              <a:t>seln</a:t>
            </a:r>
            <a:endParaRPr lang="en-US" dirty="0"/>
          </a:p>
        </p:txBody>
      </p:sp>
      <p:sp>
        <p:nvSpPr>
          <p:cNvPr id="4" name="Slide Number Placeholder 3"/>
          <p:cNvSpPr>
            <a:spLocks noGrp="1"/>
          </p:cNvSpPr>
          <p:nvPr>
            <p:ph type="sldNum" sz="quarter" idx="12"/>
          </p:nvPr>
        </p:nvSpPr>
        <p:spPr>
          <a:xfrm>
            <a:off x="6541193" y="5829748"/>
            <a:ext cx="2194560" cy="1397039"/>
          </a:xfrm>
          <a:prstGeom prst="rect">
            <a:avLst/>
          </a:prstGeom>
        </p:spPr>
        <p:txBody>
          <a:bodyPr/>
          <a:lstStyle/>
          <a:p>
            <a:fld id="{5C08BFE0-D4EF-424A-9B48-AC7AD1F86B97}" type="slidenum">
              <a:rPr lang="en-US" smtClean="0"/>
              <a:pPr/>
              <a:t>‹#›</a:t>
            </a:fld>
            <a:endParaRPr lang="en-US" dirty="0"/>
          </a:p>
        </p:txBody>
      </p:sp>
    </p:spTree>
    <p:extLst>
      <p:ext uri="{BB962C8B-B14F-4D97-AF65-F5344CB8AC3E}">
        <p14:creationId xmlns:p14="http://schemas.microsoft.com/office/powerpoint/2010/main" val="1443757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B62B1CFE-FF10-46A5-9E1D-8F4DD7D06CE6}" type="datetime1">
              <a:rPr lang="en-US" smtClean="0"/>
              <a:t>5/18/2017</a:t>
            </a:fld>
            <a:endParaRPr lang="en-US" dirty="0"/>
          </a:p>
        </p:txBody>
      </p:sp>
      <p:sp>
        <p:nvSpPr>
          <p:cNvPr id="6" name="Footer Placeholder 5"/>
          <p:cNvSpPr>
            <a:spLocks noGrp="1"/>
          </p:cNvSpPr>
          <p:nvPr>
            <p:ph type="ftr" sz="quarter" idx="11"/>
          </p:nvPr>
        </p:nvSpPr>
        <p:spPr/>
        <p:txBody>
          <a:bodyPr/>
          <a:lstStyle/>
          <a:p>
            <a:r>
              <a:rPr lang="en-US" smtClean="0"/>
              <a:t>seln</a:t>
            </a:r>
            <a:endParaRPr lang="en-US" dirty="0"/>
          </a:p>
        </p:txBody>
      </p:sp>
      <p:sp>
        <p:nvSpPr>
          <p:cNvPr id="7" name="Slide Number Placeholder 6"/>
          <p:cNvSpPr>
            <a:spLocks noGrp="1"/>
          </p:cNvSpPr>
          <p:nvPr>
            <p:ph type="sldNum" sz="quarter" idx="12"/>
          </p:nvPr>
        </p:nvSpPr>
        <p:spPr>
          <a:xfrm>
            <a:off x="6541193" y="5829748"/>
            <a:ext cx="2194560" cy="1397039"/>
          </a:xfrm>
          <a:prstGeom prst="rect">
            <a:avLst/>
          </a:prstGeom>
        </p:spPr>
        <p:txBody>
          <a:bodyPr/>
          <a:lstStyle>
            <a:lvl1pPr>
              <a:defRPr>
                <a:solidFill>
                  <a:srgbClr val="FFFFFF">
                    <a:alpha val="20000"/>
                  </a:srgbClr>
                </a:solidFill>
              </a:defRPr>
            </a:lvl1pPr>
          </a:lstStyle>
          <a:p>
            <a:fld id="{5C08BFE0-D4EF-424A-9B48-AC7AD1F86B97}" type="slidenum">
              <a:rPr lang="en-US" smtClean="0"/>
              <a:pPr/>
              <a:t>‹#›</a:t>
            </a:fld>
            <a:endParaRPr lang="en-US" dirty="0"/>
          </a:p>
        </p:txBody>
      </p:sp>
    </p:spTree>
    <p:extLst>
      <p:ext uri="{BB962C8B-B14F-4D97-AF65-F5344CB8AC3E}">
        <p14:creationId xmlns:p14="http://schemas.microsoft.com/office/powerpoint/2010/main" val="2006916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E7A47D7A-B570-4484-B682-692B78875DC1}" type="datetime1">
              <a:rPr lang="en-US" smtClean="0"/>
              <a:t>5/18/2017</a:t>
            </a:fld>
            <a:endParaRPr lang="en-US" dirty="0"/>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r>
              <a:rPr lang="en-US" smtClean="0"/>
              <a:t>seln</a:t>
            </a:r>
            <a:endParaRPr lang="en-US" dirty="0"/>
          </a:p>
        </p:txBody>
      </p:sp>
      <p:sp>
        <p:nvSpPr>
          <p:cNvPr id="7" name="Slide Number Placeholder 6"/>
          <p:cNvSpPr>
            <a:spLocks noGrp="1"/>
          </p:cNvSpPr>
          <p:nvPr>
            <p:ph type="sldNum" sz="quarter" idx="12"/>
          </p:nvPr>
        </p:nvSpPr>
        <p:spPr>
          <a:xfrm>
            <a:off x="6541193" y="5829748"/>
            <a:ext cx="2194560" cy="1397039"/>
          </a:xfrm>
          <a:prstGeom prst="rect">
            <a:avLst/>
          </a:prstGeom>
        </p:spPr>
        <p:txBody>
          <a:bodyPr/>
          <a:lstStyle>
            <a:lvl1pPr>
              <a:defRPr>
                <a:solidFill>
                  <a:srgbClr val="FFFFFF">
                    <a:alpha val="20000"/>
                  </a:srgbClr>
                </a:solidFill>
              </a:defRPr>
            </a:lvl1pPr>
          </a:lstStyle>
          <a:p>
            <a:fld id="{5C08BFE0-D4EF-424A-9B48-AC7AD1F86B97}" type="slidenum">
              <a:rPr lang="en-US" smtClean="0"/>
              <a:pPr/>
              <a:t>‹#›</a:t>
            </a:fld>
            <a:endParaRPr lang="en-US" dirty="0"/>
          </a:p>
        </p:txBody>
      </p:sp>
    </p:spTree>
    <p:extLst>
      <p:ext uri="{BB962C8B-B14F-4D97-AF65-F5344CB8AC3E}">
        <p14:creationId xmlns:p14="http://schemas.microsoft.com/office/powerpoint/2010/main" val="228857524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dirty="0" smtClean="0"/>
              <a:t> Click to edit Master text styles</a:t>
            </a:r>
          </a:p>
          <a:p>
            <a:pPr lvl="0"/>
            <a:r>
              <a:rPr lang="en-US" dirty="0" smtClean="0"/>
              <a:t> Second level</a:t>
            </a:r>
          </a:p>
          <a:p>
            <a:pPr lvl="0"/>
            <a:r>
              <a:rPr lang="en-US" dirty="0" smtClean="0"/>
              <a:t> Third level</a:t>
            </a:r>
          </a:p>
          <a:p>
            <a:pPr lvl="0"/>
            <a:r>
              <a:rPr lang="en-US" dirty="0" smtClean="0"/>
              <a:t> Fourth level</a:t>
            </a:r>
          </a:p>
          <a:p>
            <a:pPr lvl="0"/>
            <a:r>
              <a:rPr lang="en-US" dirty="0" smtClean="0"/>
              <a:t> 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D1DE5E21-A09A-4665-8E90-33BCFE77DFD7}" type="datetime1">
              <a:rPr lang="en-US" smtClean="0"/>
              <a:t>5/18/2017</a:t>
            </a:fld>
            <a:endParaRPr lang="en-US" dirty="0"/>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r>
              <a:rPr lang="en-US" dirty="0" err="1" smtClean="0"/>
              <a:t>seln</a:t>
            </a:r>
            <a:endParaRPr lang="en-US" dirty="0"/>
          </a:p>
        </p:txBody>
      </p:sp>
    </p:spTree>
    <p:extLst>
      <p:ext uri="{BB962C8B-B14F-4D97-AF65-F5344CB8AC3E}">
        <p14:creationId xmlns:p14="http://schemas.microsoft.com/office/powerpoint/2010/main" val="903955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None/>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None/>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None/>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None/>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hyperlink" Target="http://www.lifecoursetools.com/wp-content/uploads/EMPLOYMENT-GUIDE-FINAL.pdf"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www.lifecoursetools.co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emf"/><Relationship Id="rId4" Type="http://schemas.openxmlformats.org/officeDocument/2006/relationships/image" Target="../media/image68.emf"/></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package" Target="../embeddings/Microsoft_Word_Document.docx"/></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png"/><Relationship Id="rId3" Type="http://schemas.openxmlformats.org/officeDocument/2006/relationships/image" Target="../media/image79.jpe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82.jpeg"/><Relationship Id="rId11" Type="http://schemas.openxmlformats.org/officeDocument/2006/relationships/image" Target="../media/image87.png"/><Relationship Id="rId5" Type="http://schemas.openxmlformats.org/officeDocument/2006/relationships/image" Target="../media/image81.jpeg"/><Relationship Id="rId10" Type="http://schemas.openxmlformats.org/officeDocument/2006/relationships/image" Target="../media/image86.png"/><Relationship Id="rId4" Type="http://schemas.openxmlformats.org/officeDocument/2006/relationships/image" Target="../media/image80.jpeg"/><Relationship Id="rId9" Type="http://schemas.openxmlformats.org/officeDocument/2006/relationships/image" Target="../media/image85.png"/><Relationship Id="rId14"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5.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7199"/>
            <a:ext cx="4504562" cy="1410213"/>
          </a:xfrm>
        </p:spPr>
        <p:txBody>
          <a:bodyPr anchor="ctr" anchorCtr="0">
            <a:noAutofit/>
          </a:bodyPr>
          <a:lstStyle/>
          <a:p>
            <a:pPr algn="ctr">
              <a:tabLst>
                <a:tab pos="3884613" algn="l"/>
              </a:tabLst>
            </a:pPr>
            <a:r>
              <a:rPr lang="en-US" sz="4000" dirty="0" smtClean="0">
                <a:solidFill>
                  <a:schemeClr val="tx1"/>
                </a:solidFill>
                <a:latin typeface="+mn-lt"/>
              </a:rPr>
              <a:t>Charting the </a:t>
            </a:r>
            <a:r>
              <a:rPr lang="en-US" sz="4000" dirty="0" err="1" smtClean="0">
                <a:solidFill>
                  <a:schemeClr val="tx1"/>
                </a:solidFill>
                <a:latin typeface="+mn-lt"/>
              </a:rPr>
              <a:t>LifeCourse</a:t>
            </a:r>
            <a:r>
              <a:rPr lang="en-US" sz="4000" dirty="0" smtClean="0">
                <a:solidFill>
                  <a:schemeClr val="tx1"/>
                </a:solidFill>
                <a:latin typeface="+mn-lt"/>
              </a:rPr>
              <a:t> Showcase</a:t>
            </a:r>
            <a:endParaRPr lang="en-US" sz="3600" i="1" dirty="0">
              <a:solidFill>
                <a:schemeClr val="tx1"/>
              </a:solidFill>
              <a:latin typeface="+mn-lt"/>
            </a:endParaRPr>
          </a:p>
        </p:txBody>
      </p:sp>
      <p:sp>
        <p:nvSpPr>
          <p:cNvPr id="3" name="Subtitle 2"/>
          <p:cNvSpPr>
            <a:spLocks noGrp="1"/>
          </p:cNvSpPr>
          <p:nvPr>
            <p:ph type="body" idx="1"/>
          </p:nvPr>
        </p:nvSpPr>
        <p:spPr>
          <a:xfrm>
            <a:off x="216131" y="4904509"/>
            <a:ext cx="8711739" cy="1507938"/>
          </a:xfrm>
        </p:spPr>
        <p:txBody>
          <a:bodyPr>
            <a:normAutofit fontScale="92500"/>
          </a:bodyPr>
          <a:lstStyle/>
          <a:p>
            <a:pPr algn="ctr"/>
            <a:r>
              <a:rPr lang="en-US" sz="3900" b="1" dirty="0" err="1" smtClean="0"/>
              <a:t>LifeCourse</a:t>
            </a:r>
            <a:r>
              <a:rPr lang="en-US" sz="3900" b="1" dirty="0" smtClean="0"/>
              <a:t> &amp; Adult Employment Outcomes:</a:t>
            </a:r>
          </a:p>
          <a:p>
            <a:pPr algn="ctr"/>
            <a:r>
              <a:rPr lang="en-US" sz="4800" dirty="0" smtClean="0"/>
              <a:t>Focusing on Provider’s Journey</a:t>
            </a:r>
            <a:endParaRPr lang="en-US" sz="4800" dirty="0"/>
          </a:p>
        </p:txBody>
      </p:sp>
      <p:sp>
        <p:nvSpPr>
          <p:cNvPr id="35" name="Rectangle 34"/>
          <p:cNvSpPr/>
          <p:nvPr/>
        </p:nvSpPr>
        <p:spPr>
          <a:xfrm>
            <a:off x="738892" y="1172235"/>
            <a:ext cx="3084967" cy="646331"/>
          </a:xfrm>
          <a:prstGeom prst="rect">
            <a:avLst/>
          </a:prstGeom>
        </p:spPr>
        <p:txBody>
          <a:bodyPr wrap="square">
            <a:spAutoFit/>
          </a:bodyPr>
          <a:lstStyle/>
          <a:p>
            <a:pPr algn="ctr"/>
            <a:r>
              <a:rPr lang="en-US" i="1" dirty="0" smtClean="0"/>
              <a:t>Kansas City, Missouri</a:t>
            </a:r>
          </a:p>
          <a:p>
            <a:pPr algn="ctr"/>
            <a:r>
              <a:rPr lang="en-US" i="1" dirty="0" smtClean="0"/>
              <a:t>May 18, 2017</a:t>
            </a:r>
            <a:endParaRPr lang="en-US" i="1" dirty="0"/>
          </a:p>
        </p:txBody>
      </p:sp>
      <p:sp>
        <p:nvSpPr>
          <p:cNvPr id="8" name="Date Placeholder 7"/>
          <p:cNvSpPr>
            <a:spLocks noGrp="1"/>
          </p:cNvSpPr>
          <p:nvPr>
            <p:ph type="dt" sz="half" idx="10"/>
          </p:nvPr>
        </p:nvSpPr>
        <p:spPr/>
        <p:txBody>
          <a:bodyPr/>
          <a:lstStyle/>
          <a:p>
            <a:fld id="{6D8C6C6B-9F5E-44D8-82B2-D38DB25E7129}" type="datetime1">
              <a:rPr lang="en-US" smtClean="0"/>
              <a:t>5/18/2017</a:t>
            </a:fld>
            <a:endParaRPr lang="en-US" dirty="0"/>
          </a:p>
        </p:txBody>
      </p:sp>
      <p:pic>
        <p:nvPicPr>
          <p:cNvPr id="9" name="Picture 8"/>
          <p:cNvPicPr/>
          <p:nvPr/>
        </p:nvPicPr>
        <p:blipFill rotWithShape="1">
          <a:blip r:embed="rId3"/>
          <a:srcRect l="1" t="21342" r="1282" b="13758"/>
          <a:stretch/>
        </p:blipFill>
        <p:spPr bwMode="auto">
          <a:xfrm>
            <a:off x="1325759" y="1795549"/>
            <a:ext cx="6492483" cy="2809702"/>
          </a:xfrm>
          <a:prstGeom prst="rect">
            <a:avLst/>
          </a:prstGeom>
          <a:ln>
            <a:noFill/>
          </a:ln>
          <a:extLst>
            <a:ext uri="{53640926-AAD7-44D8-BBD7-CCE9431645EC}">
              <a14:shadowObscured xmlns:a14="http://schemas.microsoft.com/office/drawing/2010/main"/>
            </a:ext>
          </a:extLst>
        </p:spPr>
      </p:pic>
      <p:pic>
        <p:nvPicPr>
          <p:cNvPr id="10" name="Picture 2" descr="Daily Life LifeCourse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3059" y="284822"/>
            <a:ext cx="1774826" cy="177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9836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822" y="96857"/>
            <a:ext cx="7252238" cy="2057400"/>
          </a:xfrm>
        </p:spPr>
        <p:txBody>
          <a:bodyPr>
            <a:normAutofit/>
          </a:bodyPr>
          <a:lstStyle/>
          <a:p>
            <a:r>
              <a:rPr lang="en-US" sz="4400" dirty="0" smtClean="0"/>
              <a:t>Why do Families </a:t>
            </a:r>
            <a:br>
              <a:rPr lang="en-US" sz="4400" dirty="0" smtClean="0"/>
            </a:br>
            <a:r>
              <a:rPr lang="en-US" sz="4400" dirty="0" smtClean="0"/>
              <a:t>Need to be Involved?</a:t>
            </a:r>
            <a:endParaRPr lang="en-US" sz="4400" dirty="0"/>
          </a:p>
        </p:txBody>
      </p:sp>
      <p:pic>
        <p:nvPicPr>
          <p:cNvPr id="4" name="Content Placeholder 12"/>
          <p:cNvPicPr>
            <a:picLocks noGrp="1" noChangeAspect="1"/>
          </p:cNvPicPr>
          <p:nvPr>
            <p:ph idx="1"/>
          </p:nvPr>
        </p:nvPicPr>
        <p:blipFill>
          <a:blip r:embed="rId3" cstate="print">
            <a:extLst>
              <a:ext uri="{28A0092B-C50C-407E-A947-70E740481C1C}">
                <a14:useLocalDpi xmlns:a14="http://schemas.microsoft.com/office/drawing/2010/main" val="0"/>
              </a:ext>
            </a:extLst>
          </a:blip>
          <a:srcRect l="-11141" r="-11141"/>
          <a:stretch>
            <a:fillRect/>
          </a:stretch>
        </p:blipFill>
        <p:spPr>
          <a:xfrm>
            <a:off x="2826134" y="2154257"/>
            <a:ext cx="3490735" cy="1919771"/>
          </a:xfrm>
        </p:spPr>
      </p:pic>
      <p:graphicFrame>
        <p:nvGraphicFramePr>
          <p:cNvPr id="6" name="Content Placeholder 3"/>
          <p:cNvGraphicFramePr>
            <a:graphicFrameLocks/>
          </p:cNvGraphicFramePr>
          <p:nvPr>
            <p:extLst>
              <p:ext uri="{D42A27DB-BD31-4B8C-83A1-F6EECF244321}">
                <p14:modId xmlns:p14="http://schemas.microsoft.com/office/powerpoint/2010/main" val="98219504"/>
              </p:ext>
            </p:extLst>
          </p:nvPr>
        </p:nvGraphicFramePr>
        <p:xfrm>
          <a:off x="533400" y="4188008"/>
          <a:ext cx="8153399" cy="1930799"/>
        </p:xfrm>
        <a:graphic>
          <a:graphicData uri="http://schemas.openxmlformats.org/drawingml/2006/table">
            <a:tbl>
              <a:tblPr firstRow="1" bandRow="1">
                <a:tableStyleId>{5C22544A-7EE6-4342-B048-85BDC9FD1C3A}</a:tableStyleId>
              </a:tblPr>
              <a:tblGrid>
                <a:gridCol w="2668385">
                  <a:extLst>
                    <a:ext uri="{9D8B030D-6E8A-4147-A177-3AD203B41FA5}">
                      <a16:colId xmlns:a16="http://schemas.microsoft.com/office/drawing/2014/main" val="20000"/>
                    </a:ext>
                  </a:extLst>
                </a:gridCol>
                <a:gridCol w="2668385">
                  <a:extLst>
                    <a:ext uri="{9D8B030D-6E8A-4147-A177-3AD203B41FA5}">
                      <a16:colId xmlns:a16="http://schemas.microsoft.com/office/drawing/2014/main" val="20001"/>
                    </a:ext>
                  </a:extLst>
                </a:gridCol>
                <a:gridCol w="2816629">
                  <a:extLst>
                    <a:ext uri="{9D8B030D-6E8A-4147-A177-3AD203B41FA5}">
                      <a16:colId xmlns:a16="http://schemas.microsoft.com/office/drawing/2014/main" val="20002"/>
                    </a:ext>
                  </a:extLst>
                </a:gridCol>
              </a:tblGrid>
              <a:tr h="1930799">
                <a:tc>
                  <a:txBody>
                    <a:bodyPr/>
                    <a:lstStyle/>
                    <a:p>
                      <a:pPr algn="ctr"/>
                      <a:r>
                        <a:rPr lang="en-US" sz="1800" b="1" dirty="0" smtClean="0">
                          <a:solidFill>
                            <a:schemeClr val="tx1"/>
                          </a:solidFill>
                        </a:rPr>
                        <a:t>DISCOVERY AND NAVIGATION</a:t>
                      </a:r>
                    </a:p>
                    <a:p>
                      <a:pPr algn="ctr"/>
                      <a:r>
                        <a:rPr lang="en-US" sz="1800" b="0" dirty="0" smtClean="0">
                          <a:solidFill>
                            <a:schemeClr val="tx1"/>
                          </a:solidFill>
                        </a:rPr>
                        <a:t>Knowledge</a:t>
                      </a:r>
                      <a:r>
                        <a:rPr lang="en-US" sz="1800" b="0" baseline="0" dirty="0" smtClean="0">
                          <a:solidFill>
                            <a:schemeClr val="tx1"/>
                          </a:solidFill>
                        </a:rPr>
                        <a:t> </a:t>
                      </a:r>
                      <a:br>
                        <a:rPr lang="en-US" sz="1800" b="0" baseline="0" dirty="0" smtClean="0">
                          <a:solidFill>
                            <a:schemeClr val="tx1"/>
                          </a:solidFill>
                        </a:rPr>
                      </a:br>
                      <a:r>
                        <a:rPr lang="en-US" sz="1800" b="0" baseline="0" dirty="0" smtClean="0">
                          <a:solidFill>
                            <a:schemeClr val="tx1"/>
                          </a:solidFill>
                        </a:rPr>
                        <a:t>&amp; Skills</a:t>
                      </a:r>
                    </a:p>
                  </a:txBody>
                  <a:tcPr marT="45712" marB="45712" anchor="ctr">
                    <a:solidFill>
                      <a:schemeClr val="accent5">
                        <a:lumMod val="40000"/>
                        <a:lumOff val="60000"/>
                      </a:schemeClr>
                    </a:solidFill>
                  </a:tcPr>
                </a:tc>
                <a:tc>
                  <a:txBody>
                    <a:bodyPr/>
                    <a:lstStyle/>
                    <a:p>
                      <a:pPr algn="ctr"/>
                      <a:r>
                        <a:rPr lang="en-US" sz="1800" b="1" dirty="0" smtClean="0">
                          <a:solidFill>
                            <a:schemeClr val="tx1"/>
                          </a:solidFill>
                        </a:rPr>
                        <a:t>CONNECTING</a:t>
                      </a:r>
                      <a:r>
                        <a:rPr lang="en-US" sz="1800" b="1" baseline="0" dirty="0" smtClean="0">
                          <a:solidFill>
                            <a:schemeClr val="tx1"/>
                          </a:solidFill>
                        </a:rPr>
                        <a:t> &amp; NETWEORKING</a:t>
                      </a:r>
                      <a:endParaRPr lang="en-US" sz="1800" b="1" dirty="0" smtClean="0">
                        <a:solidFill>
                          <a:schemeClr val="tx1"/>
                        </a:solidFill>
                      </a:endParaRPr>
                    </a:p>
                    <a:p>
                      <a:pPr algn="ctr"/>
                      <a:r>
                        <a:rPr lang="en-US" sz="1800" b="0" dirty="0" smtClean="0">
                          <a:solidFill>
                            <a:schemeClr val="tx1"/>
                          </a:solidFill>
                        </a:rPr>
                        <a:t>Mental</a:t>
                      </a:r>
                      <a:r>
                        <a:rPr lang="en-US" sz="1800" b="0" baseline="0" dirty="0" smtClean="0">
                          <a:solidFill>
                            <a:schemeClr val="tx1"/>
                          </a:solidFill>
                        </a:rPr>
                        <a:t> Health </a:t>
                      </a:r>
                      <a:br>
                        <a:rPr lang="en-US" sz="1800" b="0" baseline="0" dirty="0" smtClean="0">
                          <a:solidFill>
                            <a:schemeClr val="tx1"/>
                          </a:solidFill>
                        </a:rPr>
                      </a:br>
                      <a:r>
                        <a:rPr lang="en-US" sz="1800" b="0" baseline="0" dirty="0" smtClean="0">
                          <a:solidFill>
                            <a:schemeClr val="tx1"/>
                          </a:solidFill>
                        </a:rPr>
                        <a:t>&amp; Self-Efficacy</a:t>
                      </a:r>
                      <a:endParaRPr lang="en-US" sz="1600" b="0" i="1" dirty="0">
                        <a:solidFill>
                          <a:schemeClr val="tx1"/>
                        </a:solidFill>
                      </a:endParaRPr>
                    </a:p>
                  </a:txBody>
                  <a:tcPr marT="45712" marB="45712" anchor="ctr">
                    <a:solidFill>
                      <a:srgbClr val="E2DF4F"/>
                    </a:solidFill>
                  </a:tcPr>
                </a:tc>
                <a:tc>
                  <a:txBody>
                    <a:bodyPr/>
                    <a:lstStyle/>
                    <a:p>
                      <a:pPr algn="ctr"/>
                      <a:r>
                        <a:rPr lang="en-US" sz="1800" b="1" baseline="0" dirty="0" smtClean="0">
                          <a:solidFill>
                            <a:schemeClr val="tx1"/>
                          </a:solidFill>
                        </a:rPr>
                        <a:t>GOODS &amp; </a:t>
                      </a:r>
                    </a:p>
                    <a:p>
                      <a:pPr algn="ctr"/>
                      <a:r>
                        <a:rPr lang="en-US" sz="1800" b="1" baseline="0" dirty="0" smtClean="0">
                          <a:solidFill>
                            <a:schemeClr val="tx1"/>
                          </a:solidFill>
                        </a:rPr>
                        <a:t>SERVICES</a:t>
                      </a:r>
                    </a:p>
                    <a:p>
                      <a:pPr algn="ctr"/>
                      <a:r>
                        <a:rPr lang="en-US" sz="1800" b="0" i="0" baseline="0" dirty="0" smtClean="0">
                          <a:solidFill>
                            <a:schemeClr val="tx1"/>
                          </a:solidFill>
                        </a:rPr>
                        <a:t>Day-to-Day </a:t>
                      </a:r>
                      <a:br>
                        <a:rPr lang="en-US" sz="1800" b="0" i="0" baseline="0" dirty="0" smtClean="0">
                          <a:solidFill>
                            <a:schemeClr val="tx1"/>
                          </a:solidFill>
                        </a:rPr>
                      </a:br>
                      <a:r>
                        <a:rPr lang="en-US" sz="1800" b="0" i="0" baseline="0" dirty="0" smtClean="0">
                          <a:solidFill>
                            <a:schemeClr val="tx1"/>
                          </a:solidFill>
                        </a:rPr>
                        <a:t>&amp; Caregiving/Supports </a:t>
                      </a:r>
                      <a:endParaRPr lang="en-US" sz="1800" b="0" i="0" dirty="0" smtClean="0">
                        <a:solidFill>
                          <a:schemeClr val="tx1"/>
                        </a:solidFill>
                      </a:endParaRPr>
                    </a:p>
                  </a:txBody>
                  <a:tcPr marT="45712" marB="45712" anchor="ctr">
                    <a:solidFill>
                      <a:srgbClr val="E19C3B"/>
                    </a:solidFill>
                  </a:tcPr>
                </a:tc>
                <a:extLst>
                  <a:ext uri="{0D108BD9-81ED-4DB2-BD59-A6C34878D82A}">
                    <a16:rowId xmlns:a16="http://schemas.microsoft.com/office/drawing/2014/main" val="10000"/>
                  </a:ext>
                </a:extLst>
              </a:tr>
            </a:tbl>
          </a:graphicData>
        </a:graphic>
      </p:graphicFrame>
      <p:pic>
        <p:nvPicPr>
          <p:cNvPr id="7" name="Content Placeholder 12"/>
          <p:cNvPicPr>
            <a:picLocks noChangeAspect="1"/>
          </p:cNvPicPr>
          <p:nvPr/>
        </p:nvPicPr>
        <p:blipFill>
          <a:blip r:embed="rId4" cstate="print">
            <a:extLst>
              <a:ext uri="{28A0092B-C50C-407E-A947-70E740481C1C}">
                <a14:useLocalDpi xmlns:a14="http://schemas.microsoft.com/office/drawing/2010/main" val="0"/>
              </a:ext>
            </a:extLst>
          </a:blip>
          <a:srcRect l="-40915" r="-40915"/>
          <a:stretch>
            <a:fillRect/>
          </a:stretch>
        </p:blipFill>
        <p:spPr>
          <a:xfrm>
            <a:off x="1058847" y="653512"/>
            <a:ext cx="1447859" cy="796267"/>
          </a:xfrm>
          <a:prstGeom prst="rect">
            <a:avLst/>
          </a:prstGeom>
        </p:spPr>
      </p:pic>
      <p:sp>
        <p:nvSpPr>
          <p:cNvPr id="8" name="Date Placeholder 7"/>
          <p:cNvSpPr>
            <a:spLocks noGrp="1"/>
          </p:cNvSpPr>
          <p:nvPr>
            <p:ph type="dt" sz="half" idx="10"/>
          </p:nvPr>
        </p:nvSpPr>
        <p:spPr/>
        <p:txBody>
          <a:bodyPr/>
          <a:lstStyle/>
          <a:p>
            <a:fld id="{FBF4ABB2-7F72-460D-BF4D-65B22F002007}" type="datetime1">
              <a:rPr lang="en-US" smtClean="0"/>
              <a:t>5/18/2017</a:t>
            </a:fld>
            <a:endParaRPr lang="en-US" dirty="0"/>
          </a:p>
        </p:txBody>
      </p:sp>
    </p:spTree>
    <p:extLst>
      <p:ext uri="{BB962C8B-B14F-4D97-AF65-F5344CB8AC3E}">
        <p14:creationId xmlns:p14="http://schemas.microsoft.com/office/powerpoint/2010/main" val="17400679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of project regions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9163" y="2157731"/>
            <a:ext cx="3796910" cy="414337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206" y="228247"/>
            <a:ext cx="8288867" cy="1566597"/>
          </a:xfrm>
          <a:prstGeom prst="rect">
            <a:avLst/>
          </a:prstGeom>
        </p:spPr>
      </p:pic>
      <p:pic>
        <p:nvPicPr>
          <p:cNvPr id="6" name="Picture 5" descr="mof2f-horizontal (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206" y="4713687"/>
            <a:ext cx="3919859" cy="1264524"/>
          </a:xfrm>
          <a:prstGeom prst="rect">
            <a:avLst/>
          </a:prstGeom>
        </p:spPr>
      </p:pic>
      <p:sp>
        <p:nvSpPr>
          <p:cNvPr id="7" name="Rectangle 6"/>
          <p:cNvSpPr/>
          <p:nvPr/>
        </p:nvSpPr>
        <p:spPr>
          <a:xfrm>
            <a:off x="1065711" y="2481085"/>
            <a:ext cx="3361354" cy="2123658"/>
          </a:xfrm>
          <a:prstGeom prst="rect">
            <a:avLst/>
          </a:prstGeom>
        </p:spPr>
        <p:txBody>
          <a:bodyPr wrap="square">
            <a:spAutoFit/>
          </a:bodyPr>
          <a:lstStyle/>
          <a:p>
            <a:pPr algn="ctr"/>
            <a:r>
              <a:rPr lang="en-US" sz="4400" b="1" dirty="0"/>
              <a:t>Family Involvement Outcomes</a:t>
            </a:r>
          </a:p>
        </p:txBody>
      </p:sp>
      <p:sp>
        <p:nvSpPr>
          <p:cNvPr id="8" name="Date Placeholder 7"/>
          <p:cNvSpPr>
            <a:spLocks noGrp="1"/>
          </p:cNvSpPr>
          <p:nvPr>
            <p:ph type="dt" sz="half" idx="10"/>
          </p:nvPr>
        </p:nvSpPr>
        <p:spPr/>
        <p:txBody>
          <a:bodyPr/>
          <a:lstStyle/>
          <a:p>
            <a:fld id="{09000380-52FB-4FE7-8F4C-7376E279B91E}" type="datetime1">
              <a:rPr lang="en-US" smtClean="0"/>
              <a:t>5/18/2017</a:t>
            </a:fld>
            <a:endParaRPr lang="en-US" dirty="0"/>
          </a:p>
        </p:txBody>
      </p:sp>
    </p:spTree>
    <p:extLst>
      <p:ext uri="{BB962C8B-B14F-4D97-AF65-F5344CB8AC3E}">
        <p14:creationId xmlns:p14="http://schemas.microsoft.com/office/powerpoint/2010/main" val="5882287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4" y="2367618"/>
            <a:ext cx="8085582" cy="3355848"/>
          </a:xfrm>
        </p:spPr>
        <p:txBody>
          <a:bodyPr>
            <a:normAutofit/>
          </a:bodyPr>
          <a:lstStyle/>
          <a:p>
            <a:r>
              <a:rPr lang="en-US" dirty="0" smtClean="0"/>
              <a:t>Learning Opportunities/ Quality Works </a:t>
            </a:r>
            <a:endParaRPr lang="en-US" dirty="0"/>
          </a:p>
        </p:txBody>
      </p:sp>
      <p:sp>
        <p:nvSpPr>
          <p:cNvPr id="3" name="Text Placeholder 2"/>
          <p:cNvSpPr>
            <a:spLocks noGrp="1"/>
          </p:cNvSpPr>
          <p:nvPr>
            <p:ph type="body" idx="1"/>
          </p:nvPr>
        </p:nvSpPr>
        <p:spPr>
          <a:xfrm>
            <a:off x="452628" y="5868739"/>
            <a:ext cx="7866425" cy="1324187"/>
          </a:xfrm>
        </p:spPr>
        <p:txBody>
          <a:bodyPr/>
          <a:lstStyle/>
          <a:p>
            <a:r>
              <a:rPr lang="en-US" dirty="0" smtClean="0"/>
              <a:t>Putting the LifeCourse Framework into Action </a:t>
            </a:r>
            <a:endParaRPr lang="en-US" dirty="0"/>
          </a:p>
        </p:txBody>
      </p:sp>
      <p:pic>
        <p:nvPicPr>
          <p:cNvPr id="4" name="Picture 3" descr="Celebrating Our Abilities Conference Oct 29 2011 059"/>
          <p:cNvPicPr/>
          <p:nvPr/>
        </p:nvPicPr>
        <p:blipFill>
          <a:blip r:embed="rId3" cstate="print">
            <a:lum bright="25000" contrast="24000"/>
            <a:extLst>
              <a:ext uri="{28A0092B-C50C-407E-A947-70E740481C1C}">
                <a14:useLocalDpi xmlns:a14="http://schemas.microsoft.com/office/drawing/2010/main" val="0"/>
              </a:ext>
            </a:extLst>
          </a:blip>
          <a:srcRect t="35677" r="7999"/>
          <a:stretch>
            <a:fillRect/>
          </a:stretch>
        </p:blipFill>
        <p:spPr bwMode="auto">
          <a:xfrm>
            <a:off x="4280604" y="453610"/>
            <a:ext cx="4562941" cy="2628257"/>
          </a:xfrm>
          <a:prstGeom prst="rect">
            <a:avLst/>
          </a:prstGeom>
          <a:noFill/>
          <a:ln w="9525">
            <a:solidFill>
              <a:srgbClr val="000000"/>
            </a:solidFill>
            <a:miter lim="800000"/>
            <a:headEnd/>
            <a:tailEnd/>
          </a:ln>
        </p:spPr>
      </p:pic>
      <p:sp>
        <p:nvSpPr>
          <p:cNvPr id="5" name="Date Placeholder 4"/>
          <p:cNvSpPr>
            <a:spLocks noGrp="1"/>
          </p:cNvSpPr>
          <p:nvPr>
            <p:ph type="dt" sz="half" idx="10"/>
          </p:nvPr>
        </p:nvSpPr>
        <p:spPr/>
        <p:txBody>
          <a:bodyPr/>
          <a:lstStyle/>
          <a:p>
            <a:fld id="{0FCDFB3B-66DA-471F-8BF1-71824BE36D92}" type="datetime1">
              <a:rPr lang="en-US" smtClean="0"/>
              <a:t>5/18/2017</a:t>
            </a:fld>
            <a:endParaRPr lang="en-US" dirty="0"/>
          </a:p>
        </p:txBody>
      </p:sp>
    </p:spTree>
    <p:extLst>
      <p:ext uri="{BB962C8B-B14F-4D97-AF65-F5344CB8AC3E}">
        <p14:creationId xmlns:p14="http://schemas.microsoft.com/office/powerpoint/2010/main" val="718855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449" y="136735"/>
            <a:ext cx="8079581" cy="1658198"/>
          </a:xfrm>
        </p:spPr>
        <p:txBody>
          <a:bodyPr/>
          <a:lstStyle/>
          <a:p>
            <a:r>
              <a:rPr lang="en-US" dirty="0" smtClean="0"/>
              <a:t>Overview of LOQW</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68318184"/>
              </p:ext>
            </p:extLst>
          </p:nvPr>
        </p:nvGraphicFramePr>
        <p:xfrm>
          <a:off x="671511" y="1489635"/>
          <a:ext cx="7766518" cy="3664256"/>
        </p:xfrm>
        <a:graphic>
          <a:graphicData uri="http://schemas.openxmlformats.org/drawingml/2006/table">
            <a:tbl>
              <a:tblPr firstRow="1" bandRow="1">
                <a:tableStyleId>{5C22544A-7EE6-4342-B048-85BDC9FD1C3A}</a:tableStyleId>
              </a:tblPr>
              <a:tblGrid>
                <a:gridCol w="3883259">
                  <a:extLst>
                    <a:ext uri="{9D8B030D-6E8A-4147-A177-3AD203B41FA5}">
                      <a16:colId xmlns:a16="http://schemas.microsoft.com/office/drawing/2014/main" val="20000"/>
                    </a:ext>
                  </a:extLst>
                </a:gridCol>
                <a:gridCol w="3883259">
                  <a:extLst>
                    <a:ext uri="{9D8B030D-6E8A-4147-A177-3AD203B41FA5}">
                      <a16:colId xmlns:a16="http://schemas.microsoft.com/office/drawing/2014/main" val="20001"/>
                    </a:ext>
                  </a:extLst>
                </a:gridCol>
              </a:tblGrid>
              <a:tr h="924317">
                <a:tc gridSpan="2">
                  <a:txBody>
                    <a:bodyPr/>
                    <a:lstStyle/>
                    <a:p>
                      <a:pPr algn="ctr"/>
                      <a:r>
                        <a:rPr lang="en-US" sz="2600" dirty="0" smtClean="0"/>
                        <a:t>Support,</a:t>
                      </a:r>
                      <a:r>
                        <a:rPr lang="en-US" sz="2600" baseline="0" dirty="0" smtClean="0"/>
                        <a:t> Advocacy, and Connection to Resources</a:t>
                      </a:r>
                      <a:endParaRPr lang="en-US" sz="2600" dirty="0" smtClean="0"/>
                    </a:p>
                  </a:txBody>
                  <a:tcPr anchor="ctr"/>
                </a:tc>
                <a:tc hMerge="1">
                  <a:txBody>
                    <a:bodyPr/>
                    <a:lstStyle/>
                    <a:p>
                      <a:pPr algn="ctr"/>
                      <a:endParaRPr lang="en-US" dirty="0"/>
                    </a:p>
                  </a:txBody>
                  <a:tcPr/>
                </a:tc>
                <a:extLst>
                  <a:ext uri="{0D108BD9-81ED-4DB2-BD59-A6C34878D82A}">
                    <a16:rowId xmlns:a16="http://schemas.microsoft.com/office/drawing/2014/main" val="10000"/>
                  </a:ext>
                </a:extLst>
              </a:tr>
              <a:tr h="481965">
                <a:tc>
                  <a:txBody>
                    <a:bodyPr/>
                    <a:lstStyle/>
                    <a:p>
                      <a:pPr algn="ctr"/>
                      <a:r>
                        <a:rPr lang="en-US" b="1" dirty="0" smtClean="0"/>
                        <a:t>Employment </a:t>
                      </a:r>
                      <a:endParaRPr lang="en-US" b="1" dirty="0"/>
                    </a:p>
                  </a:txBody>
                  <a:tcPr anchor="ctr"/>
                </a:tc>
                <a:tc>
                  <a:txBody>
                    <a:bodyPr/>
                    <a:lstStyle/>
                    <a:p>
                      <a:pPr algn="ctr"/>
                      <a:r>
                        <a:rPr lang="en-US" b="1" dirty="0" smtClean="0"/>
                        <a:t>Community</a:t>
                      </a:r>
                      <a:r>
                        <a:rPr lang="en-US" b="1" baseline="0" dirty="0" smtClean="0"/>
                        <a:t> Life Engagement</a:t>
                      </a:r>
                      <a:endParaRPr lang="en-US" b="1" dirty="0"/>
                    </a:p>
                  </a:txBody>
                  <a:tcPr anchor="ctr"/>
                </a:tc>
                <a:extLst>
                  <a:ext uri="{0D108BD9-81ED-4DB2-BD59-A6C34878D82A}">
                    <a16:rowId xmlns:a16="http://schemas.microsoft.com/office/drawing/2014/main" val="10001"/>
                  </a:ext>
                </a:extLst>
              </a:tr>
              <a:tr h="2257974">
                <a:tc>
                  <a:txBody>
                    <a:bodyPr/>
                    <a:lstStyle/>
                    <a:p>
                      <a:pPr algn="ctr"/>
                      <a:r>
                        <a:rPr lang="en-US" dirty="0" smtClean="0"/>
                        <a:t>Employment</a:t>
                      </a:r>
                      <a:r>
                        <a:rPr lang="en-US" baseline="0" dirty="0" smtClean="0"/>
                        <a:t> Services support individuals in their career planning and other employment needs.  Supporting job seekers and businesses to find the best match to meet the needs of both customers.   </a:t>
                      </a:r>
                      <a:endParaRPr lang="en-US" dirty="0"/>
                    </a:p>
                  </a:txBody>
                  <a:tcPr/>
                </a:tc>
                <a:tc>
                  <a:txBody>
                    <a:bodyPr/>
                    <a:lstStyle/>
                    <a:p>
                      <a:pPr algn="ctr"/>
                      <a:r>
                        <a:rPr lang="en-US" dirty="0" smtClean="0"/>
                        <a:t>Community Skills Program focuses on skill development supporting</a:t>
                      </a:r>
                      <a:r>
                        <a:rPr lang="en-US" baseline="0" dirty="0" smtClean="0"/>
                        <a:t> individuals to become valued members of their communities and live the life they see for themselves.</a:t>
                      </a:r>
                      <a:endParaRPr lang="en-US" dirty="0"/>
                    </a:p>
                  </a:txBody>
                  <a:tcPr/>
                </a:tc>
                <a:extLst>
                  <a:ext uri="{0D108BD9-81ED-4DB2-BD59-A6C34878D82A}">
                    <a16:rowId xmlns:a16="http://schemas.microsoft.com/office/drawing/2014/main" val="10002"/>
                  </a:ext>
                </a:extLst>
              </a:tr>
            </a:tbl>
          </a:graphicData>
        </a:graphic>
      </p:graphicFrame>
      <p:sp>
        <p:nvSpPr>
          <p:cNvPr id="3" name="TextBox 2"/>
          <p:cNvSpPr txBox="1"/>
          <p:nvPr/>
        </p:nvSpPr>
        <p:spPr>
          <a:xfrm>
            <a:off x="0" y="5440547"/>
            <a:ext cx="9144000" cy="830997"/>
          </a:xfrm>
          <a:prstGeom prst="rect">
            <a:avLst/>
          </a:prstGeom>
          <a:noFill/>
        </p:spPr>
        <p:txBody>
          <a:bodyPr wrap="square" rtlCol="0">
            <a:spAutoFit/>
          </a:bodyPr>
          <a:lstStyle/>
          <a:p>
            <a:pPr algn="ctr"/>
            <a:r>
              <a:rPr lang="en-US" sz="2400" b="1" dirty="0">
                <a:solidFill>
                  <a:schemeClr val="accent1"/>
                </a:solidFill>
              </a:rPr>
              <a:t>Employment is woven in the fabric of our lives, all of us…. </a:t>
            </a:r>
            <a:r>
              <a:rPr lang="en-US" sz="2400" b="1" dirty="0" smtClean="0">
                <a:solidFill>
                  <a:schemeClr val="accent1"/>
                </a:solidFill>
              </a:rPr>
              <a:t>so </a:t>
            </a:r>
            <a:r>
              <a:rPr lang="en-US" sz="2400" b="1" dirty="0">
                <a:solidFill>
                  <a:schemeClr val="accent1"/>
                </a:solidFill>
              </a:rPr>
              <a:t>this is a piece of all the products </a:t>
            </a:r>
            <a:r>
              <a:rPr lang="en-US" sz="2400" b="1" dirty="0" smtClean="0">
                <a:solidFill>
                  <a:schemeClr val="accent1"/>
                </a:solidFill>
              </a:rPr>
              <a:t>and services </a:t>
            </a:r>
            <a:r>
              <a:rPr lang="en-US" sz="2400" b="1" dirty="0">
                <a:solidFill>
                  <a:schemeClr val="accent1"/>
                </a:solidFill>
              </a:rPr>
              <a:t>we deliver as an organization</a:t>
            </a:r>
          </a:p>
        </p:txBody>
      </p:sp>
      <p:sp>
        <p:nvSpPr>
          <p:cNvPr id="6" name="Date Placeholder 5"/>
          <p:cNvSpPr>
            <a:spLocks noGrp="1"/>
          </p:cNvSpPr>
          <p:nvPr>
            <p:ph type="dt" sz="half" idx="10"/>
          </p:nvPr>
        </p:nvSpPr>
        <p:spPr/>
        <p:txBody>
          <a:bodyPr/>
          <a:lstStyle/>
          <a:p>
            <a:fld id="{3BCA4676-3FD8-4D57-A70E-AA26CA8F6339}" type="datetime1">
              <a:rPr lang="en-US" smtClean="0"/>
              <a:t>5/18/2017</a:t>
            </a:fld>
            <a:endParaRPr lang="en-US" dirty="0"/>
          </a:p>
        </p:txBody>
      </p:sp>
    </p:spTree>
    <p:extLst>
      <p:ext uri="{BB962C8B-B14F-4D97-AF65-F5344CB8AC3E}">
        <p14:creationId xmlns:p14="http://schemas.microsoft.com/office/powerpoint/2010/main" val="24467891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Employment First Policy</a:t>
            </a:r>
            <a:endParaRPr lang="en-US" dirty="0"/>
          </a:p>
        </p:txBody>
      </p:sp>
      <p:sp>
        <p:nvSpPr>
          <p:cNvPr id="4" name="Text Placeholder 3"/>
          <p:cNvSpPr>
            <a:spLocks noGrp="1"/>
          </p:cNvSpPr>
          <p:nvPr>
            <p:ph type="body" sz="half" idx="2"/>
          </p:nvPr>
        </p:nvSpPr>
        <p:spPr/>
        <p:txBody>
          <a:bodyPr/>
          <a:lstStyle/>
          <a:p>
            <a:r>
              <a:rPr lang="en-US" dirty="0" smtClean="0"/>
              <a:t>Important to put this in policy</a:t>
            </a:r>
          </a:p>
          <a:p>
            <a:r>
              <a:rPr lang="en-US" dirty="0" smtClean="0"/>
              <a:t>It had always been our practice but policy matters.</a:t>
            </a:r>
            <a:endParaRPr lang="en-US" dirty="0"/>
          </a:p>
        </p:txBody>
      </p:sp>
      <p:sp>
        <p:nvSpPr>
          <p:cNvPr id="5" name="Date Placeholder 4"/>
          <p:cNvSpPr>
            <a:spLocks noGrp="1"/>
          </p:cNvSpPr>
          <p:nvPr>
            <p:ph type="dt" sz="half" idx="10"/>
          </p:nvPr>
        </p:nvSpPr>
        <p:spPr/>
        <p:txBody>
          <a:bodyPr/>
          <a:lstStyle/>
          <a:p>
            <a:fld id="{B62B1CFE-FF10-46A5-9E1D-8F4DD7D06CE6}" type="datetime1">
              <a:rPr lang="en-US" smtClean="0"/>
              <a:t>5/18/2017</a:t>
            </a:fld>
            <a:endParaRPr lang="en-US" dirty="0"/>
          </a:p>
        </p:txBody>
      </p:sp>
      <p:pic>
        <p:nvPicPr>
          <p:cNvPr id="6" name="Content Placeholder 5"/>
          <p:cNvPicPr>
            <a:picLocks noGrp="1"/>
          </p:cNvPicPr>
          <p:nvPr>
            <p:ph idx="1"/>
          </p:nvPr>
        </p:nvPicPr>
        <p:blipFill rotWithShape="1">
          <a:blip r:embed="rId3"/>
          <a:srcRect l="34775" t="22554" r="34296" b="2867"/>
          <a:stretch/>
        </p:blipFill>
        <p:spPr bwMode="auto">
          <a:xfrm>
            <a:off x="315884" y="232756"/>
            <a:ext cx="5054138" cy="64082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6640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28" y="1292342"/>
            <a:ext cx="8085582" cy="3355848"/>
          </a:xfrm>
        </p:spPr>
        <p:txBody>
          <a:bodyPr>
            <a:normAutofit/>
          </a:bodyPr>
          <a:lstStyle/>
          <a:p>
            <a:r>
              <a:rPr lang="en-US" sz="7000" dirty="0" smtClean="0"/>
              <a:t>Our Perfect Storm</a:t>
            </a:r>
            <a:endParaRPr lang="en-US" sz="7000" dirty="0"/>
          </a:p>
        </p:txBody>
      </p:sp>
      <p:sp>
        <p:nvSpPr>
          <p:cNvPr id="3" name="Text Placeholder 2"/>
          <p:cNvSpPr>
            <a:spLocks noGrp="1"/>
          </p:cNvSpPr>
          <p:nvPr>
            <p:ph type="body" idx="1"/>
          </p:nvPr>
        </p:nvSpPr>
        <p:spPr>
          <a:xfrm>
            <a:off x="500634" y="4712198"/>
            <a:ext cx="6919722" cy="1645920"/>
          </a:xfrm>
        </p:spPr>
        <p:txBody>
          <a:bodyPr/>
          <a:lstStyle/>
          <a:p>
            <a:r>
              <a:rPr lang="en-US" dirty="0" smtClean="0"/>
              <a:t>Setting the Stage for Change</a:t>
            </a:r>
            <a:endParaRPr lang="en-US" dirty="0"/>
          </a:p>
        </p:txBody>
      </p:sp>
      <p:pic>
        <p:nvPicPr>
          <p:cNvPr id="5" name="Picture 4" descr="12"/>
          <p:cNvPicPr/>
          <p:nvPr/>
        </p:nvPicPr>
        <p:blipFill>
          <a:blip r:embed="rId3" cstate="print">
            <a:extLst>
              <a:ext uri="{28A0092B-C50C-407E-A947-70E740481C1C}">
                <a14:useLocalDpi xmlns:a14="http://schemas.microsoft.com/office/drawing/2010/main" val="0"/>
              </a:ext>
            </a:extLst>
          </a:blip>
          <a:srcRect t="15309" b="7492"/>
          <a:stretch>
            <a:fillRect/>
          </a:stretch>
        </p:blipFill>
        <p:spPr bwMode="auto">
          <a:xfrm>
            <a:off x="3600450" y="242354"/>
            <a:ext cx="5331776" cy="3082121"/>
          </a:xfrm>
          <a:prstGeom prst="rect">
            <a:avLst/>
          </a:prstGeom>
          <a:noFill/>
          <a:ln w="9525">
            <a:solidFill>
              <a:srgbClr val="000000"/>
            </a:solidFill>
            <a:miter lim="800000"/>
            <a:headEnd/>
            <a:tailEnd/>
          </a:ln>
        </p:spPr>
      </p:pic>
      <p:sp>
        <p:nvSpPr>
          <p:cNvPr id="6" name="Date Placeholder 5"/>
          <p:cNvSpPr>
            <a:spLocks noGrp="1"/>
          </p:cNvSpPr>
          <p:nvPr>
            <p:ph type="dt" sz="half" idx="10"/>
          </p:nvPr>
        </p:nvSpPr>
        <p:spPr/>
        <p:txBody>
          <a:bodyPr/>
          <a:lstStyle/>
          <a:p>
            <a:fld id="{C05B0B4A-8F36-4CCE-86D6-E8E0A80F98AA}" type="datetime1">
              <a:rPr lang="en-US" smtClean="0"/>
              <a:t>5/18/2017</a:t>
            </a:fld>
            <a:endParaRPr lang="en-US" dirty="0"/>
          </a:p>
        </p:txBody>
      </p:sp>
      <p:grpSp>
        <p:nvGrpSpPr>
          <p:cNvPr id="7" name="Group 6"/>
          <p:cNvGrpSpPr>
            <a:grpSpLocks noChangeAspect="1"/>
          </p:cNvGrpSpPr>
          <p:nvPr/>
        </p:nvGrpSpPr>
        <p:grpSpPr>
          <a:xfrm>
            <a:off x="452628" y="366736"/>
            <a:ext cx="2833355" cy="2833355"/>
            <a:chOff x="3022854" y="894755"/>
            <a:chExt cx="3017520" cy="3017520"/>
          </a:xfrm>
        </p:grpSpPr>
        <p:sp>
          <p:nvSpPr>
            <p:cNvPr id="8" name="Oval 7"/>
            <p:cNvSpPr/>
            <p:nvPr/>
          </p:nvSpPr>
          <p:spPr>
            <a:xfrm>
              <a:off x="3022854" y="894755"/>
              <a:ext cx="3017520" cy="3017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8574" y="940475"/>
              <a:ext cx="2926080" cy="2926080"/>
            </a:xfrm>
            <a:prstGeom prst="rect">
              <a:avLst/>
            </a:prstGeom>
          </p:spPr>
        </p:pic>
      </p:grpSp>
    </p:spTree>
    <p:extLst>
      <p:ext uri="{BB962C8B-B14F-4D97-AF65-F5344CB8AC3E}">
        <p14:creationId xmlns:p14="http://schemas.microsoft.com/office/powerpoint/2010/main" val="17750116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06" y="293823"/>
            <a:ext cx="8079581" cy="1077777"/>
          </a:xfrm>
        </p:spPr>
        <p:txBody>
          <a:bodyPr>
            <a:normAutofit fontScale="90000"/>
          </a:bodyPr>
          <a:lstStyle/>
          <a:p>
            <a:pPr algn="ctr"/>
            <a:r>
              <a:rPr lang="en-US" dirty="0" smtClean="0"/>
              <a:t/>
            </a:r>
            <a:br>
              <a:rPr lang="en-US" dirty="0" smtClean="0"/>
            </a:br>
            <a:r>
              <a:rPr lang="en-US" dirty="0" smtClean="0"/>
              <a:t>The Big Motivational Spark  </a:t>
            </a:r>
            <a:endParaRPr lang="en-US" dirty="0"/>
          </a:p>
        </p:txBody>
      </p:sp>
      <p:sp>
        <p:nvSpPr>
          <p:cNvPr id="3" name="Content Placeholder 2"/>
          <p:cNvSpPr>
            <a:spLocks noGrp="1"/>
          </p:cNvSpPr>
          <p:nvPr>
            <p:ph idx="1"/>
          </p:nvPr>
        </p:nvSpPr>
        <p:spPr>
          <a:xfrm>
            <a:off x="349135" y="1574801"/>
            <a:ext cx="8445730" cy="4892966"/>
          </a:xfrm>
        </p:spPr>
        <p:txBody>
          <a:bodyPr>
            <a:normAutofit/>
          </a:bodyPr>
          <a:lstStyle/>
          <a:p>
            <a:r>
              <a:rPr lang="en-US" sz="2800" dirty="0" smtClean="0"/>
              <a:t>The Big Spark: Remembering Why We Do What We Do!</a:t>
            </a:r>
          </a:p>
          <a:p>
            <a:pPr marL="617220" lvl="2" indent="-342900">
              <a:buFont typeface="Wingdings" panose="05000000000000000000" pitchFamily="2" charset="2"/>
              <a:buChar char="§"/>
            </a:pPr>
            <a:r>
              <a:rPr lang="en-US" sz="2400" i="0" dirty="0" smtClean="0"/>
              <a:t>Attended Future is Now Conference in 2013</a:t>
            </a:r>
          </a:p>
          <a:p>
            <a:pPr marL="617220" lvl="2" indent="-342900">
              <a:buFont typeface="Wingdings" panose="05000000000000000000" pitchFamily="2" charset="2"/>
              <a:buChar char="§"/>
            </a:pPr>
            <a:r>
              <a:rPr lang="en-US" sz="2400" i="0" dirty="0" smtClean="0"/>
              <a:t>Variety of staff and customers attended (administration, direct support professionals, and customers from various parts of the region)</a:t>
            </a:r>
          </a:p>
          <a:p>
            <a:pPr marL="617220" lvl="2" indent="-342900">
              <a:buFont typeface="Wingdings" panose="05000000000000000000" pitchFamily="2" charset="2"/>
              <a:buChar char="§"/>
            </a:pPr>
            <a:r>
              <a:rPr lang="en-US" sz="2400" i="0" dirty="0" smtClean="0"/>
              <a:t>Light bulb moment!  Excitement!  Motivation!</a:t>
            </a:r>
          </a:p>
        </p:txBody>
      </p:sp>
      <p:pic>
        <p:nvPicPr>
          <p:cNvPr id="6" name="Picture 5" descr="20140911_191822"/>
          <p:cNvPicPr/>
          <p:nvPr/>
        </p:nvPicPr>
        <p:blipFill>
          <a:blip r:embed="rId3" cstate="print">
            <a:lum bright="23000" contrast="23000"/>
            <a:extLst>
              <a:ext uri="{28A0092B-C50C-407E-A947-70E740481C1C}">
                <a14:useLocalDpi xmlns:a14="http://schemas.microsoft.com/office/drawing/2010/main" val="0"/>
              </a:ext>
            </a:extLst>
          </a:blip>
          <a:srcRect l="2609" t="12962" r="23827"/>
          <a:stretch>
            <a:fillRect/>
          </a:stretch>
        </p:blipFill>
        <p:spPr bwMode="auto">
          <a:xfrm rot="21154449">
            <a:off x="845341" y="3931776"/>
            <a:ext cx="3129007" cy="2093674"/>
          </a:xfrm>
          <a:prstGeom prst="rect">
            <a:avLst/>
          </a:prstGeom>
          <a:noFill/>
          <a:ln w="9525">
            <a:solidFill>
              <a:srgbClr val="000000"/>
            </a:solidFill>
            <a:miter lim="800000"/>
            <a:headEnd/>
            <a:tailEnd/>
          </a:ln>
        </p:spPr>
      </p:pic>
      <p:pic>
        <p:nvPicPr>
          <p:cNvPr id="7" name="Picture 6" descr="Cody &amp; Chris"/>
          <p:cNvPicPr/>
          <p:nvPr/>
        </p:nvPicPr>
        <p:blipFill>
          <a:blip r:embed="rId4">
            <a:lum bright="23000" contrast="39000"/>
            <a:extLst>
              <a:ext uri="{28A0092B-C50C-407E-A947-70E740481C1C}">
                <a14:useLocalDpi xmlns:a14="http://schemas.microsoft.com/office/drawing/2010/main" val="0"/>
              </a:ext>
            </a:extLst>
          </a:blip>
          <a:srcRect l="18541" t="4445" r="32709" b="23882"/>
          <a:stretch>
            <a:fillRect/>
          </a:stretch>
        </p:blipFill>
        <p:spPr bwMode="auto">
          <a:xfrm>
            <a:off x="4338136" y="4194948"/>
            <a:ext cx="2011291" cy="2217499"/>
          </a:xfrm>
          <a:prstGeom prst="rect">
            <a:avLst/>
          </a:prstGeom>
          <a:noFill/>
          <a:ln w="9525">
            <a:solidFill>
              <a:srgbClr val="000000"/>
            </a:solidFill>
            <a:miter lim="800000"/>
            <a:headEnd/>
            <a:tailEnd/>
          </a:ln>
        </p:spPr>
      </p:pic>
      <p:sp>
        <p:nvSpPr>
          <p:cNvPr id="8" name="Date Placeholder 7"/>
          <p:cNvSpPr>
            <a:spLocks noGrp="1"/>
          </p:cNvSpPr>
          <p:nvPr>
            <p:ph type="dt" sz="half" idx="10"/>
          </p:nvPr>
        </p:nvSpPr>
        <p:spPr/>
        <p:txBody>
          <a:bodyPr/>
          <a:lstStyle/>
          <a:p>
            <a:fld id="{B96A9B8C-6D4D-44C5-AE5E-F077112F8F25}" type="datetime1">
              <a:rPr lang="en-US" smtClean="0"/>
              <a:t>5/18/2017</a:t>
            </a:fld>
            <a:endParaRPr lang="en-US" dirty="0"/>
          </a:p>
        </p:txBody>
      </p:sp>
      <p:pic>
        <p:nvPicPr>
          <p:cNvPr id="9" name="Picture 8" descr="20131007_131911"/>
          <p:cNvPicPr/>
          <p:nvPr/>
        </p:nvPicPr>
        <p:blipFill>
          <a:blip r:embed="rId5" cstate="print">
            <a:extLst>
              <a:ext uri="{28A0092B-C50C-407E-A947-70E740481C1C}">
                <a14:useLocalDpi xmlns:a14="http://schemas.microsoft.com/office/drawing/2010/main" val="0"/>
              </a:ext>
            </a:extLst>
          </a:blip>
          <a:srcRect r="7851" b="6129"/>
          <a:stretch>
            <a:fillRect/>
          </a:stretch>
        </p:blipFill>
        <p:spPr bwMode="auto">
          <a:xfrm rot="679104">
            <a:off x="6677577" y="3899112"/>
            <a:ext cx="1869704" cy="2336118"/>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3847400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187689"/>
            <a:ext cx="8079581" cy="1391729"/>
          </a:xfrm>
        </p:spPr>
        <p:txBody>
          <a:bodyPr>
            <a:normAutofit/>
          </a:bodyPr>
          <a:lstStyle/>
          <a:p>
            <a:pPr algn="ctr"/>
            <a:r>
              <a:rPr lang="en-US" sz="4400" dirty="0" smtClean="0"/>
              <a:t>Embracing External Opportunities</a:t>
            </a:r>
            <a:endParaRPr lang="en-US" sz="4200" dirty="0"/>
          </a:p>
        </p:txBody>
      </p:sp>
      <p:sp>
        <p:nvSpPr>
          <p:cNvPr id="7" name="Oval 6"/>
          <p:cNvSpPr/>
          <p:nvPr/>
        </p:nvSpPr>
        <p:spPr>
          <a:xfrm>
            <a:off x="3314699" y="1811867"/>
            <a:ext cx="2341981" cy="23270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Show Me Careers Projects awarded in MO</a:t>
            </a:r>
          </a:p>
          <a:p>
            <a:pPr algn="ctr"/>
            <a:r>
              <a:rPr lang="en-US" b="1" dirty="0"/>
              <a:t>Partnering with </a:t>
            </a:r>
            <a:r>
              <a:rPr lang="en-US" b="1" dirty="0" smtClean="0"/>
              <a:t>F2F, </a:t>
            </a:r>
            <a:r>
              <a:rPr lang="en-US" b="1" dirty="0"/>
              <a:t>UMKC-IHD</a:t>
            </a:r>
          </a:p>
          <a:p>
            <a:pPr algn="ctr"/>
            <a:endParaRPr lang="en-US" b="1" dirty="0"/>
          </a:p>
        </p:txBody>
      </p:sp>
      <p:sp>
        <p:nvSpPr>
          <p:cNvPr id="8" name="Oval 7"/>
          <p:cNvSpPr/>
          <p:nvPr/>
        </p:nvSpPr>
        <p:spPr>
          <a:xfrm>
            <a:off x="492919" y="1811867"/>
            <a:ext cx="2344988" cy="23300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Project Stir for Self-Advocates </a:t>
            </a:r>
            <a:endParaRPr lang="en-US" sz="2400" b="1" dirty="0"/>
          </a:p>
        </p:txBody>
      </p:sp>
      <p:sp>
        <p:nvSpPr>
          <p:cNvPr id="9" name="Oval 8"/>
          <p:cNvSpPr/>
          <p:nvPr/>
        </p:nvSpPr>
        <p:spPr>
          <a:xfrm>
            <a:off x="1534828" y="4330700"/>
            <a:ext cx="2287872" cy="2273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WIOA</a:t>
            </a:r>
            <a:endParaRPr lang="en-US" b="1" dirty="0"/>
          </a:p>
        </p:txBody>
      </p:sp>
      <p:sp>
        <p:nvSpPr>
          <p:cNvPr id="10" name="Oval 9"/>
          <p:cNvSpPr/>
          <p:nvPr/>
        </p:nvSpPr>
        <p:spPr>
          <a:xfrm>
            <a:off x="4610100" y="4330700"/>
            <a:ext cx="2287872" cy="2273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Capitalized on Joining Circles and other local events in NEMO for Community Change </a:t>
            </a:r>
            <a:endParaRPr lang="en-US" b="1" dirty="0"/>
          </a:p>
        </p:txBody>
      </p:sp>
      <p:sp>
        <p:nvSpPr>
          <p:cNvPr id="11" name="Oval 10"/>
          <p:cNvSpPr/>
          <p:nvPr/>
        </p:nvSpPr>
        <p:spPr>
          <a:xfrm>
            <a:off x="5925719" y="1811867"/>
            <a:ext cx="2341981" cy="23270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Support Broker Training Through DMH for Self-Direction </a:t>
            </a:r>
            <a:endParaRPr lang="en-US" b="1" dirty="0"/>
          </a:p>
        </p:txBody>
      </p:sp>
      <p:sp>
        <p:nvSpPr>
          <p:cNvPr id="12" name="Date Placeholder 11"/>
          <p:cNvSpPr>
            <a:spLocks noGrp="1"/>
          </p:cNvSpPr>
          <p:nvPr>
            <p:ph type="dt" sz="half" idx="10"/>
          </p:nvPr>
        </p:nvSpPr>
        <p:spPr/>
        <p:txBody>
          <a:bodyPr/>
          <a:lstStyle/>
          <a:p>
            <a:fld id="{9E661A95-14AF-4970-A2FB-B9F2579BF913}" type="datetime1">
              <a:rPr lang="en-US" smtClean="0"/>
              <a:t>5/18/2017</a:t>
            </a:fld>
            <a:endParaRPr lang="en-US" dirty="0"/>
          </a:p>
        </p:txBody>
      </p:sp>
    </p:spTree>
    <p:extLst>
      <p:ext uri="{BB962C8B-B14F-4D97-AF65-F5344CB8AC3E}">
        <p14:creationId xmlns:p14="http://schemas.microsoft.com/office/powerpoint/2010/main" val="11756059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200" dirty="0" smtClean="0"/>
              <a:t>Recognizing Our Current Realities </a:t>
            </a:r>
            <a:endParaRPr lang="en-US" sz="4200" dirty="0"/>
          </a:p>
        </p:txBody>
      </p:sp>
      <p:sp>
        <p:nvSpPr>
          <p:cNvPr id="3" name="Content Placeholder 2"/>
          <p:cNvSpPr>
            <a:spLocks noGrp="1"/>
          </p:cNvSpPr>
          <p:nvPr>
            <p:ph idx="1"/>
          </p:nvPr>
        </p:nvSpPr>
        <p:spPr>
          <a:xfrm>
            <a:off x="507206" y="1778925"/>
            <a:ext cx="8065294" cy="4339242"/>
          </a:xfrm>
        </p:spPr>
        <p:txBody>
          <a:bodyPr>
            <a:normAutofit lnSpcReduction="10000"/>
          </a:bodyPr>
          <a:lstStyle/>
          <a:p>
            <a:pPr marL="0" indent="0">
              <a:buNone/>
            </a:pPr>
            <a:r>
              <a:rPr lang="en-US" sz="3200" dirty="0" smtClean="0"/>
              <a:t>Pressures &amp; Challenges</a:t>
            </a:r>
          </a:p>
          <a:p>
            <a:pPr marL="617220" lvl="2" indent="-342900">
              <a:buFont typeface="Wingdings" panose="05000000000000000000" pitchFamily="2" charset="2"/>
              <a:buChar char="§"/>
            </a:pPr>
            <a:r>
              <a:rPr lang="en-US" sz="3200" i="0" dirty="0" smtClean="0"/>
              <a:t>Medicaid </a:t>
            </a:r>
            <a:r>
              <a:rPr lang="en-US" sz="3200" i="0" dirty="0"/>
              <a:t>assurances</a:t>
            </a:r>
          </a:p>
          <a:p>
            <a:pPr marL="617220" lvl="2" indent="-342900">
              <a:buFont typeface="Wingdings" panose="05000000000000000000" pitchFamily="2" charset="2"/>
              <a:buChar char="§"/>
            </a:pPr>
            <a:r>
              <a:rPr lang="en-US" sz="3200" i="0" dirty="0"/>
              <a:t>System redesign &amp; restructure</a:t>
            </a:r>
          </a:p>
          <a:p>
            <a:pPr marL="617220" lvl="2" indent="-342900">
              <a:buFont typeface="Wingdings" panose="05000000000000000000" pitchFamily="2" charset="2"/>
              <a:buChar char="§"/>
            </a:pPr>
            <a:r>
              <a:rPr lang="en-US" sz="3200" i="0" dirty="0"/>
              <a:t>Pressures on staff that pulls focus from the individual</a:t>
            </a:r>
          </a:p>
          <a:p>
            <a:pPr marL="617220" lvl="2" indent="-342900">
              <a:buFont typeface="Wingdings" panose="05000000000000000000" pitchFamily="2" charset="2"/>
              <a:buChar char="§"/>
            </a:pPr>
            <a:r>
              <a:rPr lang="en-US" sz="3200" i="0" dirty="0"/>
              <a:t>Recognizing the challenges individuals and families were facing around crisis, unemployment, and overcoming these challenges</a:t>
            </a:r>
            <a:r>
              <a:rPr lang="en-US" sz="3200" i="0" dirty="0" smtClean="0"/>
              <a:t>.</a:t>
            </a:r>
          </a:p>
          <a:p>
            <a:pPr marL="617220" lvl="2" indent="-342900">
              <a:buFont typeface="Wingdings" panose="05000000000000000000" pitchFamily="2" charset="2"/>
              <a:buChar char="§"/>
            </a:pPr>
            <a:r>
              <a:rPr lang="en-US" sz="3200" i="0" dirty="0" smtClean="0"/>
              <a:t>Workforce Shortages</a:t>
            </a:r>
            <a:endParaRPr lang="en-US" sz="3200" i="0" dirty="0"/>
          </a:p>
          <a:p>
            <a:endParaRPr lang="en-US" dirty="0"/>
          </a:p>
        </p:txBody>
      </p:sp>
      <p:sp>
        <p:nvSpPr>
          <p:cNvPr id="4" name="Date Placeholder 3"/>
          <p:cNvSpPr>
            <a:spLocks noGrp="1"/>
          </p:cNvSpPr>
          <p:nvPr>
            <p:ph type="dt" sz="half" idx="10"/>
          </p:nvPr>
        </p:nvSpPr>
        <p:spPr/>
        <p:txBody>
          <a:bodyPr/>
          <a:lstStyle/>
          <a:p>
            <a:fld id="{453E1008-1F24-4466-BB61-0D56261FFC57}" type="datetime1">
              <a:rPr lang="en-US" smtClean="0"/>
              <a:t>5/18/2017</a:t>
            </a:fld>
            <a:endParaRPr lang="en-US" dirty="0"/>
          </a:p>
        </p:txBody>
      </p:sp>
    </p:spTree>
    <p:extLst>
      <p:ext uri="{BB962C8B-B14F-4D97-AF65-F5344CB8AC3E}">
        <p14:creationId xmlns:p14="http://schemas.microsoft.com/office/powerpoint/2010/main" val="30280016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715433"/>
            <a:ext cx="8079581" cy="1658198"/>
          </a:xfrm>
        </p:spPr>
        <p:txBody>
          <a:bodyPr>
            <a:normAutofit/>
          </a:bodyPr>
          <a:lstStyle/>
          <a:p>
            <a:pPr algn="ctr"/>
            <a:r>
              <a:rPr lang="en-US" sz="5000" dirty="0" smtClean="0"/>
              <a:t>Our Storm:</a:t>
            </a:r>
            <a:br>
              <a:rPr lang="en-US" sz="5000" dirty="0" smtClean="0"/>
            </a:br>
            <a:r>
              <a:rPr lang="en-US" sz="5000" dirty="0" smtClean="0"/>
              <a:t>Opportunities for Improvement</a:t>
            </a:r>
            <a:endParaRPr lang="en-US" sz="5000" dirty="0"/>
          </a:p>
        </p:txBody>
      </p:sp>
      <p:sp>
        <p:nvSpPr>
          <p:cNvPr id="3" name="Content Placeholder 2"/>
          <p:cNvSpPr>
            <a:spLocks noGrp="1"/>
          </p:cNvSpPr>
          <p:nvPr>
            <p:ph idx="1"/>
          </p:nvPr>
        </p:nvSpPr>
        <p:spPr>
          <a:xfrm>
            <a:off x="507206" y="2066925"/>
            <a:ext cx="8065294" cy="4048253"/>
          </a:xfrm>
        </p:spPr>
        <p:txBody>
          <a:bodyPr>
            <a:normAutofit/>
          </a:bodyPr>
          <a:lstStyle/>
          <a:p>
            <a:endParaRPr lang="en-US" dirty="0" smtClean="0">
              <a:solidFill>
                <a:schemeClr val="tx1"/>
              </a:solidFill>
            </a:endParaRPr>
          </a:p>
          <a:p>
            <a:pPr marL="457200" lvl="1" indent="-457200">
              <a:buFont typeface="Arial"/>
              <a:buChar char="•"/>
            </a:pPr>
            <a:r>
              <a:rPr lang="en-US" sz="3000" dirty="0">
                <a:solidFill>
                  <a:schemeClr val="tx1"/>
                </a:solidFill>
              </a:rPr>
              <a:t>Not just be reactionary – plan ahead.</a:t>
            </a:r>
          </a:p>
          <a:p>
            <a:pPr marL="457200" lvl="1" indent="-457200">
              <a:buFont typeface="Arial"/>
              <a:buChar char="•"/>
            </a:pPr>
            <a:r>
              <a:rPr lang="en-US" sz="3000" dirty="0">
                <a:solidFill>
                  <a:schemeClr val="tx1"/>
                </a:solidFill>
              </a:rPr>
              <a:t>Pride ourselves on being a progressive organization… the challenge is to continually evolve as the needs of our customers change and as their family changes.</a:t>
            </a:r>
          </a:p>
          <a:p>
            <a:pPr marL="457200" lvl="1" indent="-457200">
              <a:buFont typeface="Arial"/>
              <a:buChar char="•"/>
            </a:pPr>
            <a:r>
              <a:rPr lang="en-US" sz="3000" dirty="0">
                <a:solidFill>
                  <a:schemeClr val="tx1"/>
                </a:solidFill>
              </a:rPr>
              <a:t>Supporting people to have the kind of life they want to have in the times we are living in with the resources we have available.</a:t>
            </a:r>
          </a:p>
          <a:p>
            <a:pPr lvl="1"/>
            <a:endParaRPr lang="en-US" dirty="0" smtClean="0">
              <a:solidFill>
                <a:schemeClr val="tx1"/>
              </a:solidFill>
            </a:endParaRPr>
          </a:p>
        </p:txBody>
      </p:sp>
      <p:sp>
        <p:nvSpPr>
          <p:cNvPr id="4" name="Date Placeholder 3"/>
          <p:cNvSpPr>
            <a:spLocks noGrp="1"/>
          </p:cNvSpPr>
          <p:nvPr>
            <p:ph type="dt" sz="half" idx="10"/>
          </p:nvPr>
        </p:nvSpPr>
        <p:spPr/>
        <p:txBody>
          <a:bodyPr/>
          <a:lstStyle/>
          <a:p>
            <a:fld id="{1E3136E1-EAA7-4F79-9733-BCB7AED7A6AB}" type="datetime1">
              <a:rPr lang="en-US" smtClean="0"/>
              <a:t>5/18/2017</a:t>
            </a:fld>
            <a:endParaRPr lang="en-US" dirty="0"/>
          </a:p>
        </p:txBody>
      </p:sp>
    </p:spTree>
    <p:extLst>
      <p:ext uri="{BB962C8B-B14F-4D97-AF65-F5344CB8AC3E}">
        <p14:creationId xmlns:p14="http://schemas.microsoft.com/office/powerpoint/2010/main" val="23042057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9144000" cy="6858001"/>
          </a:xfrm>
        </p:spPr>
      </p:pic>
    </p:spTree>
    <p:extLst>
      <p:ext uri="{BB962C8B-B14F-4D97-AF65-F5344CB8AC3E}">
        <p14:creationId xmlns:p14="http://schemas.microsoft.com/office/powerpoint/2010/main" val="7454182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06" y="204688"/>
            <a:ext cx="8079581" cy="1658198"/>
          </a:xfrm>
        </p:spPr>
        <p:txBody>
          <a:bodyPr>
            <a:normAutofit/>
          </a:bodyPr>
          <a:lstStyle/>
          <a:p>
            <a:r>
              <a:rPr lang="en-US" dirty="0" smtClean="0"/>
              <a:t>Why LifeCourse Framework?</a:t>
            </a:r>
            <a:endParaRPr lang="en-US" dirty="0"/>
          </a:p>
        </p:txBody>
      </p:sp>
      <p:sp>
        <p:nvSpPr>
          <p:cNvPr id="3" name="Content Placeholder 2"/>
          <p:cNvSpPr>
            <a:spLocks noGrp="1"/>
          </p:cNvSpPr>
          <p:nvPr>
            <p:ph idx="1"/>
          </p:nvPr>
        </p:nvSpPr>
        <p:spPr>
          <a:xfrm>
            <a:off x="507206" y="1529542"/>
            <a:ext cx="8065294" cy="4621876"/>
          </a:xfrm>
        </p:spPr>
        <p:txBody>
          <a:bodyPr>
            <a:normAutofit/>
          </a:bodyPr>
          <a:lstStyle/>
          <a:p>
            <a:pPr marL="342900" lvl="1">
              <a:buFont typeface="Arial"/>
              <a:buChar char="•"/>
            </a:pPr>
            <a:r>
              <a:rPr lang="en-US" dirty="0" smtClean="0">
                <a:solidFill>
                  <a:schemeClr val="tx1"/>
                </a:solidFill>
              </a:rPr>
              <a:t>Had partnered with UMKC IHD and F2F before</a:t>
            </a:r>
          </a:p>
          <a:p>
            <a:pPr marL="342900" lvl="1">
              <a:buFont typeface="Arial"/>
              <a:buChar char="•"/>
            </a:pPr>
            <a:r>
              <a:rPr lang="en-US" dirty="0" smtClean="0">
                <a:solidFill>
                  <a:schemeClr val="tx1"/>
                </a:solidFill>
              </a:rPr>
              <a:t>Framework Useful for Organization and Professionals</a:t>
            </a:r>
          </a:p>
          <a:p>
            <a:pPr marL="68580" lvl="2" indent="0">
              <a:buNone/>
            </a:pPr>
            <a:r>
              <a:rPr lang="en-US" i="0" dirty="0" smtClean="0">
                <a:solidFill>
                  <a:schemeClr val="tx1"/>
                </a:solidFill>
              </a:rPr>
              <a:t>	</a:t>
            </a:r>
            <a:r>
              <a:rPr lang="en-US" i="0" dirty="0" smtClean="0">
                <a:solidFill>
                  <a:srgbClr val="5D2884"/>
                </a:solidFill>
              </a:rPr>
              <a:t>Crosses the entire life span, short term and long term issues </a:t>
            </a:r>
            <a:endParaRPr lang="en-US" i="0" dirty="0">
              <a:solidFill>
                <a:srgbClr val="5D2884"/>
              </a:solidFill>
            </a:endParaRPr>
          </a:p>
          <a:p>
            <a:pPr marL="68580" lvl="2" indent="0">
              <a:buNone/>
            </a:pPr>
            <a:r>
              <a:rPr lang="en-US" i="0" dirty="0" smtClean="0">
                <a:solidFill>
                  <a:srgbClr val="5D2884"/>
                </a:solidFill>
              </a:rPr>
              <a:t>	Builds on person centered planning and self-determination values</a:t>
            </a:r>
            <a:endParaRPr lang="en-US" i="0" dirty="0">
              <a:solidFill>
                <a:srgbClr val="5D2884"/>
              </a:solidFill>
            </a:endParaRPr>
          </a:p>
          <a:p>
            <a:pPr marL="68580" lvl="2" indent="0">
              <a:buNone/>
            </a:pPr>
            <a:r>
              <a:rPr lang="en-US" i="0" dirty="0" smtClean="0">
                <a:solidFill>
                  <a:srgbClr val="5D2884"/>
                </a:solidFill>
              </a:rPr>
              <a:t>	Connects and integrates across life domains</a:t>
            </a:r>
          </a:p>
          <a:p>
            <a:pPr marL="342900" lvl="1">
              <a:buFont typeface="Arial"/>
              <a:buChar char="•"/>
            </a:pPr>
            <a:r>
              <a:rPr lang="en-US" dirty="0" smtClean="0">
                <a:solidFill>
                  <a:schemeClr val="tx1"/>
                </a:solidFill>
              </a:rPr>
              <a:t>Tools were Useful for Supporting Individuals with Disabilities</a:t>
            </a:r>
          </a:p>
          <a:p>
            <a:pPr marL="68580" lvl="2" indent="0">
              <a:buNone/>
            </a:pPr>
            <a:r>
              <a:rPr lang="en-US" i="0" dirty="0" smtClean="0">
                <a:solidFill>
                  <a:schemeClr val="tx1"/>
                </a:solidFill>
              </a:rPr>
              <a:t>	</a:t>
            </a:r>
            <a:r>
              <a:rPr lang="en-US" i="0" dirty="0" smtClean="0">
                <a:solidFill>
                  <a:schemeClr val="accent1"/>
                </a:solidFill>
              </a:rPr>
              <a:t>Allow us to look forward and plan for the future, not just be 	reactionary</a:t>
            </a:r>
          </a:p>
          <a:p>
            <a:pPr marL="0" lvl="2" indent="0">
              <a:buNone/>
            </a:pPr>
            <a:r>
              <a:rPr lang="en-US" i="0" dirty="0" smtClean="0">
                <a:solidFill>
                  <a:schemeClr val="accent1"/>
                </a:solidFill>
              </a:rPr>
              <a:t>	Promote valuable conversations which allow anticipatory guidance</a:t>
            </a:r>
          </a:p>
          <a:p>
            <a:pPr marL="0" lvl="2" indent="0">
              <a:buNone/>
            </a:pPr>
            <a:r>
              <a:rPr lang="en-US" i="0" dirty="0" smtClean="0">
                <a:solidFill>
                  <a:schemeClr val="accent1"/>
                </a:solidFill>
              </a:rPr>
              <a:t>	Encourages us to encompass the whole family unit</a:t>
            </a:r>
          </a:p>
          <a:p>
            <a:pPr marL="0" lvl="2" indent="0">
              <a:buNone/>
            </a:pPr>
            <a:r>
              <a:rPr lang="en-US" i="0" dirty="0" smtClean="0">
                <a:solidFill>
                  <a:schemeClr val="accent1"/>
                </a:solidFill>
              </a:rPr>
              <a:t>	Can use some or all of tools, depending on what makes sense for 	individual and their family </a:t>
            </a:r>
          </a:p>
          <a:p>
            <a:pPr marL="342900" lvl="1">
              <a:buFont typeface="Arial"/>
              <a:buChar char="•"/>
            </a:pPr>
            <a:r>
              <a:rPr lang="en-US" dirty="0" smtClean="0">
                <a:solidFill>
                  <a:schemeClr val="tx1"/>
                </a:solidFill>
              </a:rPr>
              <a:t>Participate in the National </a:t>
            </a:r>
            <a:r>
              <a:rPr lang="en-US" dirty="0" err="1" smtClean="0">
                <a:solidFill>
                  <a:schemeClr val="tx1"/>
                </a:solidFill>
              </a:rPr>
              <a:t>CoP</a:t>
            </a:r>
            <a:endParaRPr lang="en-US" dirty="0">
              <a:solidFill>
                <a:schemeClr val="tx1"/>
              </a:solidFill>
            </a:endParaRPr>
          </a:p>
        </p:txBody>
      </p:sp>
      <p:sp>
        <p:nvSpPr>
          <p:cNvPr id="4" name="Date Placeholder 3"/>
          <p:cNvSpPr>
            <a:spLocks noGrp="1"/>
          </p:cNvSpPr>
          <p:nvPr>
            <p:ph type="dt" sz="half" idx="10"/>
          </p:nvPr>
        </p:nvSpPr>
        <p:spPr/>
        <p:txBody>
          <a:bodyPr/>
          <a:lstStyle/>
          <a:p>
            <a:fld id="{BD8A6E31-47AE-4E9F-A419-7032938F89BE}" type="datetime1">
              <a:rPr lang="en-US" smtClean="0"/>
              <a:t>5/18/2017</a:t>
            </a:fld>
            <a:endParaRPr lang="en-US" dirty="0"/>
          </a:p>
        </p:txBody>
      </p:sp>
    </p:spTree>
    <p:extLst>
      <p:ext uri="{BB962C8B-B14F-4D97-AF65-F5344CB8AC3E}">
        <p14:creationId xmlns:p14="http://schemas.microsoft.com/office/powerpoint/2010/main" val="26471387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0219" y="8807"/>
            <a:ext cx="8079581" cy="1230635"/>
          </a:xfrm>
        </p:spPr>
        <p:txBody>
          <a:bodyPr>
            <a:normAutofit/>
          </a:bodyPr>
          <a:lstStyle/>
          <a:p>
            <a:pPr algn="ctr"/>
            <a:r>
              <a:rPr lang="en-US" sz="4000" dirty="0" smtClean="0"/>
              <a:t>Connecting the Dots</a:t>
            </a:r>
            <a:endParaRPr lang="en-US" sz="40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22256157"/>
              </p:ext>
            </p:extLst>
          </p:nvPr>
        </p:nvGraphicFramePr>
        <p:xfrm>
          <a:off x="628650" y="1081212"/>
          <a:ext cx="7886700" cy="5331235"/>
        </p:xfrm>
        <a:graphic>
          <a:graphicData uri="http://schemas.openxmlformats.org/drawingml/2006/table">
            <a:tbl>
              <a:tblPr firstRow="1" firstCol="1" bandRow="1">
                <a:tableStyleId>{5C22544A-7EE6-4342-B048-85BDC9FD1C3A}</a:tableStyleId>
              </a:tblPr>
              <a:tblGrid>
                <a:gridCol w="1073150">
                  <a:extLst>
                    <a:ext uri="{9D8B030D-6E8A-4147-A177-3AD203B41FA5}">
                      <a16:colId xmlns:a16="http://schemas.microsoft.com/office/drawing/2014/main" val="20000"/>
                    </a:ext>
                  </a:extLst>
                </a:gridCol>
                <a:gridCol w="1866900">
                  <a:extLst>
                    <a:ext uri="{9D8B030D-6E8A-4147-A177-3AD203B41FA5}">
                      <a16:colId xmlns:a16="http://schemas.microsoft.com/office/drawing/2014/main" val="20001"/>
                    </a:ext>
                  </a:extLst>
                </a:gridCol>
                <a:gridCol w="1790700">
                  <a:extLst>
                    <a:ext uri="{9D8B030D-6E8A-4147-A177-3AD203B41FA5}">
                      <a16:colId xmlns:a16="http://schemas.microsoft.com/office/drawing/2014/main" val="20002"/>
                    </a:ext>
                  </a:extLst>
                </a:gridCol>
                <a:gridCol w="1578610">
                  <a:extLst>
                    <a:ext uri="{9D8B030D-6E8A-4147-A177-3AD203B41FA5}">
                      <a16:colId xmlns:a16="http://schemas.microsoft.com/office/drawing/2014/main" val="20003"/>
                    </a:ext>
                  </a:extLst>
                </a:gridCol>
                <a:gridCol w="1577340">
                  <a:extLst>
                    <a:ext uri="{9D8B030D-6E8A-4147-A177-3AD203B41FA5}">
                      <a16:colId xmlns:a16="http://schemas.microsoft.com/office/drawing/2014/main" val="20004"/>
                    </a:ext>
                  </a:extLst>
                </a:gridCol>
              </a:tblGrid>
              <a:tr h="470472">
                <a:tc>
                  <a:txBody>
                    <a:bodyPr/>
                    <a:lstStyle/>
                    <a:p>
                      <a:pPr marL="0" marR="0" algn="l">
                        <a:spcBef>
                          <a:spcPts val="0"/>
                        </a:spcBef>
                        <a:spcAft>
                          <a:spcPts val="0"/>
                        </a:spcAft>
                      </a:pPr>
                      <a:r>
                        <a:rPr lang="en-US" sz="1200" dirty="0">
                          <a:effectLst/>
                        </a:rPr>
                        <a:t> </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tc>
                <a:tc>
                  <a:txBody>
                    <a:bodyPr/>
                    <a:lstStyle/>
                    <a:p>
                      <a:pPr marL="0" marR="0" algn="ctr">
                        <a:spcBef>
                          <a:spcPts val="0"/>
                        </a:spcBef>
                        <a:spcAft>
                          <a:spcPts val="0"/>
                        </a:spcAft>
                      </a:pPr>
                      <a:r>
                        <a:rPr lang="en-US" sz="1400" dirty="0">
                          <a:effectLst/>
                        </a:rPr>
                        <a:t>Overall </a:t>
                      </a:r>
                      <a:r>
                        <a:rPr lang="en-US" sz="1400" dirty="0" smtClean="0">
                          <a:effectLst/>
                        </a:rPr>
                        <a:t>Thinking</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nchor="ctr"/>
                </a:tc>
                <a:tc>
                  <a:txBody>
                    <a:bodyPr/>
                    <a:lstStyle/>
                    <a:p>
                      <a:pPr marL="0" marR="0" algn="ctr">
                        <a:spcBef>
                          <a:spcPts val="0"/>
                        </a:spcBef>
                        <a:spcAft>
                          <a:spcPts val="0"/>
                        </a:spcAft>
                      </a:pPr>
                      <a:r>
                        <a:rPr lang="en-US" sz="1400" dirty="0" smtClean="0">
                          <a:effectLst/>
                        </a:rPr>
                        <a:t>TCM Partners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nchor="ctr"/>
                </a:tc>
                <a:tc>
                  <a:txBody>
                    <a:bodyPr/>
                    <a:lstStyle/>
                    <a:p>
                      <a:pPr marL="0" marR="0" algn="ctr">
                        <a:spcBef>
                          <a:spcPts val="0"/>
                        </a:spcBef>
                        <a:spcAft>
                          <a:spcPts val="0"/>
                        </a:spcAft>
                      </a:pPr>
                      <a:r>
                        <a:rPr lang="en-US" sz="1400" dirty="0">
                          <a:effectLst/>
                        </a:rPr>
                        <a:t>Employment</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nchor="ctr"/>
                </a:tc>
                <a:tc>
                  <a:txBody>
                    <a:bodyPr/>
                    <a:lstStyle/>
                    <a:p>
                      <a:pPr marL="0" marR="0" algn="ctr">
                        <a:spcBef>
                          <a:spcPts val="0"/>
                        </a:spcBef>
                        <a:spcAft>
                          <a:spcPts val="0"/>
                        </a:spcAft>
                      </a:pPr>
                      <a:r>
                        <a:rPr lang="en-US" sz="1400" dirty="0">
                          <a:effectLst/>
                        </a:rPr>
                        <a:t>Community Skills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nchor="ctr"/>
                </a:tc>
                <a:extLst>
                  <a:ext uri="{0D108BD9-81ED-4DB2-BD59-A6C34878D82A}">
                    <a16:rowId xmlns:a16="http://schemas.microsoft.com/office/drawing/2014/main" val="10000"/>
                  </a:ext>
                </a:extLst>
              </a:tr>
              <a:tr h="1037316">
                <a:tc>
                  <a:txBody>
                    <a:bodyPr/>
                    <a:lstStyle/>
                    <a:p>
                      <a:pPr marL="0" marR="0" algn="l">
                        <a:spcBef>
                          <a:spcPts val="0"/>
                        </a:spcBef>
                        <a:spcAft>
                          <a:spcPts val="0"/>
                        </a:spcAft>
                      </a:pPr>
                      <a:r>
                        <a:rPr lang="en-US" sz="1300" dirty="0">
                          <a:effectLst/>
                        </a:rPr>
                        <a:t>Person with Disability</a:t>
                      </a:r>
                      <a:endParaRPr lang="en-US" sz="13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tc>
                <a:tc>
                  <a:txBody>
                    <a:bodyPr/>
                    <a:lstStyle/>
                    <a:p>
                      <a:pPr marL="0" marR="0" algn="l">
                        <a:spcBef>
                          <a:spcPts val="0"/>
                        </a:spcBef>
                        <a:spcAft>
                          <a:spcPts val="0"/>
                        </a:spcAft>
                      </a:pPr>
                      <a:r>
                        <a:rPr lang="en-US" sz="1400" dirty="0">
                          <a:effectLst/>
                        </a:rPr>
                        <a:t>Hosted Youth Leadership Academy using LifeCourse</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tc>
                <a:tc>
                  <a:txBody>
                    <a:bodyPr/>
                    <a:lstStyle/>
                    <a:p>
                      <a:pPr marL="0" marR="0" algn="l">
                        <a:spcBef>
                          <a:spcPts val="0"/>
                        </a:spcBef>
                        <a:spcAft>
                          <a:spcPts val="0"/>
                        </a:spcAft>
                      </a:pPr>
                      <a:r>
                        <a:rPr lang="en-US" sz="1400" dirty="0">
                          <a:effectLst/>
                        </a:rPr>
                        <a:t>Asset Development Training</a:t>
                      </a:r>
                    </a:p>
                    <a:p>
                      <a:pPr marL="0" marR="0" algn="l">
                        <a:spcBef>
                          <a:spcPts val="0"/>
                        </a:spcBef>
                        <a:spcAft>
                          <a:spcPts val="0"/>
                        </a:spcAft>
                      </a:pPr>
                      <a:r>
                        <a:rPr lang="en-US" sz="1400" dirty="0">
                          <a:effectLst/>
                        </a:rPr>
                        <a:t> </a:t>
                      </a:r>
                    </a:p>
                    <a:p>
                      <a:pPr marL="0" marR="0" algn="l">
                        <a:spcBef>
                          <a:spcPts val="0"/>
                        </a:spcBef>
                        <a:spcAft>
                          <a:spcPts val="0"/>
                        </a:spcAft>
                      </a:pPr>
                      <a:r>
                        <a:rPr lang="en-US" sz="1400" dirty="0" smtClean="0">
                          <a:effectLst/>
                        </a:rPr>
                        <a:t>LifeCourse for </a:t>
                      </a:r>
                      <a:r>
                        <a:rPr lang="en-US" sz="1400" dirty="0">
                          <a:effectLst/>
                        </a:rPr>
                        <a:t>Person Centered Planning </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tc>
                <a:tc>
                  <a:txBody>
                    <a:bodyPr/>
                    <a:lstStyle/>
                    <a:p>
                      <a:pPr marL="0" marR="0" algn="l">
                        <a:spcBef>
                          <a:spcPts val="0"/>
                        </a:spcBef>
                        <a:spcAft>
                          <a:spcPts val="0"/>
                        </a:spcAft>
                      </a:pPr>
                      <a:r>
                        <a:rPr lang="en-US" sz="1400" dirty="0">
                          <a:effectLst/>
                        </a:rPr>
                        <a:t>Job Clubs in Schools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effectLst/>
                        </a:rPr>
                        <a:t> </a:t>
                      </a:r>
                      <a:endParaRPr lang="en-US" sz="140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rPr>
                        <a:t>Youth Leadership Academy in Summer</a:t>
                      </a:r>
                      <a:endParaRPr lang="en-US" sz="1400" dirty="0" smtClean="0">
                        <a:effectLst/>
                        <a:latin typeface="Cambria" panose="02040503050406030204" pitchFamily="18" charset="0"/>
                        <a:ea typeface="MS Mincho" panose="02020609040205080304" pitchFamily="49" charset="-128"/>
                        <a:cs typeface="Times New Roman" panose="02020603050405020304" pitchFamily="18" charset="0"/>
                      </a:endParaRPr>
                    </a:p>
                    <a:p>
                      <a:pPr marL="0" marR="0" algn="l">
                        <a:spcBef>
                          <a:spcPts val="0"/>
                        </a:spcBef>
                        <a:spcAft>
                          <a:spcPts val="0"/>
                        </a:spcAft>
                      </a:pPr>
                      <a:endParaRPr lang="en-US" sz="1400" dirty="0">
                        <a:effectLst/>
                      </a:endParaRPr>
                    </a:p>
                  </a:txBody>
                  <a:tcPr marL="49014" marR="49014" marT="0" marB="0"/>
                </a:tc>
                <a:tc>
                  <a:txBody>
                    <a:bodyPr/>
                    <a:lstStyle/>
                    <a:p>
                      <a:pPr marL="0" marR="0" algn="l">
                        <a:spcBef>
                          <a:spcPts val="0"/>
                        </a:spcBef>
                        <a:spcAft>
                          <a:spcPts val="0"/>
                        </a:spcAft>
                      </a:pPr>
                      <a:r>
                        <a:rPr lang="en-US" sz="1400" dirty="0">
                          <a:effectLst/>
                        </a:rPr>
                        <a:t>Hosted Project Stir classes</a:t>
                      </a:r>
                    </a:p>
                    <a:p>
                      <a:pPr marL="0" marR="0" algn="l">
                        <a:spcBef>
                          <a:spcPts val="0"/>
                        </a:spcBef>
                        <a:spcAft>
                          <a:spcPts val="0"/>
                        </a:spcAft>
                      </a:pPr>
                      <a:r>
                        <a:rPr lang="en-US" sz="1400" dirty="0">
                          <a:effectLst/>
                        </a:rPr>
                        <a:t> </a:t>
                      </a:r>
                    </a:p>
                    <a:p>
                      <a:pPr marL="0" marR="0" algn="l">
                        <a:spcBef>
                          <a:spcPts val="0"/>
                        </a:spcBef>
                        <a:spcAft>
                          <a:spcPts val="0"/>
                        </a:spcAft>
                      </a:pPr>
                      <a:r>
                        <a:rPr lang="en-US" sz="1400" dirty="0">
                          <a:effectLst/>
                        </a:rPr>
                        <a:t>Joining Circles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tc>
                <a:extLst>
                  <a:ext uri="{0D108BD9-81ED-4DB2-BD59-A6C34878D82A}">
                    <a16:rowId xmlns:a16="http://schemas.microsoft.com/office/drawing/2014/main" val="10001"/>
                  </a:ext>
                </a:extLst>
              </a:tr>
              <a:tr h="829853">
                <a:tc>
                  <a:txBody>
                    <a:bodyPr/>
                    <a:lstStyle/>
                    <a:p>
                      <a:pPr marL="0" marR="0" algn="l">
                        <a:spcBef>
                          <a:spcPts val="0"/>
                        </a:spcBef>
                        <a:spcAft>
                          <a:spcPts val="0"/>
                        </a:spcAft>
                      </a:pPr>
                      <a:r>
                        <a:rPr lang="en-US" sz="1300" dirty="0">
                          <a:effectLst/>
                        </a:rPr>
                        <a:t>Family</a:t>
                      </a:r>
                      <a:endParaRPr lang="en-US" sz="13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tc>
                <a:tc>
                  <a:txBody>
                    <a:bodyPr/>
                    <a:lstStyle/>
                    <a:p>
                      <a:pPr marL="0" marR="0" algn="l">
                        <a:spcBef>
                          <a:spcPts val="0"/>
                        </a:spcBef>
                        <a:spcAft>
                          <a:spcPts val="0"/>
                        </a:spcAft>
                      </a:pPr>
                      <a:r>
                        <a:rPr lang="en-US" sz="1400" dirty="0">
                          <a:effectLst/>
                        </a:rPr>
                        <a:t>Regional Conference Breakout Session on LifeCourse Framework </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tc>
                <a:tc>
                  <a:txBody>
                    <a:bodyPr/>
                    <a:lstStyle/>
                    <a:p>
                      <a:pPr marL="0" marR="0" algn="l">
                        <a:spcBef>
                          <a:spcPts val="0"/>
                        </a:spcBef>
                        <a:spcAft>
                          <a:spcPts val="0"/>
                        </a:spcAft>
                      </a:pPr>
                      <a:r>
                        <a:rPr lang="en-US" sz="1400" dirty="0">
                          <a:effectLst/>
                        </a:rPr>
                        <a:t>Revising</a:t>
                      </a:r>
                    </a:p>
                    <a:p>
                      <a:pPr marL="0" marR="0" algn="l">
                        <a:spcBef>
                          <a:spcPts val="0"/>
                        </a:spcBef>
                        <a:spcAft>
                          <a:spcPts val="0"/>
                        </a:spcAft>
                      </a:pPr>
                      <a:r>
                        <a:rPr lang="en-US" sz="1400" dirty="0">
                          <a:effectLst/>
                        </a:rPr>
                        <a:t>Guardianship Letters Sent out from Schools at 18</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tc>
                <a:tc>
                  <a:txBody>
                    <a:bodyPr/>
                    <a:lstStyle/>
                    <a:p>
                      <a:pPr marL="0" marR="0" algn="l">
                        <a:spcBef>
                          <a:spcPts val="0"/>
                        </a:spcBef>
                        <a:spcAft>
                          <a:spcPts val="0"/>
                        </a:spcAft>
                      </a:pPr>
                      <a:r>
                        <a:rPr lang="en-US" sz="1400" dirty="0" smtClean="0">
                          <a:effectLst/>
                        </a:rPr>
                        <a:t>Participate in </a:t>
                      </a:r>
                    </a:p>
                    <a:p>
                      <a:pPr marL="0" marR="0" algn="l">
                        <a:spcBef>
                          <a:spcPts val="0"/>
                        </a:spcBef>
                        <a:spcAft>
                          <a:spcPts val="0"/>
                        </a:spcAft>
                      </a:pPr>
                      <a:r>
                        <a:rPr lang="en-US" sz="1400" dirty="0" smtClean="0">
                          <a:effectLst/>
                        </a:rPr>
                        <a:t>Youth </a:t>
                      </a:r>
                      <a:r>
                        <a:rPr lang="en-US" sz="1400" dirty="0">
                          <a:effectLst/>
                        </a:rPr>
                        <a:t>Leadership Academy in Summer</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tc>
                <a:tc>
                  <a:txBody>
                    <a:bodyPr/>
                    <a:lstStyle/>
                    <a:p>
                      <a:pPr marL="0" marR="0" algn="l">
                        <a:spcBef>
                          <a:spcPts val="0"/>
                        </a:spcBef>
                        <a:spcAft>
                          <a:spcPts val="0"/>
                        </a:spcAft>
                      </a:pPr>
                      <a:r>
                        <a:rPr lang="en-US" sz="1400" dirty="0">
                          <a:effectLst/>
                        </a:rPr>
                        <a:t>Youth Transition Point in Time Packet</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tc>
                <a:extLst>
                  <a:ext uri="{0D108BD9-81ED-4DB2-BD59-A6C34878D82A}">
                    <a16:rowId xmlns:a16="http://schemas.microsoft.com/office/drawing/2014/main" val="10002"/>
                  </a:ext>
                </a:extLst>
              </a:tr>
              <a:tr h="660117">
                <a:tc>
                  <a:txBody>
                    <a:bodyPr/>
                    <a:lstStyle/>
                    <a:p>
                      <a:pPr marL="0" marR="0" algn="l">
                        <a:spcBef>
                          <a:spcPts val="0"/>
                        </a:spcBef>
                        <a:spcAft>
                          <a:spcPts val="0"/>
                        </a:spcAft>
                      </a:pPr>
                      <a:r>
                        <a:rPr lang="en-US" sz="1300" dirty="0">
                          <a:effectLst/>
                        </a:rPr>
                        <a:t>LOQW Staff</a:t>
                      </a:r>
                      <a:endParaRPr lang="en-US" sz="13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tc>
                <a:tc>
                  <a:txBody>
                    <a:bodyPr/>
                    <a:lstStyle/>
                    <a:p>
                      <a:pPr marL="0" marR="0" algn="l">
                        <a:spcBef>
                          <a:spcPts val="0"/>
                        </a:spcBef>
                        <a:spcAft>
                          <a:spcPts val="0"/>
                        </a:spcAft>
                      </a:pPr>
                      <a:r>
                        <a:rPr lang="en-US" sz="1400" dirty="0">
                          <a:effectLst/>
                        </a:rPr>
                        <a:t>Attended Future is Now </a:t>
                      </a:r>
                      <a:r>
                        <a:rPr lang="en-US" sz="1400" dirty="0" smtClean="0">
                          <a:effectLst/>
                        </a:rPr>
                        <a:t>Statewide Conference</a:t>
                      </a:r>
                    </a:p>
                    <a:p>
                      <a:pPr marL="0" marR="0" algn="l">
                        <a:spcBef>
                          <a:spcPts val="0"/>
                        </a:spcBef>
                        <a:spcAft>
                          <a:spcPts val="0"/>
                        </a:spcAft>
                      </a:pPr>
                      <a:r>
                        <a:rPr lang="en-US" sz="1400" dirty="0" smtClean="0">
                          <a:effectLst/>
                          <a:latin typeface="Cambria" panose="02040503050406030204" pitchFamily="18" charset="0"/>
                          <a:ea typeface="MS Mincho" panose="02020609040205080304" pitchFamily="49" charset="-128"/>
                          <a:cs typeface="Times New Roman" panose="02020603050405020304" pitchFamily="18" charset="0"/>
                        </a:rPr>
                        <a:t>National </a:t>
                      </a:r>
                      <a:r>
                        <a:rPr lang="en-US" sz="1400" dirty="0" err="1" smtClean="0">
                          <a:effectLst/>
                          <a:latin typeface="Cambria" panose="02040503050406030204" pitchFamily="18" charset="0"/>
                          <a:ea typeface="MS Mincho" panose="02020609040205080304" pitchFamily="49" charset="-128"/>
                          <a:cs typeface="Times New Roman" panose="02020603050405020304" pitchFamily="18" charset="0"/>
                        </a:rPr>
                        <a:t>CoP</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tc>
                <a:tc>
                  <a:txBody>
                    <a:bodyPr/>
                    <a:lstStyle/>
                    <a:p>
                      <a:pPr marL="0" marR="0" algn="l">
                        <a:spcBef>
                          <a:spcPts val="0"/>
                        </a:spcBef>
                        <a:spcAft>
                          <a:spcPts val="0"/>
                        </a:spcAft>
                      </a:pPr>
                      <a:r>
                        <a:rPr lang="en-US" sz="1400" dirty="0">
                          <a:effectLst/>
                        </a:rPr>
                        <a:t>Participate in LifeCourse Tools workgroup </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tc>
                <a:tc>
                  <a:txBody>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lang="en-US" sz="1200" dirty="0" smtClean="0">
                          <a:effectLst/>
                        </a:rPr>
                        <a:t>LifeCourse Tools for Planning</a:t>
                      </a:r>
                      <a:r>
                        <a:rPr lang="en-US" sz="1200" baseline="0" dirty="0" smtClean="0">
                          <a:effectLst/>
                        </a:rPr>
                        <a:t> </a:t>
                      </a:r>
                      <a:r>
                        <a:rPr lang="en-US" sz="1200" dirty="0" smtClean="0">
                          <a:effectLst/>
                        </a:rPr>
                        <a:t>Paid Work Experiences </a:t>
                      </a:r>
                    </a:p>
                  </a:txBody>
                  <a:tcPr marL="114300" marR="114300" marT="0" marB="0"/>
                </a:tc>
                <a:tc>
                  <a:txBody>
                    <a:bodyPr/>
                    <a:lstStyle/>
                    <a:p>
                      <a:pPr marL="0" marR="0" algn="l">
                        <a:spcBef>
                          <a:spcPts val="0"/>
                        </a:spcBef>
                        <a:spcAft>
                          <a:spcPts val="0"/>
                        </a:spcAft>
                      </a:pPr>
                      <a:r>
                        <a:rPr lang="en-US" sz="1400" dirty="0">
                          <a:effectLst/>
                        </a:rPr>
                        <a:t>Trained Support </a:t>
                      </a:r>
                      <a:r>
                        <a:rPr lang="en-US" sz="1400" dirty="0" smtClean="0">
                          <a:effectLst/>
                        </a:rPr>
                        <a:t>Brokers</a:t>
                      </a:r>
                    </a:p>
                    <a:p>
                      <a:pPr marL="0" marR="0" algn="l">
                        <a:spcBef>
                          <a:spcPts val="0"/>
                        </a:spcBef>
                        <a:spcAft>
                          <a:spcPts val="0"/>
                        </a:spcAft>
                      </a:pPr>
                      <a:r>
                        <a:rPr lang="en-US" sz="1400" dirty="0" smtClean="0">
                          <a:effectLst/>
                          <a:latin typeface="Cambria" panose="02040503050406030204" pitchFamily="18" charset="0"/>
                          <a:ea typeface="MS Mincho" panose="02020609040205080304" pitchFamily="49" charset="-128"/>
                          <a:cs typeface="Times New Roman" panose="02020603050405020304" pitchFamily="18" charset="0"/>
                        </a:rPr>
                        <a:t>DSP Events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tc>
                <a:extLst>
                  <a:ext uri="{0D108BD9-81ED-4DB2-BD59-A6C34878D82A}">
                    <a16:rowId xmlns:a16="http://schemas.microsoft.com/office/drawing/2014/main" val="10003"/>
                  </a:ext>
                </a:extLst>
              </a:tr>
              <a:tr h="829853">
                <a:tc>
                  <a:txBody>
                    <a:bodyPr/>
                    <a:lstStyle/>
                    <a:p>
                      <a:pPr marL="0" marR="0" algn="l">
                        <a:spcBef>
                          <a:spcPts val="0"/>
                        </a:spcBef>
                        <a:spcAft>
                          <a:spcPts val="0"/>
                        </a:spcAft>
                      </a:pPr>
                      <a:r>
                        <a:rPr lang="en-US" sz="1300" dirty="0">
                          <a:effectLst/>
                        </a:rPr>
                        <a:t>Organization </a:t>
                      </a:r>
                      <a:endParaRPr lang="en-US" sz="13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tc>
                <a:tc>
                  <a:txBody>
                    <a:bodyPr/>
                    <a:lstStyle/>
                    <a:p>
                      <a:pPr marL="0" marR="0" algn="l">
                        <a:spcBef>
                          <a:spcPts val="0"/>
                        </a:spcBef>
                        <a:spcAft>
                          <a:spcPts val="0"/>
                        </a:spcAft>
                      </a:pPr>
                      <a:r>
                        <a:rPr lang="en-US" sz="1400" dirty="0" smtClean="0">
                          <a:effectLst/>
                        </a:rPr>
                        <a:t>Policy </a:t>
                      </a:r>
                      <a:r>
                        <a:rPr lang="en-US" sz="1400" dirty="0">
                          <a:effectLst/>
                        </a:rPr>
                        <a:t>and CARF Standards Review</a:t>
                      </a:r>
                    </a:p>
                    <a:p>
                      <a:pPr marL="0" marR="0" algn="l">
                        <a:spcBef>
                          <a:spcPts val="0"/>
                        </a:spcBef>
                        <a:spcAft>
                          <a:spcPts val="0"/>
                        </a:spcAft>
                      </a:pPr>
                      <a:r>
                        <a:rPr lang="en-US" sz="1400" dirty="0">
                          <a:effectLst/>
                        </a:rPr>
                        <a:t> </a:t>
                      </a:r>
                    </a:p>
                    <a:p>
                      <a:pPr marL="0" marR="0" algn="l">
                        <a:spcBef>
                          <a:spcPts val="0"/>
                        </a:spcBef>
                        <a:spcAft>
                          <a:spcPts val="0"/>
                        </a:spcAft>
                      </a:pPr>
                      <a:r>
                        <a:rPr lang="en-US" sz="1400" dirty="0">
                          <a:effectLst/>
                        </a:rPr>
                        <a:t>Strategic </a:t>
                      </a:r>
                      <a:r>
                        <a:rPr lang="en-US" sz="1400" dirty="0" smtClean="0">
                          <a:effectLst/>
                        </a:rPr>
                        <a:t>Plan</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tc>
                <a:tc>
                  <a:txBody>
                    <a:bodyPr/>
                    <a:lstStyle/>
                    <a:p>
                      <a:pPr marL="0" marR="0" algn="l">
                        <a:spcBef>
                          <a:spcPts val="0"/>
                        </a:spcBef>
                        <a:spcAft>
                          <a:spcPts val="0"/>
                        </a:spcAft>
                      </a:pPr>
                      <a:r>
                        <a:rPr lang="en-US" sz="1400" dirty="0">
                          <a:effectLst/>
                        </a:rPr>
                        <a:t>Updated ISP Document</a:t>
                      </a:r>
                    </a:p>
                    <a:p>
                      <a:pPr marL="0" marR="0" algn="l">
                        <a:spcBef>
                          <a:spcPts val="0"/>
                        </a:spcBef>
                        <a:spcAft>
                          <a:spcPts val="0"/>
                        </a:spcAft>
                      </a:pPr>
                      <a:r>
                        <a:rPr lang="en-US" sz="1400" dirty="0">
                          <a:effectLst/>
                        </a:rPr>
                        <a:t> </a:t>
                      </a:r>
                    </a:p>
                    <a:p>
                      <a:pPr marL="0" marR="0" algn="l">
                        <a:spcBef>
                          <a:spcPts val="0"/>
                        </a:spcBef>
                        <a:spcAft>
                          <a:spcPts val="0"/>
                        </a:spcAft>
                      </a:pPr>
                      <a:r>
                        <a:rPr lang="en-US" sz="1400" dirty="0">
                          <a:effectLst/>
                        </a:rPr>
                        <a:t>Revising Service Monitoring</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rPr>
                        <a:t> </a:t>
                      </a:r>
                      <a:r>
                        <a:rPr lang="en-US" sz="1400" dirty="0" smtClean="0">
                          <a:effectLst/>
                        </a:rPr>
                        <a:t>SDCDM</a:t>
                      </a:r>
                      <a:r>
                        <a:rPr lang="en-US" sz="1400" baseline="0" dirty="0" smtClean="0">
                          <a:effectLst/>
                        </a:rPr>
                        <a:t> Research Project </a:t>
                      </a:r>
                      <a:endParaRPr lang="en-US" sz="1400" dirty="0" smtClean="0">
                        <a:effectLst/>
                        <a:latin typeface="Cambria" panose="02040503050406030204" pitchFamily="18" charset="0"/>
                        <a:ea typeface="MS Mincho" panose="02020609040205080304" pitchFamily="49" charset="-128"/>
                        <a:cs typeface="Times New Roman" panose="02020603050405020304" pitchFamily="18" charset="0"/>
                      </a:endParaRPr>
                    </a:p>
                    <a:p>
                      <a:pPr marL="0" marR="0" algn="l">
                        <a:spcBef>
                          <a:spcPts val="0"/>
                        </a:spcBef>
                        <a:spcAft>
                          <a:spcPts val="0"/>
                        </a:spcAft>
                      </a:pP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tc>
                <a:tc>
                  <a:txBody>
                    <a:bodyPr/>
                    <a:lstStyle/>
                    <a:p>
                      <a:pPr marL="0" marR="0" algn="l">
                        <a:spcBef>
                          <a:spcPts val="0"/>
                        </a:spcBef>
                        <a:spcAft>
                          <a:spcPts val="0"/>
                        </a:spcAft>
                      </a:pPr>
                      <a:r>
                        <a:rPr lang="en-US" sz="1400" dirty="0">
                          <a:effectLst/>
                        </a:rPr>
                        <a:t>DMH Support Broker </a:t>
                      </a:r>
                      <a:endParaRPr lang="en-US" sz="1400" dirty="0" smtClean="0">
                        <a:effectLst/>
                      </a:endParaRPr>
                    </a:p>
                    <a:p>
                      <a:pPr marL="0" marR="0" algn="l">
                        <a:spcBef>
                          <a:spcPts val="0"/>
                        </a:spcBef>
                        <a:spcAft>
                          <a:spcPts val="0"/>
                        </a:spcAft>
                      </a:pPr>
                      <a:r>
                        <a:rPr lang="en-US" sz="1400" dirty="0">
                          <a:effectLst/>
                        </a:rPr>
                        <a:t> </a:t>
                      </a:r>
                    </a:p>
                    <a:p>
                      <a:pPr marL="0" marR="0" algn="l">
                        <a:spcBef>
                          <a:spcPts val="0"/>
                        </a:spcBef>
                        <a:spcAft>
                          <a:spcPts val="0"/>
                        </a:spcAft>
                      </a:pPr>
                      <a:r>
                        <a:rPr lang="en-US" sz="1400" dirty="0" smtClean="0">
                          <a:effectLst/>
                        </a:rPr>
                        <a:t>Partnership </a:t>
                      </a:r>
                      <a:r>
                        <a:rPr lang="en-US" sz="1400" dirty="0">
                          <a:effectLst/>
                        </a:rPr>
                        <a:t>for Hope Waiver</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tc>
                <a:extLst>
                  <a:ext uri="{0D108BD9-81ED-4DB2-BD59-A6C34878D82A}">
                    <a16:rowId xmlns:a16="http://schemas.microsoft.com/office/drawing/2014/main" val="10004"/>
                  </a:ext>
                </a:extLst>
              </a:tr>
              <a:tr h="1000246">
                <a:tc>
                  <a:txBody>
                    <a:bodyPr/>
                    <a:lstStyle/>
                    <a:p>
                      <a:pPr marL="0" marR="0" algn="l">
                        <a:spcBef>
                          <a:spcPts val="0"/>
                        </a:spcBef>
                        <a:spcAft>
                          <a:spcPts val="0"/>
                        </a:spcAft>
                      </a:pPr>
                      <a:r>
                        <a:rPr lang="en-US" sz="1300" dirty="0">
                          <a:effectLst/>
                        </a:rPr>
                        <a:t>Connect to Other Initiatives </a:t>
                      </a:r>
                      <a:endParaRPr lang="en-US" sz="13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9014" marR="49014" marT="0" marB="0"/>
                </a:tc>
                <a:tc>
                  <a:txBody>
                    <a:bodyPr/>
                    <a:lstStyle/>
                    <a:p>
                      <a:pPr marL="0" marR="0" algn="l">
                        <a:spcBef>
                          <a:spcPts val="0"/>
                        </a:spcBef>
                        <a:spcAft>
                          <a:spcPts val="0"/>
                        </a:spcAft>
                      </a:pPr>
                      <a:r>
                        <a:rPr lang="en-US" sz="1400" dirty="0">
                          <a:effectLst/>
                        </a:rPr>
                        <a:t>F2F Stakeholders </a:t>
                      </a:r>
                      <a:endParaRPr lang="en-US" sz="1400" dirty="0" smtClean="0">
                        <a:effectLst/>
                      </a:endParaRPr>
                    </a:p>
                    <a:p>
                      <a:pPr marL="0" marR="0" algn="l">
                        <a:spcBef>
                          <a:spcPts val="0"/>
                        </a:spcBef>
                        <a:spcAft>
                          <a:spcPts val="0"/>
                        </a:spcAft>
                      </a:pPr>
                      <a:r>
                        <a:rPr lang="en-US" sz="1400" dirty="0" smtClean="0">
                          <a:effectLst/>
                        </a:rPr>
                        <a:t>LifeCourse</a:t>
                      </a:r>
                      <a:r>
                        <a:rPr lang="en-US" sz="1400" baseline="0" dirty="0" smtClean="0">
                          <a:effectLst/>
                        </a:rPr>
                        <a:t> Framework</a:t>
                      </a:r>
                    </a:p>
                  </a:txBody>
                  <a:tcPr marL="49014" marR="49014" marT="0" marB="0"/>
                </a:tc>
                <a:tc>
                  <a:txBody>
                    <a:bodyPr/>
                    <a:lstStyle/>
                    <a:p>
                      <a:pPr marL="0" marR="0" algn="l">
                        <a:spcBef>
                          <a:spcPts val="0"/>
                        </a:spcBef>
                        <a:spcAft>
                          <a:spcPts val="0"/>
                        </a:spcAft>
                      </a:pPr>
                      <a:r>
                        <a:rPr lang="en-US" sz="1400" dirty="0">
                          <a:effectLst/>
                        </a:rPr>
                        <a:t>TCM-ISP Format Committee </a:t>
                      </a:r>
                    </a:p>
                    <a:p>
                      <a:pPr marL="0" marR="0" algn="l">
                        <a:spcBef>
                          <a:spcPts val="0"/>
                        </a:spcBef>
                        <a:spcAft>
                          <a:spcPts val="0"/>
                        </a:spcAft>
                      </a:pPr>
                      <a:endParaRPr lang="en-US" sz="1400" dirty="0">
                        <a:effectLst/>
                      </a:endParaRPr>
                    </a:p>
                  </a:txBody>
                  <a:tcPr marL="49014" marR="49014" marT="0" marB="0"/>
                </a:tc>
                <a:tc>
                  <a:txBody>
                    <a:bodyPr/>
                    <a:lstStyle/>
                    <a:p>
                      <a:pPr marL="0" marR="0" algn="l">
                        <a:spcBef>
                          <a:spcPts val="0"/>
                        </a:spcBef>
                        <a:spcAft>
                          <a:spcPts val="0"/>
                        </a:spcAft>
                      </a:pPr>
                      <a:r>
                        <a:rPr lang="en-US" sz="1400" dirty="0">
                          <a:effectLst/>
                        </a:rPr>
                        <a:t>Pilot Community for Show Me Careers grant</a:t>
                      </a:r>
                    </a:p>
                    <a:p>
                      <a:pPr marL="0" marR="0" algn="l">
                        <a:spcBef>
                          <a:spcPts val="0"/>
                        </a:spcBef>
                        <a:spcAft>
                          <a:spcPts val="0"/>
                        </a:spcAft>
                      </a:pPr>
                      <a:r>
                        <a:rPr lang="en-US" sz="1400" dirty="0">
                          <a:effectLst/>
                        </a:rPr>
                        <a:t> </a:t>
                      </a:r>
                    </a:p>
                  </a:txBody>
                  <a:tcPr marL="49014" marR="49014" marT="0" marB="0"/>
                </a:tc>
                <a:tc>
                  <a:txBody>
                    <a:bodyPr/>
                    <a:lstStyle/>
                    <a:p>
                      <a:pPr marL="0" marR="0" algn="l">
                        <a:spcBef>
                          <a:spcPts val="0"/>
                        </a:spcBef>
                        <a:spcAft>
                          <a:spcPts val="0"/>
                        </a:spcAft>
                      </a:pPr>
                      <a:r>
                        <a:rPr lang="en-US" sz="1400" dirty="0">
                          <a:effectLst/>
                        </a:rPr>
                        <a:t>Joined MoSDA</a:t>
                      </a:r>
                    </a:p>
                    <a:p>
                      <a:pPr marL="0" marR="0" algn="l">
                        <a:spcBef>
                          <a:spcPts val="0"/>
                        </a:spcBef>
                        <a:spcAft>
                          <a:spcPts val="0"/>
                        </a:spcAft>
                      </a:pPr>
                      <a:endParaRPr lang="en-US" sz="1400" dirty="0">
                        <a:effectLst/>
                      </a:endParaRPr>
                    </a:p>
                  </a:txBody>
                  <a:tcPr marL="49014" marR="49014" marT="0" marB="0"/>
                </a:tc>
                <a:extLst>
                  <a:ext uri="{0D108BD9-81ED-4DB2-BD59-A6C34878D82A}">
                    <a16:rowId xmlns:a16="http://schemas.microsoft.com/office/drawing/2014/main" val="10005"/>
                  </a:ext>
                </a:extLst>
              </a:tr>
            </a:tbl>
          </a:graphicData>
        </a:graphic>
      </p:graphicFrame>
      <p:sp>
        <p:nvSpPr>
          <p:cNvPr id="5" name="Date Placeholder 4"/>
          <p:cNvSpPr>
            <a:spLocks noGrp="1"/>
          </p:cNvSpPr>
          <p:nvPr>
            <p:ph type="dt" sz="half" idx="10"/>
          </p:nvPr>
        </p:nvSpPr>
        <p:spPr/>
        <p:txBody>
          <a:bodyPr/>
          <a:lstStyle/>
          <a:p>
            <a:fld id="{7A29C647-8588-4BFC-8FCA-017AB9161B97}" type="datetime1">
              <a:rPr lang="en-US" smtClean="0"/>
              <a:t>5/18/2017</a:t>
            </a:fld>
            <a:endParaRPr lang="en-US" dirty="0"/>
          </a:p>
        </p:txBody>
      </p:sp>
    </p:spTree>
    <p:extLst>
      <p:ext uri="{BB962C8B-B14F-4D97-AF65-F5344CB8AC3E}">
        <p14:creationId xmlns:p14="http://schemas.microsoft.com/office/powerpoint/2010/main" val="10716333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2628" y="817294"/>
            <a:ext cx="8085582" cy="3355848"/>
          </a:xfrm>
        </p:spPr>
        <p:txBody>
          <a:bodyPr/>
          <a:lstStyle/>
          <a:p>
            <a:r>
              <a:rPr lang="en-US" sz="6000" dirty="0" smtClean="0"/>
              <a:t>LifeCourse </a:t>
            </a:r>
            <a:br>
              <a:rPr lang="en-US" sz="6000" dirty="0" smtClean="0"/>
            </a:br>
            <a:r>
              <a:rPr lang="en-US" sz="6000" dirty="0" smtClean="0"/>
              <a:t>Framework </a:t>
            </a:r>
            <a:br>
              <a:rPr lang="en-US" sz="6000" dirty="0" smtClean="0"/>
            </a:br>
            <a:r>
              <a:rPr lang="en-US" sz="6000" dirty="0" smtClean="0"/>
              <a:t>and Tools 	</a:t>
            </a:r>
            <a:endParaRPr lang="en-US" dirty="0"/>
          </a:p>
        </p:txBody>
      </p:sp>
      <p:sp>
        <p:nvSpPr>
          <p:cNvPr id="5" name="Text Placeholder 4"/>
          <p:cNvSpPr>
            <a:spLocks noGrp="1"/>
          </p:cNvSpPr>
          <p:nvPr>
            <p:ph type="body" idx="1"/>
          </p:nvPr>
        </p:nvSpPr>
        <p:spPr/>
        <p:txBody>
          <a:bodyPr/>
          <a:lstStyle/>
          <a:p>
            <a:r>
              <a:rPr lang="en-US" dirty="0" smtClean="0"/>
              <a:t>Real Life Examples </a:t>
            </a:r>
            <a:endParaRPr lang="en-US" dirty="0"/>
          </a:p>
        </p:txBody>
      </p:sp>
      <p:pic>
        <p:nvPicPr>
          <p:cNvPr id="6" name="Picture 5"/>
          <p:cNvPicPr/>
          <p:nvPr/>
        </p:nvPicPr>
        <p:blipFill rotWithShape="1">
          <a:blip r:embed="rId3"/>
          <a:srcRect l="31090" t="7397" r="29648"/>
          <a:stretch/>
        </p:blipFill>
        <p:spPr bwMode="auto">
          <a:xfrm>
            <a:off x="4504749" y="640077"/>
            <a:ext cx="4133211" cy="5396314"/>
          </a:xfrm>
          <a:prstGeom prst="rect">
            <a:avLst/>
          </a:prstGeom>
          <a:ln>
            <a:noFill/>
          </a:ln>
          <a:extLst>
            <a:ext uri="{53640926-AAD7-44D8-BBD7-CCE9431645EC}">
              <a14:shadowObscured xmlns:a14="http://schemas.microsoft.com/office/drawing/2010/main"/>
            </a:ext>
          </a:extLst>
        </p:spPr>
      </p:pic>
      <p:sp>
        <p:nvSpPr>
          <p:cNvPr id="7" name="Date Placeholder 6"/>
          <p:cNvSpPr>
            <a:spLocks noGrp="1"/>
          </p:cNvSpPr>
          <p:nvPr>
            <p:ph type="dt" sz="half" idx="10"/>
          </p:nvPr>
        </p:nvSpPr>
        <p:spPr>
          <a:xfrm>
            <a:off x="452628" y="6395519"/>
            <a:ext cx="3086100" cy="228600"/>
          </a:xfrm>
        </p:spPr>
        <p:txBody>
          <a:bodyPr/>
          <a:lstStyle/>
          <a:p>
            <a:fld id="{E629595D-12BE-47A0-B2A0-4FAC40F9AB8C}" type="datetime1">
              <a:rPr lang="en-US" smtClean="0"/>
              <a:t>5/18/2017</a:t>
            </a:fld>
            <a:endParaRPr lang="en-US" dirty="0"/>
          </a:p>
        </p:txBody>
      </p:sp>
      <p:sp>
        <p:nvSpPr>
          <p:cNvPr id="8" name="TextBox 7"/>
          <p:cNvSpPr txBox="1"/>
          <p:nvPr/>
        </p:nvSpPr>
        <p:spPr>
          <a:xfrm>
            <a:off x="500634" y="4960977"/>
            <a:ext cx="3147822" cy="369332"/>
          </a:xfrm>
          <a:prstGeom prst="rect">
            <a:avLst/>
          </a:prstGeom>
          <a:noFill/>
        </p:spPr>
        <p:txBody>
          <a:bodyPr wrap="square" rtlCol="0">
            <a:spAutoFit/>
          </a:bodyPr>
          <a:lstStyle/>
          <a:p>
            <a:pPr>
              <a:defRPr/>
            </a:pPr>
            <a:r>
              <a:rPr lang="en-US" b="1" dirty="0" smtClean="0">
                <a:solidFill>
                  <a:schemeClr val="tx1">
                    <a:lumMod val="75000"/>
                    <a:lumOff val="25000"/>
                  </a:schemeClr>
                </a:solidFill>
              </a:rPr>
              <a:t>LifeCourseTools.com</a:t>
            </a:r>
            <a:endParaRPr lang="en-US" b="1" dirty="0">
              <a:solidFill>
                <a:schemeClr val="tx1">
                  <a:lumMod val="75000"/>
                  <a:lumOff val="25000"/>
                </a:schemeClr>
              </a:solidFill>
            </a:endParaRPr>
          </a:p>
        </p:txBody>
      </p:sp>
      <p:pic>
        <p:nvPicPr>
          <p:cNvPr id="9" name="Picture 2" descr="Daily Life LifeCourse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132" y="92424"/>
            <a:ext cx="1774826" cy="177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3594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452628" y="6395519"/>
            <a:ext cx="3086100" cy="228600"/>
          </a:xfrm>
        </p:spPr>
        <p:txBody>
          <a:bodyPr/>
          <a:lstStyle/>
          <a:p>
            <a:fld id="{E629595D-12BE-47A0-B2A0-4FAC40F9AB8C}" type="datetime1">
              <a:rPr lang="en-US" smtClean="0"/>
              <a:t>5/18/2017</a:t>
            </a:fld>
            <a:endParaRPr lang="en-US" dirty="0"/>
          </a:p>
        </p:txBody>
      </p:sp>
      <p:pic>
        <p:nvPicPr>
          <p:cNvPr id="6146" name="Picture 2" descr="Graphic: Screenshot of the Charting the LifeCourse Daily Life &amp; Employment guid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58" y="1479665"/>
            <a:ext cx="2947024" cy="384394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23455" y="771779"/>
            <a:ext cx="3948187" cy="707886"/>
          </a:xfrm>
          <a:prstGeom prst="rect">
            <a:avLst/>
          </a:prstGeom>
        </p:spPr>
        <p:txBody>
          <a:bodyPr wrap="square">
            <a:spAutoFit/>
          </a:bodyPr>
          <a:lstStyle/>
          <a:p>
            <a:r>
              <a:rPr lang="en-US" sz="2000" b="1" dirty="0">
                <a:solidFill>
                  <a:srgbClr val="7030A0"/>
                </a:solidFill>
              </a:rPr>
              <a:t>Charting the </a:t>
            </a:r>
            <a:r>
              <a:rPr lang="en-US" sz="2000" b="1" dirty="0" err="1">
                <a:solidFill>
                  <a:srgbClr val="7030A0"/>
                </a:solidFill>
              </a:rPr>
              <a:t>LifeCourse</a:t>
            </a:r>
            <a:r>
              <a:rPr lang="en-US" sz="2000" b="1" dirty="0">
                <a:solidFill>
                  <a:srgbClr val="7030A0"/>
                </a:solidFill>
              </a:rPr>
              <a:t>: Daily Life &amp; Employment Guide</a:t>
            </a:r>
          </a:p>
        </p:txBody>
      </p:sp>
      <p:pic>
        <p:nvPicPr>
          <p:cNvPr id="6148" name="Picture 4" descr="Graphic: Screenshot of Cover of LifeCourse Experiences and Questions Bookl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654" y="1641729"/>
            <a:ext cx="2847321" cy="368188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987636" y="762162"/>
            <a:ext cx="3948546" cy="1015663"/>
          </a:xfrm>
          <a:prstGeom prst="rect">
            <a:avLst/>
          </a:prstGeom>
        </p:spPr>
        <p:txBody>
          <a:bodyPr wrap="square">
            <a:spAutoFit/>
          </a:bodyPr>
          <a:lstStyle/>
          <a:p>
            <a:r>
              <a:rPr lang="en-US" sz="2000" b="1" dirty="0" smtClean="0">
                <a:solidFill>
                  <a:srgbClr val="7030A0"/>
                </a:solidFill>
              </a:rPr>
              <a:t>Charting </a:t>
            </a:r>
            <a:r>
              <a:rPr lang="en-US" sz="2000" b="1" dirty="0">
                <a:solidFill>
                  <a:srgbClr val="7030A0"/>
                </a:solidFill>
              </a:rPr>
              <a:t>the </a:t>
            </a:r>
            <a:r>
              <a:rPr lang="en-US" sz="2000" b="1" dirty="0" err="1">
                <a:solidFill>
                  <a:srgbClr val="7030A0"/>
                </a:solidFill>
              </a:rPr>
              <a:t>LifeCourse</a:t>
            </a:r>
            <a:r>
              <a:rPr lang="en-US" sz="2000" b="1" dirty="0">
                <a:solidFill>
                  <a:srgbClr val="7030A0"/>
                </a:solidFill>
              </a:rPr>
              <a:t>: </a:t>
            </a:r>
            <a:r>
              <a:rPr lang="en-US" sz="2000" b="1" dirty="0" smtClean="0">
                <a:solidFill>
                  <a:srgbClr val="7030A0"/>
                </a:solidFill>
              </a:rPr>
              <a:t>Experiences &amp; Questions Booklet</a:t>
            </a:r>
            <a:endParaRPr lang="en-US" sz="2000" b="1" dirty="0">
              <a:solidFill>
                <a:srgbClr val="7030A0"/>
              </a:solidFill>
            </a:endParaRPr>
          </a:p>
          <a:p>
            <a:endParaRPr lang="en-US" sz="2000" b="1" dirty="0">
              <a:solidFill>
                <a:srgbClr val="7030A0"/>
              </a:solidFill>
            </a:endParaRPr>
          </a:p>
        </p:txBody>
      </p:sp>
    </p:spTree>
    <p:extLst>
      <p:ext uri="{BB962C8B-B14F-4D97-AF65-F5344CB8AC3E}">
        <p14:creationId xmlns:p14="http://schemas.microsoft.com/office/powerpoint/2010/main" val="35779856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LifeCourse Tools for Planning</a:t>
            </a:r>
            <a:endParaRPr lang="en-US" dirty="0"/>
          </a:p>
        </p:txBody>
      </p:sp>
      <p:sp>
        <p:nvSpPr>
          <p:cNvPr id="3" name="Content Placeholder 2"/>
          <p:cNvSpPr>
            <a:spLocks noGrp="1"/>
          </p:cNvSpPr>
          <p:nvPr>
            <p:ph idx="1"/>
          </p:nvPr>
        </p:nvSpPr>
        <p:spPr/>
        <p:txBody>
          <a:bodyPr>
            <a:normAutofit/>
          </a:bodyPr>
          <a:lstStyle/>
          <a:p>
            <a:r>
              <a:rPr lang="en-US" dirty="0" smtClean="0"/>
              <a:t>When and How we use Tools</a:t>
            </a:r>
          </a:p>
          <a:p>
            <a:pPr marL="457200" lvl="1" indent="0"/>
            <a:r>
              <a:rPr lang="en-US" dirty="0" smtClean="0"/>
              <a:t>Integrated </a:t>
            </a:r>
            <a:r>
              <a:rPr lang="en-US" dirty="0"/>
              <a:t>Support Star, Life Trajectory Worksheet, Tool for Developing a Vision, Charting the Life Course Experiences and Questions Booklet</a:t>
            </a:r>
          </a:p>
          <a:p>
            <a:pPr marL="457200" lvl="1" indent="0"/>
            <a:r>
              <a:rPr lang="en-US" dirty="0" smtClean="0"/>
              <a:t>Use at various </a:t>
            </a:r>
            <a:r>
              <a:rPr lang="en-US" dirty="0"/>
              <a:t>stages, as planning tools at planning meetings, as tools to promote real better conversations.</a:t>
            </a:r>
          </a:p>
          <a:p>
            <a:pPr marL="457200" lvl="1" indent="0"/>
            <a:r>
              <a:rPr lang="en-US" dirty="0" smtClean="0"/>
              <a:t>Use with both youth </a:t>
            </a:r>
            <a:r>
              <a:rPr lang="en-US" dirty="0"/>
              <a:t>and adults.</a:t>
            </a:r>
          </a:p>
          <a:p>
            <a:pPr marL="457200" lvl="1" indent="0"/>
            <a:r>
              <a:rPr lang="en-US" dirty="0"/>
              <a:t>Support and trajectory we are using them as profiles for people’s </a:t>
            </a:r>
            <a:r>
              <a:rPr lang="en-US" dirty="0" smtClean="0"/>
              <a:t>plans</a:t>
            </a:r>
          </a:p>
          <a:p>
            <a:pPr marL="457200" lvl="1" indent="0"/>
            <a:r>
              <a:rPr lang="en-US" dirty="0" smtClean="0"/>
              <a:t>Next Steps… How to move things forward?</a:t>
            </a:r>
            <a:endParaRPr lang="en-US" dirty="0"/>
          </a:p>
          <a:p>
            <a:endParaRPr lang="en-US" dirty="0" smtClean="0"/>
          </a:p>
        </p:txBody>
      </p:sp>
      <p:sp>
        <p:nvSpPr>
          <p:cNvPr id="4" name="Date Placeholder 3"/>
          <p:cNvSpPr>
            <a:spLocks noGrp="1"/>
          </p:cNvSpPr>
          <p:nvPr>
            <p:ph type="dt" sz="half" idx="10"/>
          </p:nvPr>
        </p:nvSpPr>
        <p:spPr/>
        <p:txBody>
          <a:bodyPr/>
          <a:lstStyle/>
          <a:p>
            <a:fld id="{817FA857-D629-48C0-9FD1-0C72F96767A8}" type="datetime1">
              <a:rPr lang="en-US" smtClean="0"/>
              <a:t>5/18/2017</a:t>
            </a:fld>
            <a:endParaRPr lang="en-US" dirty="0"/>
          </a:p>
        </p:txBody>
      </p:sp>
    </p:spTree>
    <p:extLst>
      <p:ext uri="{BB962C8B-B14F-4D97-AF65-F5344CB8AC3E}">
        <p14:creationId xmlns:p14="http://schemas.microsoft.com/office/powerpoint/2010/main" val="32752245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211672"/>
            <a:ext cx="8079581" cy="1092200"/>
          </a:xfrm>
        </p:spPr>
        <p:txBody>
          <a:bodyPr/>
          <a:lstStyle/>
          <a:p>
            <a:r>
              <a:rPr lang="en-US" dirty="0" smtClean="0"/>
              <a:t>LifeCourse Tools for Planning</a:t>
            </a:r>
            <a:endParaRPr lang="en-US" dirty="0"/>
          </a:p>
        </p:txBody>
      </p:sp>
      <p:sp>
        <p:nvSpPr>
          <p:cNvPr id="3" name="Content Placeholder 2"/>
          <p:cNvSpPr>
            <a:spLocks noGrp="1"/>
          </p:cNvSpPr>
          <p:nvPr>
            <p:ph idx="1"/>
          </p:nvPr>
        </p:nvSpPr>
        <p:spPr>
          <a:xfrm>
            <a:off x="514350" y="1160997"/>
            <a:ext cx="8065294" cy="4167845"/>
          </a:xfrm>
        </p:spPr>
        <p:txBody>
          <a:bodyPr>
            <a:noAutofit/>
          </a:bodyPr>
          <a:lstStyle/>
          <a:p>
            <a:pPr marL="0" indent="0">
              <a:lnSpc>
                <a:spcPct val="100000"/>
              </a:lnSpc>
            </a:pPr>
            <a:r>
              <a:rPr lang="en-US" sz="2000" b="1" dirty="0" smtClean="0"/>
              <a:t>How we are building capacity of staff and organization:</a:t>
            </a:r>
          </a:p>
          <a:p>
            <a:pPr marL="0" indent="0">
              <a:lnSpc>
                <a:spcPct val="100000"/>
              </a:lnSpc>
            </a:pPr>
            <a:r>
              <a:rPr lang="en-US" sz="1800" dirty="0" smtClean="0"/>
              <a:t>TCM partners chose 2 </a:t>
            </a:r>
            <a:r>
              <a:rPr lang="en-US" sz="1800" dirty="0"/>
              <a:t>or 3 service coordinators </a:t>
            </a:r>
            <a:r>
              <a:rPr lang="en-US" sz="1800" dirty="0" smtClean="0"/>
              <a:t>participate in LifeCourse Tools Workgroup and pilot in different situations – one embraced employment uses</a:t>
            </a:r>
          </a:p>
          <a:p>
            <a:pPr marL="0" indent="0">
              <a:lnSpc>
                <a:spcPct val="100000"/>
              </a:lnSpc>
            </a:pPr>
            <a:r>
              <a:rPr lang="en-US" sz="1800" dirty="0" smtClean="0"/>
              <a:t>Chose </a:t>
            </a:r>
            <a:r>
              <a:rPr lang="en-US" sz="1800" dirty="0"/>
              <a:t>staff …. Some because they were early adopters</a:t>
            </a:r>
            <a:r>
              <a:rPr lang="en-US" sz="1800" dirty="0" smtClean="0"/>
              <a:t>….had </a:t>
            </a:r>
            <a:r>
              <a:rPr lang="en-US" sz="1800" dirty="0"/>
              <a:t>a strong understanding of the guidelines and requirements so that as we were stepping outside the norm we could ensure we were still maintaining compliancy.   </a:t>
            </a:r>
            <a:endParaRPr lang="en-US" sz="1800" dirty="0" smtClean="0"/>
          </a:p>
          <a:p>
            <a:pPr marL="0" indent="0">
              <a:lnSpc>
                <a:spcPct val="100000"/>
              </a:lnSpc>
            </a:pPr>
            <a:r>
              <a:rPr lang="en-US" sz="1800" dirty="0" smtClean="0"/>
              <a:t>Chose </a:t>
            </a:r>
            <a:r>
              <a:rPr lang="en-US" sz="1800" dirty="0"/>
              <a:t>families </a:t>
            </a:r>
            <a:r>
              <a:rPr lang="en-US" sz="1800" dirty="0" smtClean="0"/>
              <a:t>&amp;individuals</a:t>
            </a:r>
            <a:r>
              <a:rPr lang="en-US" sz="1800" dirty="0"/>
              <a:t>….  </a:t>
            </a:r>
            <a:r>
              <a:rPr lang="en-US" sz="1800" dirty="0" smtClean="0"/>
              <a:t>some </a:t>
            </a:r>
            <a:r>
              <a:rPr lang="en-US" sz="1800" dirty="0"/>
              <a:t>with a lot of natural supports and strong networks also early adopters and some more resistant.  Also delivered it to them in different ways… some with direct visits and some by mailing ahead to let them </a:t>
            </a:r>
            <a:r>
              <a:rPr lang="en-US" sz="1800" dirty="0" smtClean="0"/>
              <a:t>review…. Play with this… See what works!</a:t>
            </a:r>
          </a:p>
          <a:p>
            <a:pPr marL="0" indent="0">
              <a:lnSpc>
                <a:spcPct val="100000"/>
              </a:lnSpc>
            </a:pPr>
            <a:r>
              <a:rPr lang="en-US" sz="1800" dirty="0"/>
              <a:t>Then began rolling out to other staff and had attend YLA for training </a:t>
            </a:r>
            <a:endParaRPr lang="en-US" sz="1800" dirty="0" smtClean="0"/>
          </a:p>
          <a:p>
            <a:pPr marL="0" indent="0">
              <a:lnSpc>
                <a:spcPct val="100000"/>
              </a:lnSpc>
            </a:pPr>
            <a:r>
              <a:rPr lang="en-US" sz="1800" dirty="0" smtClean="0"/>
              <a:t>Then began to adapt tools to employment conversations and engage our employment consultants and employment consultants around the region.</a:t>
            </a:r>
          </a:p>
          <a:p>
            <a:pPr marL="0" indent="0">
              <a:lnSpc>
                <a:spcPct val="100000"/>
              </a:lnSpc>
            </a:pPr>
            <a:r>
              <a:rPr lang="en-US" sz="1800" dirty="0" smtClean="0"/>
              <a:t>DSP Month </a:t>
            </a:r>
            <a:r>
              <a:rPr lang="en-US" sz="1800" dirty="0" err="1" smtClean="0"/>
              <a:t>LifeCourse</a:t>
            </a:r>
            <a:r>
              <a:rPr lang="en-US" sz="1800" dirty="0" smtClean="0"/>
              <a:t> event to begin to better engage Direct Support Professionals</a:t>
            </a:r>
            <a:endParaRPr lang="en-US" sz="1800" dirty="0"/>
          </a:p>
          <a:p>
            <a:pPr>
              <a:lnSpc>
                <a:spcPct val="100000"/>
              </a:lnSpc>
            </a:pPr>
            <a:endParaRPr lang="en-US" sz="2000" dirty="0" smtClean="0"/>
          </a:p>
        </p:txBody>
      </p:sp>
      <p:sp>
        <p:nvSpPr>
          <p:cNvPr id="4" name="Date Placeholder 3"/>
          <p:cNvSpPr>
            <a:spLocks noGrp="1"/>
          </p:cNvSpPr>
          <p:nvPr>
            <p:ph type="dt" sz="half" idx="10"/>
          </p:nvPr>
        </p:nvSpPr>
        <p:spPr/>
        <p:txBody>
          <a:bodyPr/>
          <a:lstStyle/>
          <a:p>
            <a:fld id="{41618558-EA00-4356-A59B-FF4DCB041D4E}" type="datetime1">
              <a:rPr lang="en-US" smtClean="0"/>
              <a:t>5/18/2017</a:t>
            </a:fld>
            <a:endParaRPr lang="en-US" dirty="0"/>
          </a:p>
        </p:txBody>
      </p:sp>
    </p:spTree>
    <p:extLst>
      <p:ext uri="{BB962C8B-B14F-4D97-AF65-F5344CB8AC3E}">
        <p14:creationId xmlns:p14="http://schemas.microsoft.com/office/powerpoint/2010/main" val="526197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LifeCourse Tools for Planning</a:t>
            </a:r>
            <a:endParaRPr lang="en-US" dirty="0"/>
          </a:p>
        </p:txBody>
      </p:sp>
      <p:sp>
        <p:nvSpPr>
          <p:cNvPr id="3" name="Content Placeholder 2"/>
          <p:cNvSpPr>
            <a:spLocks noGrp="1"/>
          </p:cNvSpPr>
          <p:nvPr>
            <p:ph idx="1"/>
          </p:nvPr>
        </p:nvSpPr>
        <p:spPr>
          <a:xfrm>
            <a:off x="507206" y="1695796"/>
            <a:ext cx="8065294" cy="4389119"/>
          </a:xfrm>
        </p:spPr>
        <p:txBody>
          <a:bodyPr>
            <a:normAutofit fontScale="92500" lnSpcReduction="20000"/>
          </a:bodyPr>
          <a:lstStyle/>
          <a:p>
            <a:r>
              <a:rPr lang="en-US" b="1" dirty="0" smtClean="0"/>
              <a:t>Organizational Policy or Procedural Changes</a:t>
            </a:r>
            <a:endParaRPr lang="en-US" dirty="0"/>
          </a:p>
          <a:p>
            <a:pPr marL="182880" lvl="1" indent="0">
              <a:lnSpc>
                <a:spcPct val="100000"/>
              </a:lnSpc>
            </a:pPr>
            <a:r>
              <a:rPr lang="en-US" sz="2800" dirty="0" smtClean="0"/>
              <a:t>Updated </a:t>
            </a:r>
            <a:r>
              <a:rPr lang="en-US" sz="2800" dirty="0"/>
              <a:t>our </a:t>
            </a:r>
            <a:r>
              <a:rPr lang="en-US" sz="2800" dirty="0" smtClean="0"/>
              <a:t>annual assessment </a:t>
            </a:r>
            <a:r>
              <a:rPr lang="en-US" sz="2800" dirty="0"/>
              <a:t>tools and ISP format to utilize this framework.  These are required things…. </a:t>
            </a:r>
            <a:r>
              <a:rPr lang="en-US" sz="2800" dirty="0" smtClean="0"/>
              <a:t>Made </a:t>
            </a:r>
            <a:r>
              <a:rPr lang="en-US" sz="2800" dirty="0" err="1" smtClean="0"/>
              <a:t>LifeCourse</a:t>
            </a:r>
            <a:r>
              <a:rPr lang="en-US" sz="2800" dirty="0" smtClean="0"/>
              <a:t> </a:t>
            </a:r>
            <a:r>
              <a:rPr lang="en-US" sz="2800" dirty="0" err="1" smtClean="0"/>
              <a:t>Portolio</a:t>
            </a:r>
            <a:r>
              <a:rPr lang="en-US" sz="2800" dirty="0" smtClean="0"/>
              <a:t> our own to help individuals plan and have better conversations around what they want leading up to planning meetings</a:t>
            </a:r>
            <a:endParaRPr lang="en-US" sz="2800" dirty="0"/>
          </a:p>
          <a:p>
            <a:pPr marL="182880" lvl="1" indent="0">
              <a:lnSpc>
                <a:spcPct val="100000"/>
              </a:lnSpc>
            </a:pPr>
            <a:r>
              <a:rPr lang="en-US" sz="2800" dirty="0" smtClean="0"/>
              <a:t>Talk about at every </a:t>
            </a:r>
            <a:r>
              <a:rPr lang="en-US" sz="2800" dirty="0"/>
              <a:t>staff meeting, team meeting, etc.  It is just part of what we do now.</a:t>
            </a:r>
          </a:p>
          <a:p>
            <a:pPr marL="182880" lvl="1" indent="0">
              <a:lnSpc>
                <a:spcPct val="100000"/>
              </a:lnSpc>
            </a:pPr>
            <a:r>
              <a:rPr lang="en-US" sz="2800" dirty="0" smtClean="0"/>
              <a:t>Self</a:t>
            </a:r>
            <a:r>
              <a:rPr lang="en-US" sz="2800" dirty="0"/>
              <a:t>-Determination committee…. Reviewed policies, handbooks, forms and tools, giving feedback on understanding it ….grievance vs. resolution</a:t>
            </a:r>
            <a:r>
              <a:rPr lang="en-US" sz="2800" dirty="0" smtClean="0"/>
              <a:t>…..</a:t>
            </a:r>
          </a:p>
          <a:p>
            <a:pPr marL="182880" lvl="1" indent="0">
              <a:lnSpc>
                <a:spcPct val="100000"/>
              </a:lnSpc>
            </a:pPr>
            <a:r>
              <a:rPr lang="en-US" sz="2800" dirty="0" smtClean="0"/>
              <a:t>Began using tools in employment conversations!</a:t>
            </a:r>
            <a:endParaRPr lang="en-US" sz="2800" dirty="0"/>
          </a:p>
          <a:p>
            <a:pPr lvl="1">
              <a:lnSpc>
                <a:spcPct val="100000"/>
              </a:lnSpc>
            </a:pPr>
            <a:endParaRPr lang="en-US" sz="2800" dirty="0" smtClean="0"/>
          </a:p>
        </p:txBody>
      </p:sp>
      <p:sp>
        <p:nvSpPr>
          <p:cNvPr id="4" name="Date Placeholder 3"/>
          <p:cNvSpPr>
            <a:spLocks noGrp="1"/>
          </p:cNvSpPr>
          <p:nvPr>
            <p:ph type="dt" sz="half" idx="10"/>
          </p:nvPr>
        </p:nvSpPr>
        <p:spPr/>
        <p:txBody>
          <a:bodyPr/>
          <a:lstStyle/>
          <a:p>
            <a:fld id="{8829CAA5-B356-4700-BE2A-F3DDCBD9963F}" type="datetime1">
              <a:rPr lang="en-US" smtClean="0"/>
              <a:t>5/18/2017</a:t>
            </a:fld>
            <a:endParaRPr lang="en-US" dirty="0"/>
          </a:p>
        </p:txBody>
      </p:sp>
    </p:spTree>
    <p:extLst>
      <p:ext uri="{BB962C8B-B14F-4D97-AF65-F5344CB8AC3E}">
        <p14:creationId xmlns:p14="http://schemas.microsoft.com/office/powerpoint/2010/main" val="6303122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388079" y="1251683"/>
            <a:ext cx="4298292" cy="2641600"/>
          </a:xfrm>
        </p:spPr>
        <p:txBody>
          <a:bodyPr vert="vert270">
            <a:normAutofit/>
          </a:bodyPr>
          <a:lstStyle/>
          <a:p>
            <a:pPr algn="ctr"/>
            <a:r>
              <a:rPr lang="en-US" sz="4200" dirty="0" smtClean="0"/>
              <a:t>Updated </a:t>
            </a:r>
            <a:br>
              <a:rPr lang="en-US" sz="4200" dirty="0" smtClean="0"/>
            </a:br>
            <a:r>
              <a:rPr lang="en-US" sz="4200" dirty="0" smtClean="0"/>
              <a:t>Annual </a:t>
            </a:r>
            <a:br>
              <a:rPr lang="en-US" sz="4200" dirty="0" smtClean="0"/>
            </a:br>
            <a:r>
              <a:rPr lang="en-US" sz="4200" dirty="0" smtClean="0"/>
              <a:t>Assessment</a:t>
            </a:r>
            <a:br>
              <a:rPr lang="en-US" sz="4200" dirty="0" smtClean="0"/>
            </a:br>
            <a:r>
              <a:rPr lang="en-US" sz="4200" dirty="0" smtClean="0"/>
              <a:t>&amp;</a:t>
            </a:r>
            <a:br>
              <a:rPr lang="en-US" sz="4200" dirty="0" smtClean="0"/>
            </a:br>
            <a:r>
              <a:rPr lang="en-US" sz="4200" dirty="0" smtClean="0"/>
              <a:t>Utilize new </a:t>
            </a:r>
            <a:r>
              <a:rPr lang="en-US" sz="4200" dirty="0" err="1" smtClean="0"/>
              <a:t>LifeCourse</a:t>
            </a:r>
            <a:r>
              <a:rPr lang="en-US" sz="4200" dirty="0" smtClean="0"/>
              <a:t> Portfolio</a:t>
            </a:r>
            <a:endParaRPr lang="en-US" sz="4200" dirty="0"/>
          </a:p>
        </p:txBody>
      </p:sp>
      <p:pic>
        <p:nvPicPr>
          <p:cNvPr id="4" name="Content Placeholder 3" descr="screenshot.PNG"/>
          <p:cNvPicPr>
            <a:picLocks noGrp="1" noChangeAspect="1"/>
          </p:cNvPicPr>
          <p:nvPr>
            <p:ph idx="1"/>
          </p:nvPr>
        </p:nvPicPr>
        <p:blipFill>
          <a:blip r:embed="rId3">
            <a:extLst>
              <a:ext uri="{28A0092B-C50C-407E-A947-70E740481C1C}">
                <a14:useLocalDpi xmlns:a14="http://schemas.microsoft.com/office/drawing/2010/main" val="0"/>
              </a:ext>
            </a:extLst>
          </a:blip>
          <a:srcRect l="8731" r="5354"/>
          <a:stretch>
            <a:fillRect/>
          </a:stretch>
        </p:blipFill>
        <p:spPr>
          <a:xfrm>
            <a:off x="3918989" y="177799"/>
            <a:ext cx="4690533" cy="6493934"/>
          </a:xfrm>
        </p:spPr>
      </p:pic>
      <p:sp>
        <p:nvSpPr>
          <p:cNvPr id="5" name="Date Placeholder 4"/>
          <p:cNvSpPr>
            <a:spLocks noGrp="1"/>
          </p:cNvSpPr>
          <p:nvPr>
            <p:ph type="dt" sz="half" idx="10"/>
          </p:nvPr>
        </p:nvSpPr>
        <p:spPr/>
        <p:txBody>
          <a:bodyPr/>
          <a:lstStyle/>
          <a:p>
            <a:fld id="{16B620BA-1A86-4A04-BD0B-B8F2678059BC}" type="datetime1">
              <a:rPr lang="en-US" smtClean="0"/>
              <a:t>5/18/2017</a:t>
            </a:fld>
            <a:endParaRPr lang="en-US" dirty="0"/>
          </a:p>
        </p:txBody>
      </p:sp>
    </p:spTree>
    <p:extLst>
      <p:ext uri="{BB962C8B-B14F-4D97-AF65-F5344CB8AC3E}">
        <p14:creationId xmlns:p14="http://schemas.microsoft.com/office/powerpoint/2010/main" val="32576978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3295708" y="-2606063"/>
            <a:ext cx="914663" cy="6625554"/>
          </a:xfrm>
        </p:spPr>
        <p:txBody>
          <a:bodyPr vert="vert270">
            <a:normAutofit/>
          </a:bodyPr>
          <a:lstStyle/>
          <a:p>
            <a:pPr algn="ctr"/>
            <a:r>
              <a:rPr lang="en-US" sz="4200" dirty="0" smtClean="0"/>
              <a:t>Utilize new </a:t>
            </a:r>
            <a:r>
              <a:rPr lang="en-US" sz="4200" dirty="0" err="1" smtClean="0"/>
              <a:t>LifeCourse</a:t>
            </a:r>
            <a:r>
              <a:rPr lang="en-US" sz="4200" dirty="0" smtClean="0"/>
              <a:t> Portfolio</a:t>
            </a:r>
            <a:endParaRPr lang="en-US" sz="4200" dirty="0"/>
          </a:p>
        </p:txBody>
      </p:sp>
      <p:sp>
        <p:nvSpPr>
          <p:cNvPr id="5" name="Date Placeholder 4"/>
          <p:cNvSpPr>
            <a:spLocks noGrp="1"/>
          </p:cNvSpPr>
          <p:nvPr>
            <p:ph type="dt" sz="half" idx="10"/>
          </p:nvPr>
        </p:nvSpPr>
        <p:spPr/>
        <p:txBody>
          <a:bodyPr/>
          <a:lstStyle/>
          <a:p>
            <a:fld id="{16B620BA-1A86-4A04-BD0B-B8F2678059BC}" type="datetime1">
              <a:rPr lang="en-US" smtClean="0"/>
              <a:t>5/18/2017</a:t>
            </a:fld>
            <a:endParaRPr lang="en-US" dirty="0"/>
          </a:p>
        </p:txBody>
      </p:sp>
      <p:pic>
        <p:nvPicPr>
          <p:cNvPr id="6" name="Content Placeholder 6"/>
          <p:cNvPicPr>
            <a:picLocks noChangeAspect="1"/>
          </p:cNvPicPr>
          <p:nvPr/>
        </p:nvPicPr>
        <p:blipFill>
          <a:blip r:embed="rId3"/>
          <a:stretch>
            <a:fillRect/>
          </a:stretch>
        </p:blipFill>
        <p:spPr>
          <a:xfrm>
            <a:off x="1866625" y="1164045"/>
            <a:ext cx="6997974" cy="4525963"/>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492919" y="2382858"/>
            <a:ext cx="5962681" cy="3856383"/>
          </a:xfrm>
          <a:prstGeom prst="rect">
            <a:avLst/>
          </a:prstGeom>
          <a:ln>
            <a:solidFill>
              <a:schemeClr val="tx1"/>
            </a:solidFill>
          </a:ln>
        </p:spPr>
      </p:pic>
    </p:spTree>
    <p:extLst>
      <p:ext uri="{BB962C8B-B14F-4D97-AF65-F5344CB8AC3E}">
        <p14:creationId xmlns:p14="http://schemas.microsoft.com/office/powerpoint/2010/main" val="14996594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1154113" y="-165626"/>
            <a:ext cx="2370669" cy="2750608"/>
          </a:xfrm>
        </p:spPr>
        <p:txBody>
          <a:bodyPr vert="vert270">
            <a:normAutofit fontScale="90000"/>
          </a:bodyPr>
          <a:lstStyle/>
          <a:p>
            <a:pPr algn="ctr"/>
            <a:r>
              <a:rPr lang="en-US" sz="4200" dirty="0" smtClean="0"/>
              <a:t>Tools for</a:t>
            </a:r>
            <a:br>
              <a:rPr lang="en-US" sz="4200" dirty="0" smtClean="0"/>
            </a:br>
            <a:r>
              <a:rPr lang="en-US" sz="4200" dirty="0" smtClean="0"/>
              <a:t>Employment </a:t>
            </a:r>
            <a:br>
              <a:rPr lang="en-US" sz="4200" dirty="0" smtClean="0"/>
            </a:br>
            <a:r>
              <a:rPr lang="en-US" sz="4200" dirty="0" smtClean="0"/>
              <a:t>Conversations</a:t>
            </a:r>
            <a:endParaRPr lang="en-US" sz="4200" dirty="0"/>
          </a:p>
        </p:txBody>
      </p:sp>
      <p:sp>
        <p:nvSpPr>
          <p:cNvPr id="5" name="Date Placeholder 4"/>
          <p:cNvSpPr>
            <a:spLocks noGrp="1"/>
          </p:cNvSpPr>
          <p:nvPr>
            <p:ph type="dt" sz="half" idx="10"/>
          </p:nvPr>
        </p:nvSpPr>
        <p:spPr/>
        <p:txBody>
          <a:bodyPr/>
          <a:lstStyle/>
          <a:p>
            <a:fld id="{16B620BA-1A86-4A04-BD0B-B8F2678059BC}" type="datetime1">
              <a:rPr lang="en-US" smtClean="0"/>
              <a:t>5/18/2017</a:t>
            </a:fld>
            <a:endParaRPr lang="en-US" dirty="0"/>
          </a:p>
        </p:txBody>
      </p:sp>
      <p:pic>
        <p:nvPicPr>
          <p:cNvPr id="6" name="Picture 5"/>
          <p:cNvPicPr/>
          <p:nvPr/>
        </p:nvPicPr>
        <p:blipFill rotWithShape="1">
          <a:blip r:embed="rId3"/>
          <a:srcRect l="21795" t="15976" r="21474" b="2959"/>
          <a:stretch/>
        </p:blipFill>
        <p:spPr bwMode="auto">
          <a:xfrm>
            <a:off x="283845" y="2390776"/>
            <a:ext cx="4450080" cy="377190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a:srcRect l="29166" t="3846" r="29968"/>
          <a:stretch/>
        </p:blipFill>
        <p:spPr bwMode="auto">
          <a:xfrm>
            <a:off x="4824413" y="423335"/>
            <a:ext cx="3871912" cy="55202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427609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2210" y="-3220"/>
            <a:ext cx="8079581" cy="1371600"/>
          </a:xfrm>
        </p:spPr>
        <p:txBody>
          <a:bodyPr>
            <a:normAutofit/>
          </a:bodyPr>
          <a:lstStyle/>
          <a:p>
            <a:pPr algn="ctr"/>
            <a:r>
              <a:rPr lang="en-US" sz="3600" spc="0" dirty="0"/>
              <a:t>Benefits of Family Involvement </a:t>
            </a:r>
            <a:r>
              <a:rPr lang="en-US" sz="3600" spc="0" dirty="0" smtClean="0"/>
              <a:t/>
            </a:r>
            <a:br>
              <a:rPr lang="en-US" sz="3600" spc="0" dirty="0" smtClean="0"/>
            </a:br>
            <a:r>
              <a:rPr lang="en-US" sz="3600" spc="0" dirty="0" smtClean="0"/>
              <a:t>on </a:t>
            </a:r>
            <a:r>
              <a:rPr lang="en-US" sz="3600" spc="0" dirty="0"/>
              <a:t>Employment </a:t>
            </a:r>
            <a:r>
              <a:rPr lang="en-US" sz="3600" spc="0" dirty="0" smtClean="0"/>
              <a:t>Outcomes</a:t>
            </a:r>
            <a:endParaRPr lang="en-US" sz="3600" spc="0" dirty="0"/>
          </a:p>
        </p:txBody>
      </p:sp>
      <p:grpSp>
        <p:nvGrpSpPr>
          <p:cNvPr id="2" name="Group 1"/>
          <p:cNvGrpSpPr>
            <a:grpSpLocks noChangeAspect="1"/>
          </p:cNvGrpSpPr>
          <p:nvPr/>
        </p:nvGrpSpPr>
        <p:grpSpPr>
          <a:xfrm>
            <a:off x="1371545" y="1408327"/>
            <a:ext cx="6467410" cy="5132682"/>
            <a:chOff x="1371545" y="1541677"/>
            <a:chExt cx="6467410" cy="5132682"/>
          </a:xfrm>
        </p:grpSpPr>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232734">
              <a:off x="1047831" y="2767371"/>
              <a:ext cx="3147914" cy="798681"/>
            </a:xfrm>
            <a:prstGeom prst="rect">
              <a:avLst/>
            </a:prstGeom>
          </p:spPr>
        </p:pic>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36146">
              <a:off x="4969801" y="2716293"/>
              <a:ext cx="3147914" cy="798681"/>
            </a:xfrm>
            <a:prstGeom prst="rect">
              <a:avLst/>
            </a:prstGeom>
          </p:spPr>
        </p:pic>
        <p:pic>
          <p:nvPicPr>
            <p:cNvPr id="61" name="Picture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19904" y="5657958"/>
              <a:ext cx="3269602" cy="790023"/>
            </a:xfrm>
            <a:prstGeom prst="rect">
              <a:avLst/>
            </a:prstGeom>
          </p:spPr>
        </p:pic>
        <p:grpSp>
          <p:nvGrpSpPr>
            <p:cNvPr id="36" name="Group 35"/>
            <p:cNvGrpSpPr/>
            <p:nvPr/>
          </p:nvGrpSpPr>
          <p:grpSpPr>
            <a:xfrm>
              <a:off x="1371545" y="1707636"/>
              <a:ext cx="6467410" cy="4611745"/>
              <a:chOff x="1094136" y="1716779"/>
              <a:chExt cx="7043228" cy="5022348"/>
            </a:xfrm>
          </p:grpSpPr>
          <p:grpSp>
            <p:nvGrpSpPr>
              <p:cNvPr id="37" name="Group 36"/>
              <p:cNvGrpSpPr/>
              <p:nvPr/>
            </p:nvGrpSpPr>
            <p:grpSpPr>
              <a:xfrm>
                <a:off x="1094136" y="3415035"/>
                <a:ext cx="7043228" cy="3324092"/>
                <a:chOff x="1094136" y="3415035"/>
                <a:chExt cx="7043228" cy="3324092"/>
              </a:xfrm>
            </p:grpSpPr>
            <p:grpSp>
              <p:nvGrpSpPr>
                <p:cNvPr id="39" name="Group 38"/>
                <p:cNvGrpSpPr/>
                <p:nvPr/>
              </p:nvGrpSpPr>
              <p:grpSpPr>
                <a:xfrm>
                  <a:off x="1094136" y="4120499"/>
                  <a:ext cx="7043228" cy="2618628"/>
                  <a:chOff x="1094136" y="4120499"/>
                  <a:chExt cx="7043228" cy="2618628"/>
                </a:xfrm>
              </p:grpSpPr>
              <p:sp>
                <p:nvSpPr>
                  <p:cNvPr id="41" name="Up-Down Arrow 40"/>
                  <p:cNvSpPr/>
                  <p:nvPr/>
                </p:nvSpPr>
                <p:spPr>
                  <a:xfrm rot="19226550">
                    <a:off x="5721375" y="5040789"/>
                    <a:ext cx="488997" cy="622473"/>
                  </a:xfrm>
                  <a:prstGeom prst="upDownArrow">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Up-Down Arrow 41"/>
                  <p:cNvSpPr/>
                  <p:nvPr/>
                </p:nvSpPr>
                <p:spPr>
                  <a:xfrm rot="2603039">
                    <a:off x="3003263" y="5037219"/>
                    <a:ext cx="444387" cy="561904"/>
                  </a:xfrm>
                  <a:prstGeom prst="upDownArrow">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3" name="Group 42"/>
                  <p:cNvGrpSpPr/>
                  <p:nvPr/>
                </p:nvGrpSpPr>
                <p:grpSpPr>
                  <a:xfrm>
                    <a:off x="6425010" y="5003008"/>
                    <a:ext cx="1712354" cy="1736119"/>
                    <a:chOff x="6062742" y="5052155"/>
                    <a:chExt cx="1712354" cy="1736119"/>
                  </a:xfrm>
                </p:grpSpPr>
                <p:sp>
                  <p:nvSpPr>
                    <p:cNvPr id="50" name="Oval 49"/>
                    <p:cNvSpPr/>
                    <p:nvPr/>
                  </p:nvSpPr>
                  <p:spPr>
                    <a:xfrm>
                      <a:off x="6062742" y="5052155"/>
                      <a:ext cx="1712354" cy="1736119"/>
                    </a:xfrm>
                    <a:prstGeom prst="ellipse">
                      <a:avLst/>
                    </a:prstGeom>
                    <a:solidFill>
                      <a:srgbClr val="244290">
                        <a:alpha val="7607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p>
                    <a:p>
                      <a:pPr algn="ctr"/>
                      <a:endParaRPr lang="en-US" sz="1400" dirty="0"/>
                    </a:p>
                    <a:p>
                      <a:pPr algn="ctr"/>
                      <a:r>
                        <a:rPr lang="en-US" sz="1400" dirty="0" smtClean="0"/>
                        <a:t>Community</a:t>
                      </a:r>
                    </a:p>
                  </p:txBody>
                </p:sp>
                <p:pic>
                  <p:nvPicPr>
                    <p:cNvPr id="52" name="Picture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9676" y="5358366"/>
                      <a:ext cx="731520" cy="731520"/>
                    </a:xfrm>
                    <a:prstGeom prst="rect">
                      <a:avLst/>
                    </a:prstGeom>
                  </p:spPr>
                </p:pic>
              </p:grpSp>
              <p:grpSp>
                <p:nvGrpSpPr>
                  <p:cNvPr id="44" name="Group 43"/>
                  <p:cNvGrpSpPr/>
                  <p:nvPr/>
                </p:nvGrpSpPr>
                <p:grpSpPr>
                  <a:xfrm>
                    <a:off x="3802299" y="4120499"/>
                    <a:ext cx="1554480" cy="1554480"/>
                    <a:chOff x="3802299" y="4120499"/>
                    <a:chExt cx="1554480" cy="1554480"/>
                  </a:xfrm>
                </p:grpSpPr>
                <p:sp>
                  <p:nvSpPr>
                    <p:cNvPr id="48" name="Oval 47"/>
                    <p:cNvSpPr/>
                    <p:nvPr/>
                  </p:nvSpPr>
                  <p:spPr>
                    <a:xfrm>
                      <a:off x="3802299" y="4120499"/>
                      <a:ext cx="1554480" cy="1554480"/>
                    </a:xfrm>
                    <a:prstGeom prst="ellipse">
                      <a:avLst/>
                    </a:prstGeom>
                    <a:solidFill>
                      <a:srgbClr val="4FC8EF">
                        <a:alpha val="74902"/>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dirty="0" smtClean="0"/>
                    </a:p>
                    <a:p>
                      <a:pPr algn="ctr"/>
                      <a:endParaRPr lang="en-US" sz="1600" dirty="0" smtClean="0"/>
                    </a:p>
                    <a:p>
                      <a:pPr algn="ctr"/>
                      <a:endParaRPr lang="en-US" sz="1000" dirty="0"/>
                    </a:p>
                    <a:p>
                      <a:pPr algn="ctr"/>
                      <a:endParaRPr lang="en-US" sz="400" dirty="0"/>
                    </a:p>
                    <a:p>
                      <a:pPr algn="ctr"/>
                      <a:r>
                        <a:rPr lang="en-US" sz="1400" dirty="0" smtClean="0"/>
                        <a:t>Person</a:t>
                      </a:r>
                      <a:endParaRPr lang="en-US" sz="1400" dirty="0"/>
                    </a:p>
                  </p:txBody>
                </p:sp>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5118" y="4227699"/>
                      <a:ext cx="768844" cy="732770"/>
                    </a:xfrm>
                    <a:prstGeom prst="rect">
                      <a:avLst/>
                    </a:prstGeom>
                  </p:spPr>
                </p:pic>
              </p:grpSp>
              <p:grpSp>
                <p:nvGrpSpPr>
                  <p:cNvPr id="45" name="Group 44"/>
                  <p:cNvGrpSpPr/>
                  <p:nvPr/>
                </p:nvGrpSpPr>
                <p:grpSpPr>
                  <a:xfrm>
                    <a:off x="1094136" y="5184646"/>
                    <a:ext cx="1554480" cy="1554480"/>
                    <a:chOff x="1397259" y="5222568"/>
                    <a:chExt cx="1554480" cy="1554480"/>
                  </a:xfrm>
                </p:grpSpPr>
                <p:sp>
                  <p:nvSpPr>
                    <p:cNvPr id="46" name="Oval 45"/>
                    <p:cNvSpPr/>
                    <p:nvPr/>
                  </p:nvSpPr>
                  <p:spPr>
                    <a:xfrm>
                      <a:off x="1397259" y="5222568"/>
                      <a:ext cx="1554480" cy="1554480"/>
                    </a:xfrm>
                    <a:prstGeom prst="ellipse">
                      <a:avLst/>
                    </a:prstGeom>
                    <a:solidFill>
                      <a:srgbClr val="9BBB59">
                        <a:alpha val="7607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dirty="0" smtClean="0"/>
                    </a:p>
                    <a:p>
                      <a:pPr algn="ctr"/>
                      <a:endParaRPr lang="en-US" sz="1600" dirty="0"/>
                    </a:p>
                    <a:p>
                      <a:pPr algn="ctr"/>
                      <a:endParaRPr lang="en-US" sz="1100" dirty="0" smtClean="0"/>
                    </a:p>
                    <a:p>
                      <a:pPr algn="ctr"/>
                      <a:r>
                        <a:rPr lang="en-US" sz="1400" dirty="0" smtClean="0"/>
                        <a:t>Policy </a:t>
                      </a:r>
                      <a:br>
                        <a:rPr lang="en-US" sz="1400" dirty="0" smtClean="0"/>
                      </a:br>
                      <a:r>
                        <a:rPr lang="en-US" sz="1400" dirty="0" smtClean="0"/>
                        <a:t>&amp; Practices</a:t>
                      </a:r>
                      <a:endParaRPr lang="en-US" sz="1400" dirty="0"/>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8739" y="5313471"/>
                      <a:ext cx="731520" cy="731520"/>
                    </a:xfrm>
                    <a:prstGeom prst="rect">
                      <a:avLst/>
                    </a:prstGeom>
                  </p:spPr>
                </p:pic>
              </p:grpSp>
            </p:grpSp>
            <p:sp>
              <p:nvSpPr>
                <p:cNvPr id="40" name="Up-Down Arrow 39"/>
                <p:cNvSpPr/>
                <p:nvPr/>
              </p:nvSpPr>
              <p:spPr>
                <a:xfrm>
                  <a:off x="4347789" y="3415035"/>
                  <a:ext cx="463502" cy="590019"/>
                </a:xfrm>
                <a:prstGeom prst="upDownArrow">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8" name="Oval 37"/>
              <p:cNvSpPr/>
              <p:nvPr/>
            </p:nvSpPr>
            <p:spPr>
              <a:xfrm>
                <a:off x="3776472" y="1716779"/>
                <a:ext cx="1591056" cy="1591056"/>
              </a:xfrm>
              <a:prstGeom prst="ellipse">
                <a:avLst/>
              </a:prstGeom>
              <a:solidFill>
                <a:srgbClr val="8B5FA7">
                  <a:alpha val="76078"/>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600" dirty="0" smtClean="0"/>
              </a:p>
              <a:p>
                <a:pPr algn="ctr"/>
                <a:endParaRPr lang="en-US" sz="2400" dirty="0" smtClean="0"/>
              </a:p>
              <a:p>
                <a:pPr algn="ctr"/>
                <a:r>
                  <a:rPr lang="en-US" sz="1400" dirty="0" smtClean="0"/>
                  <a:t>Family Involvement</a:t>
                </a:r>
              </a:p>
            </p:txBody>
          </p:sp>
        </p:grpSp>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6143" y="1787027"/>
              <a:ext cx="671715" cy="671714"/>
            </a:xfrm>
            <a:prstGeom prst="rect">
              <a:avLst/>
            </a:prstGeom>
          </p:spPr>
        </p:pic>
        <p:sp>
          <p:nvSpPr>
            <p:cNvPr id="5" name="Rectangle 4"/>
            <p:cNvSpPr/>
            <p:nvPr/>
          </p:nvSpPr>
          <p:spPr>
            <a:xfrm>
              <a:off x="1448879" y="2368160"/>
              <a:ext cx="1429259" cy="1323439"/>
            </a:xfrm>
            <a:prstGeom prst="rect">
              <a:avLst/>
            </a:prstGeom>
            <a:solidFill>
              <a:schemeClr val="bg1"/>
            </a:solidFill>
            <a:ln w="28575">
              <a:solidFill>
                <a:srgbClr val="C00000"/>
              </a:solidFill>
            </a:ln>
          </p:spPr>
          <p:txBody>
            <a:bodyPr wrap="square">
              <a:spAutoFit/>
            </a:bodyPr>
            <a:lstStyle/>
            <a:p>
              <a:pPr algn="ctr"/>
              <a:r>
                <a:rPr lang="en-US" sz="1600" dirty="0"/>
                <a:t>Advocate for and advise on policy &amp; practice improvements</a:t>
              </a:r>
            </a:p>
          </p:txBody>
        </p:sp>
        <p:sp>
          <p:nvSpPr>
            <p:cNvPr id="6" name="Rectangle 5"/>
            <p:cNvSpPr/>
            <p:nvPr/>
          </p:nvSpPr>
          <p:spPr>
            <a:xfrm>
              <a:off x="3593444" y="5843362"/>
              <a:ext cx="2011753" cy="830997"/>
            </a:xfrm>
            <a:prstGeom prst="rect">
              <a:avLst/>
            </a:prstGeom>
            <a:solidFill>
              <a:srgbClr val="FFFFFF"/>
            </a:solidFill>
            <a:ln w="38100">
              <a:solidFill>
                <a:srgbClr val="C00000"/>
              </a:solidFill>
            </a:ln>
          </p:spPr>
          <p:txBody>
            <a:bodyPr wrap="square">
              <a:spAutoFit/>
            </a:bodyPr>
            <a:lstStyle/>
            <a:p>
              <a:pPr algn="ctr"/>
              <a:r>
                <a:rPr lang="en-US" sz="1600" dirty="0"/>
                <a:t>Can bring citizens, employers, etc. </a:t>
              </a:r>
              <a:br>
                <a:rPr lang="en-US" sz="1600" dirty="0"/>
              </a:br>
              <a:r>
                <a:rPr lang="en-US" sz="1600" dirty="0"/>
                <a:t>to the table</a:t>
              </a:r>
            </a:p>
          </p:txBody>
        </p:sp>
        <p:sp>
          <p:nvSpPr>
            <p:cNvPr id="7" name="Rectangle 6"/>
            <p:cNvSpPr/>
            <p:nvPr/>
          </p:nvSpPr>
          <p:spPr>
            <a:xfrm>
              <a:off x="6168849" y="2491270"/>
              <a:ext cx="1494731" cy="1077218"/>
            </a:xfrm>
            <a:prstGeom prst="rect">
              <a:avLst/>
            </a:prstGeom>
            <a:solidFill>
              <a:srgbClr val="FFFFFF"/>
            </a:solidFill>
            <a:ln w="38100">
              <a:solidFill>
                <a:srgbClr val="C00000"/>
              </a:solidFill>
            </a:ln>
          </p:spPr>
          <p:txBody>
            <a:bodyPr wrap="square">
              <a:spAutoFit/>
            </a:bodyPr>
            <a:lstStyle/>
            <a:p>
              <a:pPr algn="ctr"/>
              <a:r>
                <a:rPr lang="en-US" sz="1600" dirty="0">
                  <a:ln w="0"/>
                </a:rPr>
                <a:t>Influence on other families and community members</a:t>
              </a:r>
            </a:p>
          </p:txBody>
        </p:sp>
      </p:grpSp>
      <p:sp>
        <p:nvSpPr>
          <p:cNvPr id="27" name="Date Placeholder 26"/>
          <p:cNvSpPr>
            <a:spLocks noGrp="1"/>
          </p:cNvSpPr>
          <p:nvPr>
            <p:ph type="dt" sz="half" idx="10"/>
          </p:nvPr>
        </p:nvSpPr>
        <p:spPr/>
        <p:txBody>
          <a:bodyPr/>
          <a:lstStyle/>
          <a:p>
            <a:fld id="{6CEA7092-DCAE-489F-96A5-888A2D96A0DA}" type="datetime1">
              <a:rPr lang="en-US" smtClean="0"/>
              <a:t>5/18/2017</a:t>
            </a:fld>
            <a:endParaRPr lang="en-US" dirty="0"/>
          </a:p>
        </p:txBody>
      </p:sp>
    </p:spTree>
    <p:extLst>
      <p:ext uri="{BB962C8B-B14F-4D97-AF65-F5344CB8AC3E}">
        <p14:creationId xmlns:p14="http://schemas.microsoft.com/office/powerpoint/2010/main" val="7961057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228600"/>
            <a:ext cx="8458200" cy="1143000"/>
          </a:xfrm>
        </p:spPr>
        <p:txBody>
          <a:bodyPr/>
          <a:lstStyle/>
          <a:p>
            <a:r>
              <a:rPr lang="en-US" dirty="0" smtClean="0"/>
              <a:t>   Elementary School Trajectory</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9200" y="1155469"/>
            <a:ext cx="6855690" cy="53037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588784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LifeCourse Tools for Planning</a:t>
            </a:r>
            <a:endParaRPr lang="en-US" dirty="0"/>
          </a:p>
        </p:txBody>
      </p:sp>
      <p:sp>
        <p:nvSpPr>
          <p:cNvPr id="3" name="Content Placeholder 2"/>
          <p:cNvSpPr>
            <a:spLocks noGrp="1"/>
          </p:cNvSpPr>
          <p:nvPr>
            <p:ph idx="1"/>
          </p:nvPr>
        </p:nvSpPr>
        <p:spPr>
          <a:xfrm>
            <a:off x="507206" y="1676401"/>
            <a:ext cx="8065294" cy="4600574"/>
          </a:xfrm>
        </p:spPr>
        <p:txBody>
          <a:bodyPr>
            <a:normAutofit fontScale="62500" lnSpcReduction="20000"/>
          </a:bodyPr>
          <a:lstStyle/>
          <a:p>
            <a:r>
              <a:rPr lang="en-US" b="1" dirty="0" smtClean="0"/>
              <a:t>Initial Outcomes and On-going Quality Improvements</a:t>
            </a:r>
          </a:p>
          <a:p>
            <a:pPr algn="ctr"/>
            <a:r>
              <a:rPr lang="en-US" sz="5100" b="1" dirty="0">
                <a:solidFill>
                  <a:schemeClr val="accent1"/>
                </a:solidFill>
              </a:rPr>
              <a:t>“I didn’t realize this was even important to my </a:t>
            </a:r>
            <a:r>
              <a:rPr lang="en-US" sz="5100" b="1" dirty="0" smtClean="0">
                <a:solidFill>
                  <a:schemeClr val="accent1"/>
                </a:solidFill>
              </a:rPr>
              <a:t>son/daughter </a:t>
            </a:r>
            <a:r>
              <a:rPr lang="en-US" sz="5100" b="1" dirty="0">
                <a:solidFill>
                  <a:schemeClr val="accent1"/>
                </a:solidFill>
              </a:rPr>
              <a:t>till we talked about this.</a:t>
            </a:r>
            <a:r>
              <a:rPr lang="en-US" sz="5100" b="1" dirty="0" smtClean="0">
                <a:solidFill>
                  <a:schemeClr val="accent1"/>
                </a:solidFill>
              </a:rPr>
              <a:t>”</a:t>
            </a:r>
          </a:p>
          <a:p>
            <a:pPr marL="0" indent="0">
              <a:lnSpc>
                <a:spcPct val="150000"/>
              </a:lnSpc>
            </a:pPr>
            <a:r>
              <a:rPr lang="en-US" sz="2900" dirty="0" smtClean="0"/>
              <a:t>Feedback from DMH regional offices, utilization teams</a:t>
            </a:r>
          </a:p>
          <a:p>
            <a:pPr marL="0" indent="0">
              <a:lnSpc>
                <a:spcPct val="150000"/>
              </a:lnSpc>
            </a:pPr>
            <a:r>
              <a:rPr lang="en-US" sz="2900" dirty="0" smtClean="0"/>
              <a:t>Feedback </a:t>
            </a:r>
            <a:r>
              <a:rPr lang="en-US" sz="2900" dirty="0"/>
              <a:t>from family members and guardians feel like it really reflects the </a:t>
            </a:r>
            <a:r>
              <a:rPr lang="en-US" sz="2900" dirty="0" smtClean="0"/>
              <a:t>person</a:t>
            </a:r>
          </a:p>
          <a:p>
            <a:pPr marL="0" indent="0">
              <a:lnSpc>
                <a:spcPct val="150000"/>
              </a:lnSpc>
            </a:pPr>
            <a:r>
              <a:rPr lang="en-US" sz="2900" dirty="0" smtClean="0"/>
              <a:t>Funders </a:t>
            </a:r>
            <a:r>
              <a:rPr lang="en-US" sz="2900" dirty="0"/>
              <a:t>easier to read and follow and find the </a:t>
            </a:r>
            <a:r>
              <a:rPr lang="en-US" sz="2900" dirty="0" smtClean="0"/>
              <a:t>information, while </a:t>
            </a:r>
            <a:r>
              <a:rPr lang="en-US" sz="2900" dirty="0"/>
              <a:t>also seeming more detailed</a:t>
            </a:r>
            <a:r>
              <a:rPr lang="en-US" sz="2900" dirty="0" smtClean="0"/>
              <a:t>.</a:t>
            </a:r>
          </a:p>
          <a:p>
            <a:pPr marL="0" indent="0">
              <a:lnSpc>
                <a:spcPct val="150000"/>
              </a:lnSpc>
            </a:pPr>
            <a:r>
              <a:rPr lang="en-US" sz="2900" dirty="0" smtClean="0"/>
              <a:t>Individuals report being able to use the tools to have conversations with employment consultants, DVR counselors, guardians and other in their lives that are a part of their teams or decision making process.</a:t>
            </a:r>
            <a:endParaRPr lang="en-US" sz="2900" dirty="0"/>
          </a:p>
          <a:p>
            <a:pPr marL="0" indent="0">
              <a:buNone/>
            </a:pPr>
            <a:endParaRPr lang="en-US" b="1" dirty="0"/>
          </a:p>
          <a:p>
            <a:endParaRPr lang="en-US" dirty="0" smtClean="0"/>
          </a:p>
        </p:txBody>
      </p:sp>
      <p:sp>
        <p:nvSpPr>
          <p:cNvPr id="4" name="Date Placeholder 3"/>
          <p:cNvSpPr>
            <a:spLocks noGrp="1"/>
          </p:cNvSpPr>
          <p:nvPr>
            <p:ph type="dt" sz="half" idx="10"/>
          </p:nvPr>
        </p:nvSpPr>
        <p:spPr/>
        <p:txBody>
          <a:bodyPr/>
          <a:lstStyle/>
          <a:p>
            <a:fld id="{FB9E4607-CFDB-4B01-921F-4A6DB5886AFB}" type="datetime1">
              <a:rPr lang="en-US" smtClean="0"/>
              <a:t>5/18/2017</a:t>
            </a:fld>
            <a:endParaRPr lang="en-US" dirty="0"/>
          </a:p>
        </p:txBody>
      </p:sp>
    </p:spTree>
    <p:extLst>
      <p:ext uri="{BB962C8B-B14F-4D97-AF65-F5344CB8AC3E}">
        <p14:creationId xmlns:p14="http://schemas.microsoft.com/office/powerpoint/2010/main" val="31874394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499533"/>
            <a:ext cx="8079581" cy="668867"/>
          </a:xfrm>
        </p:spPr>
        <p:txBody>
          <a:bodyPr>
            <a:normAutofit fontScale="90000"/>
          </a:bodyPr>
          <a:lstStyle/>
          <a:p>
            <a:r>
              <a:rPr lang="en-US" dirty="0" smtClean="0"/>
              <a:t>LifeCourse Tools in Action</a:t>
            </a:r>
            <a:endParaRPr lang="en-US" dirty="0"/>
          </a:p>
        </p:txBody>
      </p:sp>
      <p:pic>
        <p:nvPicPr>
          <p:cNvPr id="7" name="Picture 6"/>
          <p:cNvPicPr/>
          <p:nvPr/>
        </p:nvPicPr>
        <p:blipFill rotWithShape="1">
          <a:blip r:embed="rId3"/>
          <a:srcRect l="37108" t="21914" r="31165" b="8372"/>
          <a:stretch/>
        </p:blipFill>
        <p:spPr bwMode="auto">
          <a:xfrm>
            <a:off x="5602045" y="1370429"/>
            <a:ext cx="3404698" cy="3462226"/>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4"/>
          <a:srcRect l="33768" t="26403" r="32835" b="8250"/>
          <a:stretch/>
        </p:blipFill>
        <p:spPr bwMode="auto">
          <a:xfrm>
            <a:off x="-18112" y="1993393"/>
            <a:ext cx="3477065" cy="3944097"/>
          </a:xfrm>
          <a:prstGeom prst="rect">
            <a:avLst/>
          </a:prstGeom>
          <a:ln>
            <a:noFill/>
          </a:ln>
          <a:extLst>
            <a:ext uri="{53640926-AAD7-44D8-BBD7-CCE9431645EC}">
              <a14:shadowObscured xmlns:a14="http://schemas.microsoft.com/office/drawing/2010/main"/>
            </a:ext>
          </a:extLst>
        </p:spPr>
      </p:pic>
      <p:pic>
        <p:nvPicPr>
          <p:cNvPr id="4" name="Picture 3" descr="Nathan Tyler high five"/>
          <p:cNvPicPr/>
          <p:nvPr/>
        </p:nvPicPr>
        <p:blipFill>
          <a:blip r:embed="rId5" cstate="print">
            <a:extLst>
              <a:ext uri="{28A0092B-C50C-407E-A947-70E740481C1C}">
                <a14:useLocalDpi xmlns:a14="http://schemas.microsoft.com/office/drawing/2010/main" val="0"/>
              </a:ext>
            </a:extLst>
          </a:blip>
          <a:srcRect l="7317" t="8734" r="3659" b="4961"/>
          <a:stretch>
            <a:fillRect/>
          </a:stretch>
        </p:blipFill>
        <p:spPr bwMode="auto">
          <a:xfrm>
            <a:off x="2353734" y="1370429"/>
            <a:ext cx="2509236" cy="3240405"/>
          </a:xfrm>
          <a:prstGeom prst="rect">
            <a:avLst/>
          </a:prstGeom>
          <a:noFill/>
          <a:ln w="9525">
            <a:solidFill>
              <a:srgbClr val="000000"/>
            </a:solidFill>
            <a:miter lim="800000"/>
            <a:headEnd/>
            <a:tailEnd/>
          </a:ln>
        </p:spPr>
      </p:pic>
      <p:pic>
        <p:nvPicPr>
          <p:cNvPr id="5" name="Picture 4" descr="DSP Week!  09"/>
          <p:cNvPicPr/>
          <p:nvPr/>
        </p:nvPicPr>
        <p:blipFill>
          <a:blip r:embed="rId6" cstate="print">
            <a:extLst>
              <a:ext uri="{28A0092B-C50C-407E-A947-70E740481C1C}">
                <a14:useLocalDpi xmlns:a14="http://schemas.microsoft.com/office/drawing/2010/main" val="0"/>
              </a:ext>
            </a:extLst>
          </a:blip>
          <a:srcRect l="3659" t="12051" r="4634" b="14333"/>
          <a:stretch>
            <a:fillRect/>
          </a:stretch>
        </p:blipFill>
        <p:spPr bwMode="auto">
          <a:xfrm>
            <a:off x="3696020" y="4013200"/>
            <a:ext cx="4071775" cy="2449075"/>
          </a:xfrm>
          <a:prstGeom prst="rect">
            <a:avLst/>
          </a:prstGeom>
          <a:noFill/>
          <a:ln w="9525">
            <a:solidFill>
              <a:srgbClr val="000000"/>
            </a:solidFill>
            <a:miter lim="800000"/>
            <a:headEnd/>
            <a:tailEnd/>
          </a:ln>
        </p:spPr>
      </p:pic>
      <p:sp>
        <p:nvSpPr>
          <p:cNvPr id="9" name="Date Placeholder 8"/>
          <p:cNvSpPr>
            <a:spLocks noGrp="1"/>
          </p:cNvSpPr>
          <p:nvPr>
            <p:ph type="dt" sz="half" idx="10"/>
          </p:nvPr>
        </p:nvSpPr>
        <p:spPr/>
        <p:txBody>
          <a:bodyPr/>
          <a:lstStyle/>
          <a:p>
            <a:fld id="{DE5372AA-65E1-43BB-9FC4-E3359FD8CB94}" type="datetime1">
              <a:rPr lang="en-US" smtClean="0"/>
              <a:t>5/18/2017</a:t>
            </a:fld>
            <a:endParaRPr lang="en-US" dirty="0"/>
          </a:p>
        </p:txBody>
      </p:sp>
      <p:sp>
        <p:nvSpPr>
          <p:cNvPr id="3" name="TextBox 2"/>
          <p:cNvSpPr txBox="1"/>
          <p:nvPr/>
        </p:nvSpPr>
        <p:spPr>
          <a:xfrm>
            <a:off x="123826" y="6043115"/>
            <a:ext cx="3476624" cy="369332"/>
          </a:xfrm>
          <a:prstGeom prst="rect">
            <a:avLst/>
          </a:prstGeom>
          <a:noFill/>
        </p:spPr>
        <p:txBody>
          <a:bodyPr wrap="square" rtlCol="0">
            <a:spAutoFit/>
          </a:bodyPr>
          <a:lstStyle/>
          <a:p>
            <a:pPr>
              <a:defRPr/>
            </a:pPr>
            <a:r>
              <a:rPr lang="en-US" b="1" dirty="0">
                <a:hlinkClick r:id="rId7"/>
              </a:rPr>
              <a:t>http://www.lifecoursetools.com/</a:t>
            </a:r>
            <a:r>
              <a:rPr lang="en-US" b="1" dirty="0"/>
              <a:t> </a:t>
            </a:r>
          </a:p>
        </p:txBody>
      </p:sp>
    </p:spTree>
    <p:extLst>
      <p:ext uri="{BB962C8B-B14F-4D97-AF65-F5344CB8AC3E}">
        <p14:creationId xmlns:p14="http://schemas.microsoft.com/office/powerpoint/2010/main" val="396017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61103"/>
            <a:ext cx="8079581" cy="1658198"/>
          </a:xfrm>
        </p:spPr>
        <p:txBody>
          <a:bodyPr/>
          <a:lstStyle/>
          <a:p>
            <a:pPr algn="ctr"/>
            <a:r>
              <a:rPr lang="en-US" dirty="0" smtClean="0"/>
              <a:t>YLA and LifeCourse</a:t>
            </a:r>
            <a:endParaRPr lang="en-US" dirty="0"/>
          </a:p>
        </p:txBody>
      </p:sp>
      <p:sp>
        <p:nvSpPr>
          <p:cNvPr id="3" name="Content Placeholder 2"/>
          <p:cNvSpPr>
            <a:spLocks noGrp="1"/>
          </p:cNvSpPr>
          <p:nvPr>
            <p:ph sz="half" idx="1"/>
          </p:nvPr>
        </p:nvSpPr>
        <p:spPr>
          <a:xfrm>
            <a:off x="492919" y="1764099"/>
            <a:ext cx="4855452" cy="4198369"/>
          </a:xfrm>
        </p:spPr>
        <p:txBody>
          <a:bodyPr>
            <a:noAutofit/>
          </a:bodyPr>
          <a:lstStyle/>
          <a:p>
            <a:pPr marL="0" lvl="2" indent="0">
              <a:buNone/>
            </a:pPr>
            <a:r>
              <a:rPr lang="en-US" sz="2200" b="1" i="0" dirty="0" smtClean="0"/>
              <a:t>Different Marketing Strategies</a:t>
            </a:r>
          </a:p>
          <a:p>
            <a:pPr marL="0" lvl="2" indent="0">
              <a:buNone/>
            </a:pPr>
            <a:r>
              <a:rPr lang="en-US" sz="2200" i="0" dirty="0" smtClean="0"/>
              <a:t>  Materials focused less on “employment” and more         </a:t>
            </a:r>
          </a:p>
          <a:p>
            <a:pPr marL="0" lvl="2" indent="0">
              <a:buNone/>
            </a:pPr>
            <a:r>
              <a:rPr lang="en-US" sz="2200" i="0" dirty="0"/>
              <a:t> </a:t>
            </a:r>
            <a:r>
              <a:rPr lang="en-US" sz="2200" i="0" dirty="0" smtClean="0"/>
              <a:t> on adult life outcomes </a:t>
            </a:r>
          </a:p>
          <a:p>
            <a:pPr marL="0" lvl="2" indent="0">
              <a:buNone/>
            </a:pPr>
            <a:endParaRPr lang="en-US" sz="2200" b="1" i="0" dirty="0" smtClean="0"/>
          </a:p>
          <a:p>
            <a:pPr marL="0" lvl="2" indent="0">
              <a:buNone/>
            </a:pPr>
            <a:r>
              <a:rPr lang="en-US" sz="2200" b="1" i="0" dirty="0" smtClean="0"/>
              <a:t>Included </a:t>
            </a:r>
            <a:r>
              <a:rPr lang="en-US" sz="2200" b="1" i="0" dirty="0"/>
              <a:t>family members </a:t>
            </a:r>
            <a:r>
              <a:rPr lang="en-US" sz="2200" b="1" i="0" dirty="0" smtClean="0"/>
              <a:t>and </a:t>
            </a:r>
            <a:br>
              <a:rPr lang="en-US" sz="2200" b="1" i="0" dirty="0" smtClean="0"/>
            </a:br>
            <a:r>
              <a:rPr lang="en-US" sz="2200" b="1" i="0" dirty="0" smtClean="0"/>
              <a:t>other </a:t>
            </a:r>
            <a:r>
              <a:rPr lang="en-US" sz="2200" b="1" i="0" dirty="0"/>
              <a:t>supporters to attend with you</a:t>
            </a:r>
          </a:p>
          <a:p>
            <a:pPr marL="0" lvl="3" indent="0">
              <a:buNone/>
            </a:pPr>
            <a:endParaRPr lang="en-US" sz="2200" dirty="0" smtClean="0"/>
          </a:p>
          <a:p>
            <a:pPr marL="0" lvl="3" indent="0">
              <a:buNone/>
            </a:pPr>
            <a:r>
              <a:rPr lang="en-US" sz="2200" b="1" dirty="0" smtClean="0"/>
              <a:t>Use LifeCourse </a:t>
            </a:r>
            <a:br>
              <a:rPr lang="en-US" sz="2200" b="1" dirty="0" smtClean="0"/>
            </a:br>
            <a:r>
              <a:rPr lang="en-US" sz="2200" b="1" dirty="0" smtClean="0"/>
              <a:t>Framework for Content</a:t>
            </a:r>
          </a:p>
          <a:p>
            <a:pPr marL="0" lvl="3" indent="0">
              <a:buNone/>
            </a:pPr>
            <a:r>
              <a:rPr lang="en-US" sz="2200" dirty="0" smtClean="0"/>
              <a:t>Adapted the tools and activities to be youth-focused, interactive and fun</a:t>
            </a:r>
          </a:p>
          <a:p>
            <a:pPr marL="0" lvl="3" indent="0">
              <a:buNone/>
            </a:pPr>
            <a:r>
              <a:rPr lang="en-US" sz="2200" dirty="0" smtClean="0"/>
              <a:t>Developed concrete “take home” </a:t>
            </a:r>
            <a:br>
              <a:rPr lang="en-US" sz="2200" dirty="0" smtClean="0"/>
            </a:br>
            <a:r>
              <a:rPr lang="en-US" sz="2200" dirty="0" smtClean="0"/>
              <a:t>tools with vision and plans</a:t>
            </a:r>
          </a:p>
        </p:txBody>
      </p:sp>
      <p:pic>
        <p:nvPicPr>
          <p:cNvPr id="4" name="Content Placeholder 3"/>
          <p:cNvPicPr>
            <a:picLocks/>
          </p:cNvPicPr>
          <p:nvPr/>
        </p:nvPicPr>
        <p:blipFill rotWithShape="1">
          <a:blip r:embed="rId3"/>
          <a:srcRect l="31571" t="8284" r="30128"/>
          <a:stretch/>
        </p:blipFill>
        <p:spPr bwMode="auto">
          <a:xfrm>
            <a:off x="5046133" y="1363701"/>
            <a:ext cx="3881968" cy="4808114"/>
          </a:xfrm>
          <a:prstGeom prst="rect">
            <a:avLst/>
          </a:prstGeom>
          <a:ln>
            <a:noFill/>
          </a:ln>
          <a:extLst>
            <a:ext uri="{53640926-AAD7-44D8-BBD7-CCE9431645EC}">
              <a14:shadowObscured xmlns:a14="http://schemas.microsoft.com/office/drawing/2010/main"/>
            </a:ext>
          </a:extLst>
        </p:spPr>
      </p:pic>
      <p:sp>
        <p:nvSpPr>
          <p:cNvPr id="5" name="Date Placeholder 4"/>
          <p:cNvSpPr>
            <a:spLocks noGrp="1"/>
          </p:cNvSpPr>
          <p:nvPr>
            <p:ph type="dt" sz="half" idx="10"/>
          </p:nvPr>
        </p:nvSpPr>
        <p:spPr/>
        <p:txBody>
          <a:bodyPr/>
          <a:lstStyle/>
          <a:p>
            <a:fld id="{784B3AFD-8B4B-45B1-8491-E6AFDA4FF44E}" type="datetime1">
              <a:rPr lang="en-US" smtClean="0"/>
              <a:t>5/18/2017</a:t>
            </a:fld>
            <a:endParaRPr lang="en-US" dirty="0"/>
          </a:p>
        </p:txBody>
      </p:sp>
    </p:spTree>
    <p:extLst>
      <p:ext uri="{BB962C8B-B14F-4D97-AF65-F5344CB8AC3E}">
        <p14:creationId xmlns:p14="http://schemas.microsoft.com/office/powerpoint/2010/main" val="13095801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38" y="358438"/>
            <a:ext cx="9144000" cy="1658198"/>
          </a:xfrm>
        </p:spPr>
        <p:txBody>
          <a:bodyPr>
            <a:normAutofit/>
          </a:bodyPr>
          <a:lstStyle/>
          <a:p>
            <a:pPr algn="ctr"/>
            <a:r>
              <a:rPr lang="en-US" sz="4200" b="1" dirty="0" smtClean="0"/>
              <a:t>Outcomes of YLA </a:t>
            </a:r>
            <a:br>
              <a:rPr lang="en-US" sz="4200" b="1" dirty="0" smtClean="0"/>
            </a:br>
            <a:r>
              <a:rPr lang="en-US" sz="4200" b="1" dirty="0" smtClean="0"/>
              <a:t>and LifeCourse</a:t>
            </a:r>
            <a:endParaRPr lang="en-US" sz="4200" b="1" dirty="0"/>
          </a:p>
        </p:txBody>
      </p:sp>
      <p:sp>
        <p:nvSpPr>
          <p:cNvPr id="3" name="Content Placeholder 2"/>
          <p:cNvSpPr>
            <a:spLocks noGrp="1"/>
          </p:cNvSpPr>
          <p:nvPr>
            <p:ph sz="half" idx="1"/>
          </p:nvPr>
        </p:nvSpPr>
        <p:spPr>
          <a:xfrm>
            <a:off x="507492" y="2016636"/>
            <a:ext cx="3454908" cy="4333775"/>
          </a:xfrm>
        </p:spPr>
        <p:txBody>
          <a:bodyPr>
            <a:noAutofit/>
          </a:bodyPr>
          <a:lstStyle/>
          <a:p>
            <a:pPr marL="0" lvl="3" indent="0">
              <a:buNone/>
            </a:pPr>
            <a:r>
              <a:rPr lang="en-US" sz="2400" b="1" dirty="0" smtClean="0"/>
              <a:t>Youth:  </a:t>
            </a:r>
            <a:r>
              <a:rPr lang="en-US" sz="2400" dirty="0" smtClean="0"/>
              <a:t>Bobby and Rachel connecting with one another and building confidence to make connections and make a difference in their own lives</a:t>
            </a:r>
            <a:endParaRPr lang="en-US" sz="2400" dirty="0"/>
          </a:p>
          <a:p>
            <a:pPr marL="0" lvl="3" indent="0">
              <a:buNone/>
            </a:pPr>
            <a:endParaRPr lang="en-US" sz="2400" b="1" dirty="0" smtClean="0"/>
          </a:p>
          <a:p>
            <a:pPr marL="0" lvl="3" indent="0">
              <a:buNone/>
            </a:pPr>
            <a:r>
              <a:rPr lang="en-US" sz="2400" b="1" dirty="0" smtClean="0"/>
              <a:t>Family:  </a:t>
            </a:r>
            <a:r>
              <a:rPr lang="en-US" sz="2400" dirty="0" smtClean="0"/>
              <a:t>Dad feels like he had some direction for the future</a:t>
            </a:r>
            <a:endParaRPr lang="en-US" sz="2400" dirty="0"/>
          </a:p>
          <a:p>
            <a:pPr marL="0" lvl="3" indent="0">
              <a:buNone/>
            </a:pPr>
            <a:endParaRPr lang="en-US" sz="2400" dirty="0" smtClean="0"/>
          </a:p>
          <a:p>
            <a:pPr marL="0" lvl="3" indent="0">
              <a:buNone/>
            </a:pPr>
            <a:endParaRPr lang="en-US" sz="2600" dirty="0"/>
          </a:p>
        </p:txBody>
      </p:sp>
      <p:pic>
        <p:nvPicPr>
          <p:cNvPr id="6" name="Content Placeholder 4" descr="Hudnut Y.JPG"/>
          <p:cNvPicPr>
            <a:picLocks noChangeAspect="1"/>
          </p:cNvPicPr>
          <p:nvPr/>
        </p:nvPicPr>
        <p:blipFill>
          <a:blip r:embed="rId3">
            <a:lum bright="29000" contrast="52000"/>
            <a:extLst>
              <a:ext uri="{28A0092B-C50C-407E-A947-70E740481C1C}">
                <a14:useLocalDpi xmlns:a14="http://schemas.microsoft.com/office/drawing/2010/main" val="0"/>
              </a:ext>
            </a:extLst>
          </a:blip>
          <a:srcRect l="12121" r="12121"/>
          <a:stretch>
            <a:fillRect/>
          </a:stretch>
        </p:blipFill>
        <p:spPr>
          <a:xfrm>
            <a:off x="4185370" y="2016636"/>
            <a:ext cx="4377606" cy="4333775"/>
          </a:xfrm>
          <a:prstGeom prst="rect">
            <a:avLst/>
          </a:prstGeom>
        </p:spPr>
      </p:pic>
      <p:sp>
        <p:nvSpPr>
          <p:cNvPr id="7" name="Date Placeholder 6"/>
          <p:cNvSpPr>
            <a:spLocks noGrp="1"/>
          </p:cNvSpPr>
          <p:nvPr>
            <p:ph type="dt" sz="half" idx="10"/>
          </p:nvPr>
        </p:nvSpPr>
        <p:spPr/>
        <p:txBody>
          <a:bodyPr/>
          <a:lstStyle/>
          <a:p>
            <a:fld id="{8FB4B9A1-5489-4FBB-9A6C-9DD9DAD27E58}" type="datetime1">
              <a:rPr lang="en-US" smtClean="0"/>
              <a:t>5/18/2017</a:t>
            </a:fld>
            <a:endParaRPr lang="en-US" dirty="0"/>
          </a:p>
        </p:txBody>
      </p:sp>
    </p:spTree>
    <p:extLst>
      <p:ext uri="{BB962C8B-B14F-4D97-AF65-F5344CB8AC3E}">
        <p14:creationId xmlns:p14="http://schemas.microsoft.com/office/powerpoint/2010/main" val="42143090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333270"/>
            <a:ext cx="8079581" cy="1658198"/>
          </a:xfrm>
        </p:spPr>
        <p:txBody>
          <a:bodyPr>
            <a:normAutofit/>
          </a:bodyPr>
          <a:lstStyle/>
          <a:p>
            <a:pPr algn="ctr"/>
            <a:r>
              <a:rPr lang="en-US" sz="4500" b="1" dirty="0" smtClean="0"/>
              <a:t>Outcomes of YLA and LifeCourse</a:t>
            </a:r>
            <a:endParaRPr lang="en-US" sz="4500" b="1" dirty="0"/>
          </a:p>
        </p:txBody>
      </p:sp>
      <p:sp>
        <p:nvSpPr>
          <p:cNvPr id="3" name="Content Placeholder 2"/>
          <p:cNvSpPr>
            <a:spLocks noGrp="1"/>
          </p:cNvSpPr>
          <p:nvPr>
            <p:ph sz="half" idx="1"/>
          </p:nvPr>
        </p:nvSpPr>
        <p:spPr>
          <a:xfrm>
            <a:off x="5037772" y="1752341"/>
            <a:ext cx="3534728" cy="3767328"/>
          </a:xfrm>
        </p:spPr>
        <p:txBody>
          <a:bodyPr>
            <a:noAutofit/>
          </a:bodyPr>
          <a:lstStyle/>
          <a:p>
            <a:pPr marL="0" lvl="3" indent="0">
              <a:buNone/>
            </a:pPr>
            <a:r>
              <a:rPr lang="en-US" sz="2400" b="1" dirty="0" smtClean="0"/>
              <a:t>Service Coordinator</a:t>
            </a:r>
            <a:r>
              <a:rPr lang="en-US" sz="2400" dirty="0" smtClean="0"/>
              <a:t>:  Watching the framework put into action by self-advocates and families</a:t>
            </a:r>
          </a:p>
          <a:p>
            <a:pPr marL="0" indent="0">
              <a:buNone/>
            </a:pPr>
            <a:r>
              <a:rPr lang="en-US" b="1" dirty="0" smtClean="0"/>
              <a:t>Division of Voc Rehab </a:t>
            </a:r>
            <a:r>
              <a:rPr lang="en-US" dirty="0"/>
              <a:t>– Jill </a:t>
            </a:r>
            <a:r>
              <a:rPr lang="en-US" dirty="0" smtClean="0"/>
              <a:t>said </a:t>
            </a:r>
            <a:r>
              <a:rPr lang="en-US" dirty="0"/>
              <a:t>“with our focus on motivational interviewing…. </a:t>
            </a:r>
            <a:r>
              <a:rPr lang="en-US" dirty="0" smtClean="0"/>
              <a:t>The Youth </a:t>
            </a:r>
            <a:r>
              <a:rPr lang="en-US" dirty="0"/>
              <a:t>Leadership Academy fits in perfectly!  The LifeCourse framework and model of thinking about things and the tools really helped people drill down to what </a:t>
            </a:r>
            <a:r>
              <a:rPr lang="en-US" dirty="0" smtClean="0"/>
              <a:t>their </a:t>
            </a:r>
            <a:r>
              <a:rPr lang="en-US" dirty="0"/>
              <a:t>interests were and why…” </a:t>
            </a:r>
          </a:p>
          <a:p>
            <a:pPr marL="0" lvl="3" indent="0">
              <a:buNone/>
            </a:pPr>
            <a:endParaRPr lang="en-US" sz="2600" dirty="0"/>
          </a:p>
        </p:txBody>
      </p:sp>
      <p:pic>
        <p:nvPicPr>
          <p:cNvPr id="7" name="Content Placeholder 4" descr="D Turner Working.jpg"/>
          <p:cNvPicPr>
            <a:picLocks noChangeAspect="1"/>
          </p:cNvPicPr>
          <p:nvPr/>
        </p:nvPicPr>
        <p:blipFill>
          <a:blip r:embed="rId3">
            <a:lum bright="10000" contrast="42000"/>
            <a:extLst>
              <a:ext uri="{28A0092B-C50C-407E-A947-70E740481C1C}">
                <a14:useLocalDpi xmlns:a14="http://schemas.microsoft.com/office/drawing/2010/main" val="0"/>
              </a:ext>
            </a:extLst>
          </a:blip>
          <a:srcRect t="12891" b="12891"/>
          <a:stretch>
            <a:fillRect/>
          </a:stretch>
        </p:blipFill>
        <p:spPr>
          <a:xfrm>
            <a:off x="287867" y="1752341"/>
            <a:ext cx="4525331" cy="4479126"/>
          </a:xfrm>
          <a:prstGeom prst="rect">
            <a:avLst/>
          </a:prstGeom>
        </p:spPr>
      </p:pic>
      <p:sp>
        <p:nvSpPr>
          <p:cNvPr id="5" name="Date Placeholder 4"/>
          <p:cNvSpPr>
            <a:spLocks noGrp="1"/>
          </p:cNvSpPr>
          <p:nvPr>
            <p:ph type="dt" sz="half" idx="10"/>
          </p:nvPr>
        </p:nvSpPr>
        <p:spPr/>
        <p:txBody>
          <a:bodyPr/>
          <a:lstStyle/>
          <a:p>
            <a:fld id="{A58294F6-025F-419E-8FBC-C9C1D6EAB24D}" type="datetime1">
              <a:rPr lang="en-US" smtClean="0"/>
              <a:t>5/18/2017</a:t>
            </a:fld>
            <a:endParaRPr lang="en-US" dirty="0"/>
          </a:p>
        </p:txBody>
      </p:sp>
    </p:spTree>
    <p:extLst>
      <p:ext uri="{BB962C8B-B14F-4D97-AF65-F5344CB8AC3E}">
        <p14:creationId xmlns:p14="http://schemas.microsoft.com/office/powerpoint/2010/main" val="7867667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Focusing on Guardianship Letter Sent by High Schools</a:t>
            </a:r>
            <a:endParaRPr lang="en-US" dirty="0"/>
          </a:p>
        </p:txBody>
      </p:sp>
      <p:sp>
        <p:nvSpPr>
          <p:cNvPr id="3" name="Content Placeholder 2"/>
          <p:cNvSpPr>
            <a:spLocks noGrp="1"/>
          </p:cNvSpPr>
          <p:nvPr>
            <p:ph idx="1"/>
          </p:nvPr>
        </p:nvSpPr>
        <p:spPr>
          <a:xfrm>
            <a:off x="693218" y="2157731"/>
            <a:ext cx="8065294" cy="3601847"/>
          </a:xfrm>
        </p:spPr>
        <p:txBody>
          <a:bodyPr>
            <a:noAutofit/>
          </a:bodyPr>
          <a:lstStyle/>
          <a:p>
            <a:pPr>
              <a:lnSpc>
                <a:spcPct val="160000"/>
              </a:lnSpc>
            </a:pPr>
            <a:r>
              <a:rPr lang="en-US" b="1" dirty="0" smtClean="0"/>
              <a:t>Need:  </a:t>
            </a:r>
            <a:r>
              <a:rPr lang="en-US" dirty="0" smtClean="0"/>
              <a:t>The </a:t>
            </a:r>
            <a:r>
              <a:rPr lang="en-US" b="1" dirty="0" smtClean="0"/>
              <a:t>“guardianship letter” </a:t>
            </a:r>
            <a:r>
              <a:rPr lang="en-US" dirty="0" smtClean="0"/>
              <a:t>gave people a negative impression about options and possibilities </a:t>
            </a:r>
          </a:p>
          <a:p>
            <a:pPr>
              <a:lnSpc>
                <a:spcPct val="160000"/>
              </a:lnSpc>
            </a:pPr>
            <a:r>
              <a:rPr lang="en-US" b="1" dirty="0" smtClean="0"/>
              <a:t>Solution:  </a:t>
            </a:r>
            <a:r>
              <a:rPr lang="en-US" dirty="0" smtClean="0"/>
              <a:t>Work with schools to improve the “Guardianship Letter” and </a:t>
            </a:r>
            <a:r>
              <a:rPr lang="en-US" b="1" dirty="0" smtClean="0"/>
              <a:t>provide good information and alternate options for safety and security </a:t>
            </a:r>
            <a:r>
              <a:rPr lang="en-US" dirty="0" smtClean="0"/>
              <a:t>concerns AND also provide anticipatory guidance on adult life domains (EMPLOYMENT)</a:t>
            </a:r>
          </a:p>
          <a:p>
            <a:pPr>
              <a:lnSpc>
                <a:spcPct val="160000"/>
              </a:lnSpc>
            </a:pPr>
            <a:endParaRPr lang="en-US" sz="1800" dirty="0" smtClean="0"/>
          </a:p>
          <a:p>
            <a:pPr>
              <a:lnSpc>
                <a:spcPct val="160000"/>
              </a:lnSpc>
            </a:pPr>
            <a:endParaRPr lang="en-US" sz="1800" dirty="0"/>
          </a:p>
        </p:txBody>
      </p:sp>
      <p:sp>
        <p:nvSpPr>
          <p:cNvPr id="4" name="Date Placeholder 3"/>
          <p:cNvSpPr>
            <a:spLocks noGrp="1"/>
          </p:cNvSpPr>
          <p:nvPr>
            <p:ph type="dt" sz="half" idx="10"/>
          </p:nvPr>
        </p:nvSpPr>
        <p:spPr/>
        <p:txBody>
          <a:bodyPr/>
          <a:lstStyle/>
          <a:p>
            <a:fld id="{479DFEEF-7381-472C-B8D4-9562ED24C2A4}" type="datetime1">
              <a:rPr lang="en-US" smtClean="0"/>
              <a:t>5/18/2017</a:t>
            </a:fld>
            <a:endParaRPr lang="en-US" dirty="0"/>
          </a:p>
        </p:txBody>
      </p:sp>
    </p:spTree>
    <p:extLst>
      <p:ext uri="{BB962C8B-B14F-4D97-AF65-F5344CB8AC3E}">
        <p14:creationId xmlns:p14="http://schemas.microsoft.com/office/powerpoint/2010/main" val="21666701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492" y="335194"/>
            <a:ext cx="8079581" cy="1658198"/>
          </a:xfrm>
        </p:spPr>
        <p:txBody>
          <a:bodyPr/>
          <a:lstStyle/>
          <a:p>
            <a:pPr algn="ctr"/>
            <a:r>
              <a:rPr lang="en-US" dirty="0" smtClean="0"/>
              <a:t>Partnering to Change </a:t>
            </a:r>
            <a:br>
              <a:rPr lang="en-US" dirty="0" smtClean="0"/>
            </a:br>
            <a:r>
              <a:rPr lang="en-US" dirty="0" smtClean="0"/>
              <a:t>“The Letter”</a:t>
            </a:r>
            <a:endParaRPr lang="en-US" dirty="0"/>
          </a:p>
        </p:txBody>
      </p:sp>
      <p:sp>
        <p:nvSpPr>
          <p:cNvPr id="4" name="Content Placeholder 3"/>
          <p:cNvSpPr>
            <a:spLocks noGrp="1"/>
          </p:cNvSpPr>
          <p:nvPr>
            <p:ph sz="half" idx="2"/>
          </p:nvPr>
        </p:nvSpPr>
        <p:spPr>
          <a:xfrm>
            <a:off x="4995333" y="1993392"/>
            <a:ext cx="3805268" cy="4220938"/>
          </a:xfrm>
        </p:spPr>
        <p:txBody>
          <a:bodyPr>
            <a:normAutofit/>
          </a:bodyPr>
          <a:lstStyle/>
          <a:p>
            <a:pPr>
              <a:buFont typeface="Wingdings" charset="2"/>
              <a:buChar char="§"/>
            </a:pPr>
            <a:r>
              <a:rPr lang="en-US" dirty="0" smtClean="0"/>
              <a:t>  Show Me Pilot Community organizations all recognized this as something important to them</a:t>
            </a:r>
          </a:p>
          <a:p>
            <a:pPr>
              <a:buFont typeface="Wingdings" charset="2"/>
              <a:buChar char="§"/>
            </a:pPr>
            <a:r>
              <a:rPr lang="en-US" dirty="0"/>
              <a:t> </a:t>
            </a:r>
            <a:r>
              <a:rPr lang="en-US" dirty="0" smtClean="0"/>
              <a:t> Partnered with F2F to use Alternative to Guardianship materials</a:t>
            </a:r>
          </a:p>
          <a:p>
            <a:pPr>
              <a:buFont typeface="Wingdings" charset="2"/>
              <a:buChar char="§"/>
            </a:pPr>
            <a:r>
              <a:rPr lang="en-US" dirty="0"/>
              <a:t> </a:t>
            </a:r>
            <a:r>
              <a:rPr lang="en-US" dirty="0" smtClean="0"/>
              <a:t> Getting the right materials into the hands of the people on the front line who could get them to families </a:t>
            </a:r>
          </a:p>
          <a:p>
            <a:endParaRPr lang="en-US" dirty="0"/>
          </a:p>
          <a:p>
            <a:pPr marL="0" indent="0">
              <a:buNone/>
            </a:pPr>
            <a:endParaRPr lang="en-US" dirty="0" smtClean="0"/>
          </a:p>
        </p:txBody>
      </p:sp>
      <p:pic>
        <p:nvPicPr>
          <p:cNvPr id="6" name="Content Placeholder 6"/>
          <p:cNvPicPr>
            <a:picLocks/>
          </p:cNvPicPr>
          <p:nvPr/>
        </p:nvPicPr>
        <p:blipFill rotWithShape="1">
          <a:blip r:embed="rId3"/>
          <a:srcRect l="31089" t="7692" r="29647"/>
          <a:stretch/>
        </p:blipFill>
        <p:spPr bwMode="auto">
          <a:xfrm rot="21000283">
            <a:off x="525559" y="1929029"/>
            <a:ext cx="2887309" cy="3381630"/>
          </a:xfrm>
          <a:prstGeom prst="rect">
            <a:avLst/>
          </a:prstGeom>
          <a:ln>
            <a:noFill/>
          </a:ln>
          <a:extLst>
            <a:ext uri="{53640926-AAD7-44D8-BBD7-CCE9431645EC}">
              <a14:shadowObscured xmlns:a14="http://schemas.microsoft.com/office/drawing/2010/main"/>
            </a:ext>
          </a:extLst>
        </p:spPr>
      </p:pic>
      <p:pic>
        <p:nvPicPr>
          <p:cNvPr id="5" name="Content Placeholder 7"/>
          <p:cNvPicPr>
            <a:picLocks noGrp="1"/>
          </p:cNvPicPr>
          <p:nvPr>
            <p:ph sz="half" idx="2"/>
          </p:nvPr>
        </p:nvPicPr>
        <p:blipFill rotWithShape="1">
          <a:blip r:embed="rId4"/>
          <a:srcRect l="30769" t="7692" r="29487"/>
          <a:stretch/>
        </p:blipFill>
        <p:spPr bwMode="auto">
          <a:xfrm rot="601338">
            <a:off x="1482439" y="2677600"/>
            <a:ext cx="2994412" cy="3767138"/>
          </a:xfrm>
          <a:prstGeom prst="rect">
            <a:avLst/>
          </a:prstGeom>
          <a:ln>
            <a:noFill/>
          </a:ln>
          <a:extLst>
            <a:ext uri="{53640926-AAD7-44D8-BBD7-CCE9431645EC}">
              <a14:shadowObscured xmlns:a14="http://schemas.microsoft.com/office/drawing/2010/main"/>
            </a:ext>
          </a:extLst>
        </p:spPr>
      </p:pic>
      <p:sp>
        <p:nvSpPr>
          <p:cNvPr id="7" name="Date Placeholder 6"/>
          <p:cNvSpPr>
            <a:spLocks noGrp="1"/>
          </p:cNvSpPr>
          <p:nvPr>
            <p:ph type="dt" sz="half" idx="10"/>
          </p:nvPr>
        </p:nvSpPr>
        <p:spPr/>
        <p:txBody>
          <a:bodyPr/>
          <a:lstStyle/>
          <a:p>
            <a:fld id="{07FF4A31-E4BA-4667-8BE8-1F95BED955C0}" type="datetime1">
              <a:rPr lang="en-US" smtClean="0"/>
              <a:t>5/18/2017</a:t>
            </a:fld>
            <a:endParaRPr lang="en-US" dirty="0"/>
          </a:p>
        </p:txBody>
      </p:sp>
    </p:spTree>
    <p:extLst>
      <p:ext uri="{BB962C8B-B14F-4D97-AF65-F5344CB8AC3E}">
        <p14:creationId xmlns:p14="http://schemas.microsoft.com/office/powerpoint/2010/main" val="5605414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694" y="150610"/>
            <a:ext cx="8079581" cy="1658198"/>
          </a:xfrm>
        </p:spPr>
        <p:txBody>
          <a:bodyPr>
            <a:normAutofit/>
          </a:bodyPr>
          <a:lstStyle/>
          <a:p>
            <a:r>
              <a:rPr lang="en-US" dirty="0" smtClean="0"/>
              <a:t>Youth Transition Packet</a:t>
            </a:r>
            <a:endParaRPr lang="en-US" dirty="0"/>
          </a:p>
        </p:txBody>
      </p:sp>
      <p:sp>
        <p:nvSpPr>
          <p:cNvPr id="3" name="Content Placeholder 2"/>
          <p:cNvSpPr>
            <a:spLocks noGrp="1"/>
          </p:cNvSpPr>
          <p:nvPr>
            <p:ph sz="half" idx="1"/>
          </p:nvPr>
        </p:nvSpPr>
        <p:spPr>
          <a:xfrm>
            <a:off x="450341" y="1278475"/>
            <a:ext cx="3732875" cy="5169950"/>
          </a:xfrm>
        </p:spPr>
        <p:txBody>
          <a:bodyPr>
            <a:normAutofit lnSpcReduction="10000"/>
          </a:bodyPr>
          <a:lstStyle/>
          <a:p>
            <a:pPr>
              <a:buFont typeface="Arial"/>
              <a:buChar char="•"/>
            </a:pPr>
            <a:r>
              <a:rPr lang="en-US" dirty="0" smtClean="0"/>
              <a:t>Identified the Need to get information into the hands of self-advocates and families transitioning from High School </a:t>
            </a:r>
          </a:p>
          <a:p>
            <a:pPr>
              <a:buFont typeface="Arial"/>
              <a:buChar char="•"/>
            </a:pPr>
            <a:r>
              <a:rPr lang="en-US" dirty="0" smtClean="0"/>
              <a:t>Committee of people who have experience with Transition Age developed a draft packet </a:t>
            </a:r>
          </a:p>
          <a:p>
            <a:pPr>
              <a:buFont typeface="Arial"/>
              <a:buChar char="•"/>
            </a:pPr>
            <a:r>
              <a:rPr lang="en-US" dirty="0" smtClean="0"/>
              <a:t>Used LifeCourse network and Show Me Career group for further review and suggestions</a:t>
            </a:r>
          </a:p>
          <a:p>
            <a:pPr>
              <a:buFont typeface="Arial"/>
              <a:buChar char="•"/>
            </a:pPr>
            <a:r>
              <a:rPr lang="en-US" dirty="0" smtClean="0"/>
              <a:t>Once developed in traditional form (folders) then moved to making it available electronically on school websites and parent portals</a:t>
            </a:r>
          </a:p>
          <a:p>
            <a:pPr>
              <a:buFont typeface="Arial"/>
              <a:buChar char="•"/>
            </a:pPr>
            <a:endParaRPr lang="en-US" dirty="0"/>
          </a:p>
        </p:txBody>
      </p:sp>
      <p:sp>
        <p:nvSpPr>
          <p:cNvPr id="5" name="Content Placeholder 4"/>
          <p:cNvSpPr>
            <a:spLocks noGrp="1"/>
          </p:cNvSpPr>
          <p:nvPr>
            <p:ph sz="half" idx="2"/>
          </p:nvPr>
        </p:nvSpPr>
        <p:spPr/>
        <p:txBody>
          <a:bodyPr>
            <a:normAutofit lnSpcReduction="10000"/>
          </a:bodyPr>
          <a:lstStyle/>
          <a:p>
            <a:endParaRPr lang="en-US"/>
          </a:p>
        </p:txBody>
      </p:sp>
      <p:pic>
        <p:nvPicPr>
          <p:cNvPr id="6" name="Picture 5"/>
          <p:cNvPicPr/>
          <p:nvPr/>
        </p:nvPicPr>
        <p:blipFill rotWithShape="1">
          <a:blip r:embed="rId3"/>
          <a:srcRect l="31090" t="7397" r="29648"/>
          <a:stretch/>
        </p:blipFill>
        <p:spPr bwMode="auto">
          <a:xfrm>
            <a:off x="5962650" y="179185"/>
            <a:ext cx="2861823" cy="3354590"/>
          </a:xfrm>
          <a:prstGeom prst="rect">
            <a:avLst/>
          </a:prstGeom>
          <a:ln>
            <a:noFill/>
          </a:ln>
          <a:extLst>
            <a:ext uri="{53640926-AAD7-44D8-BBD7-CCE9431645EC}">
              <a14:shadowObscured xmlns:a14="http://schemas.microsoft.com/office/drawing/2010/main"/>
            </a:ext>
          </a:extLst>
        </p:spPr>
      </p:pic>
      <p:pic>
        <p:nvPicPr>
          <p:cNvPr id="8" name="Picture 2" descr="C:\Users\cjohns\Downloads\Toolkit pi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410" t="3580" r="13291"/>
          <a:stretch/>
        </p:blipFill>
        <p:spPr bwMode="auto">
          <a:xfrm>
            <a:off x="4732684" y="3648075"/>
            <a:ext cx="4196564" cy="310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9719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67818"/>
            <a:ext cx="7772400" cy="1609344"/>
          </a:xfrm>
        </p:spPr>
        <p:txBody>
          <a:bodyPr/>
          <a:lstStyle/>
          <a:p>
            <a:pPr algn="ctr"/>
            <a:r>
              <a:rPr lang="en-US" dirty="0" smtClean="0"/>
              <a:t>Transition Packet</a:t>
            </a:r>
            <a:endParaRPr lang="en-US" dirty="0"/>
          </a:p>
        </p:txBody>
      </p:sp>
      <p:sp>
        <p:nvSpPr>
          <p:cNvPr id="7" name="Content Placeholder 6"/>
          <p:cNvSpPr>
            <a:spLocks noGrp="1"/>
          </p:cNvSpPr>
          <p:nvPr>
            <p:ph sz="half" idx="2"/>
          </p:nvPr>
        </p:nvSpPr>
        <p:spPr>
          <a:xfrm>
            <a:off x="128588" y="1010950"/>
            <a:ext cx="5291138" cy="5523200"/>
          </a:xfrm>
        </p:spPr>
        <p:txBody>
          <a:bodyPr>
            <a:noAutofit/>
          </a:bodyPr>
          <a:lstStyle/>
          <a:p>
            <a:r>
              <a:rPr lang="en-US" sz="1600" b="1" dirty="0"/>
              <a:t>Information on </a:t>
            </a:r>
            <a:r>
              <a:rPr lang="en-US" sz="1600" b="1" dirty="0" smtClean="0"/>
              <a:t>WIOA</a:t>
            </a:r>
            <a:endParaRPr lang="en-US" sz="1600" b="1" dirty="0"/>
          </a:p>
          <a:p>
            <a:r>
              <a:rPr lang="en-US" sz="1600" b="1" dirty="0" smtClean="0"/>
              <a:t>Student </a:t>
            </a:r>
            <a:r>
              <a:rPr lang="en-US" sz="1600" b="1" dirty="0"/>
              <a:t>led IEP </a:t>
            </a:r>
            <a:r>
              <a:rPr lang="en-US" sz="1600" b="1" dirty="0" smtClean="0"/>
              <a:t>meetings</a:t>
            </a:r>
            <a:endParaRPr lang="en-US" sz="1600" b="1" dirty="0"/>
          </a:p>
          <a:p>
            <a:r>
              <a:rPr lang="en-US" sz="1600" b="1" dirty="0" smtClean="0"/>
              <a:t>Guardianship </a:t>
            </a:r>
            <a:r>
              <a:rPr lang="en-US" sz="1600" b="1" dirty="0"/>
              <a:t>conservatorship and alternatives, </a:t>
            </a:r>
            <a:endParaRPr lang="en-US" sz="1600" b="1" dirty="0" smtClean="0"/>
          </a:p>
          <a:p>
            <a:pPr marL="0" indent="0">
              <a:buNone/>
            </a:pPr>
            <a:r>
              <a:rPr lang="en-US" sz="1600" b="1" dirty="0" smtClean="0"/>
              <a:t>Self </a:t>
            </a:r>
            <a:r>
              <a:rPr lang="en-US" sz="1600" b="1" dirty="0"/>
              <a:t>determination and employment, job accommodations, </a:t>
            </a:r>
            <a:endParaRPr lang="en-US" sz="1600" b="1" dirty="0" smtClean="0"/>
          </a:p>
          <a:p>
            <a:pPr marL="0" indent="0">
              <a:buNone/>
            </a:pPr>
            <a:r>
              <a:rPr lang="en-US" sz="1600" b="1" dirty="0" smtClean="0"/>
              <a:t>Social </a:t>
            </a:r>
            <a:r>
              <a:rPr lang="en-US" sz="1600" b="1" dirty="0"/>
              <a:t>Security and Benefits planning, special needs trusts, </a:t>
            </a:r>
            <a:endParaRPr lang="en-US" sz="1600" b="1" dirty="0" smtClean="0"/>
          </a:p>
          <a:p>
            <a:pPr marL="0" indent="0">
              <a:buNone/>
            </a:pPr>
            <a:r>
              <a:rPr lang="en-US" sz="1600" b="1" dirty="0" smtClean="0"/>
              <a:t>Vocational </a:t>
            </a:r>
            <a:r>
              <a:rPr lang="en-US" sz="1600" b="1" dirty="0"/>
              <a:t>Rehabilitation, information on </a:t>
            </a:r>
            <a:r>
              <a:rPr lang="en-US" sz="1600" b="1" dirty="0" smtClean="0"/>
              <a:t>local organizations</a:t>
            </a:r>
            <a:endParaRPr lang="en-US" sz="1600" dirty="0"/>
          </a:p>
        </p:txBody>
      </p:sp>
      <p:sp>
        <p:nvSpPr>
          <p:cNvPr id="8" name="Date Placeholder 7"/>
          <p:cNvSpPr>
            <a:spLocks noGrp="1"/>
          </p:cNvSpPr>
          <p:nvPr>
            <p:ph type="dt" sz="half" idx="10"/>
          </p:nvPr>
        </p:nvSpPr>
        <p:spPr/>
        <p:txBody>
          <a:bodyPr/>
          <a:lstStyle/>
          <a:p>
            <a:fld id="{B59AE084-77F2-404E-8511-3E3F3C00671F}" type="datetime1">
              <a:rPr lang="en-US" smtClean="0"/>
              <a:t>5/18/2017</a:t>
            </a:fld>
            <a:endParaRPr lang="en-US"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2" t="8016" r="5175" b="4466"/>
          <a:stretch/>
        </p:blipFill>
        <p:spPr bwMode="auto">
          <a:xfrm>
            <a:off x="3417570" y="3515640"/>
            <a:ext cx="5503934" cy="2896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photo 1 (14) Y.JPG"/>
          <p:cNvPicPr>
            <a:picLocks noChangeAspect="1"/>
          </p:cNvPicPr>
          <p:nvPr/>
        </p:nvPicPr>
        <p:blipFill rotWithShape="1">
          <a:blip r:embed="rId4" cstate="print">
            <a:lum bright="18000" contrast="34000"/>
            <a:extLst>
              <a:ext uri="{28A0092B-C50C-407E-A947-70E740481C1C}">
                <a14:useLocalDpi xmlns:a14="http://schemas.microsoft.com/office/drawing/2010/main" val="0"/>
              </a:ext>
            </a:extLst>
          </a:blip>
          <a:srcRect l="16119" t="21827" r="24583" b="25731"/>
          <a:stretch/>
        </p:blipFill>
        <p:spPr>
          <a:xfrm>
            <a:off x="5472031" y="1243600"/>
            <a:ext cx="3266460" cy="2166619"/>
          </a:xfrm>
          <a:prstGeom prst="rect">
            <a:avLst/>
          </a:prstGeom>
        </p:spPr>
      </p:pic>
      <p:pic>
        <p:nvPicPr>
          <p:cNvPr id="10" name="Content Placeholder 4" descr="D Turner Working.jpg"/>
          <p:cNvPicPr>
            <a:picLocks noChangeAspect="1"/>
          </p:cNvPicPr>
          <p:nvPr/>
        </p:nvPicPr>
        <p:blipFill>
          <a:blip r:embed="rId5" cstate="print">
            <a:lum bright="10000" contrast="42000"/>
            <a:extLst>
              <a:ext uri="{28A0092B-C50C-407E-A947-70E740481C1C}">
                <a14:useLocalDpi xmlns:a14="http://schemas.microsoft.com/office/drawing/2010/main" val="0"/>
              </a:ext>
            </a:extLst>
          </a:blip>
          <a:srcRect t="12891" b="12891"/>
          <a:stretch>
            <a:fillRect/>
          </a:stretch>
        </p:blipFill>
        <p:spPr>
          <a:xfrm>
            <a:off x="430144" y="3934984"/>
            <a:ext cx="2789573" cy="2761091"/>
          </a:xfrm>
          <a:prstGeom prst="rect">
            <a:avLst/>
          </a:prstGeom>
        </p:spPr>
      </p:pic>
    </p:spTree>
    <p:extLst>
      <p:ext uri="{BB962C8B-B14F-4D97-AF65-F5344CB8AC3E}">
        <p14:creationId xmlns:p14="http://schemas.microsoft.com/office/powerpoint/2010/main" val="20643397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918" y="5896096"/>
            <a:ext cx="8085582" cy="613283"/>
          </a:xfrm>
        </p:spPr>
        <p:txBody>
          <a:bodyPr>
            <a:noAutofit/>
          </a:bodyPr>
          <a:lstStyle/>
          <a:p>
            <a:pPr algn="ctr"/>
            <a:r>
              <a:rPr lang="en-US" sz="3200" spc="0" dirty="0" smtClean="0"/>
              <a:t>Individuals Exist </a:t>
            </a:r>
            <a:r>
              <a:rPr lang="en-US" sz="3200" spc="0" dirty="0"/>
              <a:t>Within the Context of Family and Community </a:t>
            </a:r>
          </a:p>
        </p:txBody>
      </p:sp>
      <p:sp>
        <p:nvSpPr>
          <p:cNvPr id="18" name="Picture Placeholder 17"/>
          <p:cNvSpPr>
            <a:spLocks noGrp="1"/>
          </p:cNvSpPr>
          <p:nvPr>
            <p:ph type="pic" idx="1"/>
          </p:nvPr>
        </p:nvSpPr>
        <p:spPr>
          <a:xfrm>
            <a:off x="0" y="0"/>
            <a:ext cx="9144000" cy="5330952"/>
          </a:xfrm>
          <a:solidFill>
            <a:schemeClr val="tx1"/>
          </a:solidFill>
        </p:spPr>
      </p:sp>
      <p:grpSp>
        <p:nvGrpSpPr>
          <p:cNvPr id="17" name="Group 16"/>
          <p:cNvGrpSpPr>
            <a:grpSpLocks noChangeAspect="1"/>
          </p:cNvGrpSpPr>
          <p:nvPr/>
        </p:nvGrpSpPr>
        <p:grpSpPr>
          <a:xfrm>
            <a:off x="1535990" y="323798"/>
            <a:ext cx="6072020" cy="4663440"/>
            <a:chOff x="0" y="1604605"/>
            <a:chExt cx="5907649" cy="4537199"/>
          </a:xfrm>
        </p:grpSpPr>
        <p:pic>
          <p:nvPicPr>
            <p:cNvPr id="13" name="Picture 3" descr="P:\Contracts &amp; TA\AIDD Family Support Grant 60-0000\presentations\circles-normal (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04605"/>
              <a:ext cx="4570809" cy="453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p:nvPr/>
          </p:nvGrpSpPr>
          <p:grpSpPr>
            <a:xfrm>
              <a:off x="4993249" y="2116920"/>
              <a:ext cx="914400" cy="3512568"/>
              <a:chOff x="4993249" y="2005322"/>
              <a:chExt cx="914400" cy="3512568"/>
            </a:xfrm>
          </p:grpSpPr>
          <p:pic>
            <p:nvPicPr>
              <p:cNvPr id="12"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3249" y="3160906"/>
                <a:ext cx="914400" cy="9144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3249" y="2005322"/>
                <a:ext cx="914400" cy="9144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3249" y="4603490"/>
                <a:ext cx="914400" cy="914400"/>
              </a:xfrm>
              <a:prstGeom prst="rect">
                <a:avLst/>
              </a:prstGeom>
            </p:spPr>
          </p:pic>
        </p:grpSp>
      </p:grpSp>
      <p:sp>
        <p:nvSpPr>
          <p:cNvPr id="10" name="Date Placeholder 9"/>
          <p:cNvSpPr>
            <a:spLocks noGrp="1"/>
          </p:cNvSpPr>
          <p:nvPr>
            <p:ph type="dt" sz="half" idx="10"/>
          </p:nvPr>
        </p:nvSpPr>
        <p:spPr/>
        <p:txBody>
          <a:bodyPr/>
          <a:lstStyle/>
          <a:p>
            <a:fld id="{A4CE2935-8681-4714-8258-A1E2C38F7A7C}" type="datetime1">
              <a:rPr lang="en-US" smtClean="0"/>
              <a:t>5/18/2017</a:t>
            </a:fld>
            <a:endParaRPr lang="en-US" dirty="0"/>
          </a:p>
        </p:txBody>
      </p:sp>
    </p:spTree>
    <p:extLst>
      <p:ext uri="{BB962C8B-B14F-4D97-AF65-F5344CB8AC3E}">
        <p14:creationId xmlns:p14="http://schemas.microsoft.com/office/powerpoint/2010/main" val="25104101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2919" y="0"/>
            <a:ext cx="8079581" cy="1019541"/>
          </a:xfrm>
        </p:spPr>
        <p:txBody>
          <a:bodyPr/>
          <a:lstStyle/>
          <a:p>
            <a:pPr algn="ctr"/>
            <a:r>
              <a:rPr lang="en-US" dirty="0" smtClean="0"/>
              <a:t>Next Steps with Toolkits</a:t>
            </a:r>
            <a:endParaRPr lang="en-US" dirty="0"/>
          </a:p>
        </p:txBody>
      </p:sp>
      <p:sp>
        <p:nvSpPr>
          <p:cNvPr id="6" name="Content Placeholder 5"/>
          <p:cNvSpPr>
            <a:spLocks noGrp="1"/>
          </p:cNvSpPr>
          <p:nvPr>
            <p:ph idx="1"/>
          </p:nvPr>
        </p:nvSpPr>
        <p:spPr>
          <a:xfrm>
            <a:off x="164372" y="914138"/>
            <a:ext cx="6402684" cy="3929085"/>
          </a:xfrm>
        </p:spPr>
        <p:txBody>
          <a:bodyPr>
            <a:normAutofit fontScale="92500" lnSpcReduction="20000"/>
          </a:bodyPr>
          <a:lstStyle/>
          <a:p>
            <a:r>
              <a:rPr lang="en-US" b="1" dirty="0" smtClean="0"/>
              <a:t>Dissemination:</a:t>
            </a:r>
          </a:p>
          <a:p>
            <a:pPr marL="91440" lvl="2" indent="-91440">
              <a:spcBef>
                <a:spcPts val="1300"/>
              </a:spcBef>
            </a:pPr>
            <a:r>
              <a:rPr lang="en-US" b="1" i="0" dirty="0"/>
              <a:t> </a:t>
            </a:r>
            <a:r>
              <a:rPr lang="en-US" b="1" i="0" dirty="0" smtClean="0"/>
              <a:t>   Directly </a:t>
            </a:r>
            <a:r>
              <a:rPr lang="en-US" b="1" i="0" dirty="0"/>
              <a:t>to students </a:t>
            </a:r>
            <a:r>
              <a:rPr lang="en-US" i="0" dirty="0"/>
              <a:t>in Job </a:t>
            </a:r>
            <a:r>
              <a:rPr lang="en-US" i="0" dirty="0" smtClean="0"/>
              <a:t>Club</a:t>
            </a:r>
          </a:p>
          <a:p>
            <a:pPr marL="365760" lvl="3" indent="-91440">
              <a:spcBef>
                <a:spcPts val="1300"/>
              </a:spcBef>
            </a:pPr>
            <a:r>
              <a:rPr lang="en-US" b="1" dirty="0" smtClean="0"/>
              <a:t>Work with local high schools </a:t>
            </a:r>
            <a:r>
              <a:rPr lang="en-US" dirty="0" smtClean="0"/>
              <a:t>to us their dissemination strategies (open house nights and district wide Parent Portals)</a:t>
            </a:r>
          </a:p>
          <a:p>
            <a:pPr marL="365760" lvl="3" indent="-91440">
              <a:spcBef>
                <a:spcPts val="1300"/>
              </a:spcBef>
            </a:pPr>
            <a:r>
              <a:rPr lang="en-US" dirty="0" smtClean="0"/>
              <a:t>Service </a:t>
            </a:r>
            <a:r>
              <a:rPr lang="en-US" dirty="0"/>
              <a:t>Coordinators with </a:t>
            </a:r>
            <a:r>
              <a:rPr lang="en-US" b="1" dirty="0"/>
              <a:t>County Connections </a:t>
            </a:r>
          </a:p>
          <a:p>
            <a:pPr marL="365760" lvl="3" indent="-91440">
              <a:spcBef>
                <a:spcPts val="1300"/>
              </a:spcBef>
            </a:pPr>
            <a:r>
              <a:rPr lang="en-US" i="0" dirty="0" smtClean="0"/>
              <a:t>Directly to parents at school fairs and events</a:t>
            </a:r>
            <a:endParaRPr lang="en-US" b="1" i="0" dirty="0" smtClean="0"/>
          </a:p>
          <a:p>
            <a:pPr marL="0" lvl="2" indent="0">
              <a:spcBef>
                <a:spcPts val="1300"/>
              </a:spcBef>
              <a:buNone/>
            </a:pPr>
            <a:r>
              <a:rPr lang="en-US" sz="2400" b="1" i="0" dirty="0" smtClean="0"/>
              <a:t>Sustainability: </a:t>
            </a:r>
          </a:p>
          <a:p>
            <a:pPr marL="0" lvl="2" indent="0">
              <a:buNone/>
            </a:pPr>
            <a:r>
              <a:rPr lang="en-US" b="1" i="0" dirty="0"/>
              <a:t> </a:t>
            </a:r>
            <a:r>
              <a:rPr lang="en-US" b="1" i="0" dirty="0" smtClean="0"/>
              <a:t>     </a:t>
            </a:r>
            <a:r>
              <a:rPr lang="en-US" i="0" dirty="0"/>
              <a:t>No special project is necessarily paying for them </a:t>
            </a:r>
            <a:r>
              <a:rPr lang="en-US" i="0" dirty="0" smtClean="0"/>
              <a:t>now,  </a:t>
            </a:r>
            <a:r>
              <a:rPr lang="en-US" b="1" i="0" dirty="0" smtClean="0"/>
              <a:t>built into part </a:t>
            </a:r>
            <a:r>
              <a:rPr lang="en-US" b="1" i="0" dirty="0"/>
              <a:t>of </a:t>
            </a:r>
            <a:r>
              <a:rPr lang="en-US" b="1" i="0" dirty="0" smtClean="0"/>
              <a:t> marketing </a:t>
            </a:r>
            <a:r>
              <a:rPr lang="en-US" b="1" i="0" dirty="0"/>
              <a:t>and </a:t>
            </a:r>
            <a:r>
              <a:rPr lang="en-US" b="1" i="0" dirty="0" smtClean="0"/>
              <a:t> outreach </a:t>
            </a:r>
            <a:r>
              <a:rPr lang="en-US" b="1" i="0" dirty="0"/>
              <a:t>efforts </a:t>
            </a:r>
            <a:r>
              <a:rPr lang="en-US" i="0" dirty="0"/>
              <a:t>so will be funded through </a:t>
            </a:r>
            <a:r>
              <a:rPr lang="en-US" i="0" dirty="0" smtClean="0"/>
              <a:t>our program efforts of LOQW and SB40, etc. </a:t>
            </a:r>
          </a:p>
          <a:p>
            <a:pPr marL="0" lvl="2" indent="0">
              <a:buNone/>
            </a:pPr>
            <a:endParaRPr lang="en-US" i="0" dirty="0" smtClean="0"/>
          </a:p>
          <a:p>
            <a:pPr marL="0" lvl="2" indent="0">
              <a:buNone/>
            </a:pPr>
            <a:r>
              <a:rPr lang="en-US" i="0" dirty="0"/>
              <a:t> </a:t>
            </a:r>
            <a:r>
              <a:rPr lang="en-US" i="0" dirty="0" smtClean="0"/>
              <a:t>    </a:t>
            </a:r>
            <a:r>
              <a:rPr lang="en-US" b="1" i="0" dirty="0" smtClean="0"/>
              <a:t>What needs to change???</a:t>
            </a:r>
          </a:p>
          <a:p>
            <a:pPr marL="0" lvl="2" indent="0">
              <a:buNone/>
            </a:pPr>
            <a:r>
              <a:rPr lang="en-US" b="1" i="0" dirty="0"/>
              <a:t>	</a:t>
            </a:r>
          </a:p>
        </p:txBody>
      </p:sp>
      <p:sp>
        <p:nvSpPr>
          <p:cNvPr id="4" name="Date Placeholder 3"/>
          <p:cNvSpPr>
            <a:spLocks noGrp="1"/>
          </p:cNvSpPr>
          <p:nvPr>
            <p:ph type="dt" sz="half" idx="10"/>
          </p:nvPr>
        </p:nvSpPr>
        <p:spPr/>
        <p:txBody>
          <a:bodyPr/>
          <a:lstStyle/>
          <a:p>
            <a:fld id="{80AEDBB3-4C2E-468E-9A4A-6E438DE3F390}" type="datetime1">
              <a:rPr lang="en-US" smtClean="0"/>
              <a:t>5/18/2017</a:t>
            </a:fld>
            <a:endParaRPr lang="en-US" dirty="0"/>
          </a:p>
        </p:txBody>
      </p:sp>
      <p:pic>
        <p:nvPicPr>
          <p:cNvPr id="8" name="Picture 7" descr="E:\SKM_C364e16121212040_00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834">
            <a:off x="6402181" y="2797359"/>
            <a:ext cx="2487583" cy="3441468"/>
          </a:xfrm>
          <a:prstGeom prst="rect">
            <a:avLst/>
          </a:prstGeom>
          <a:noFill/>
          <a:ln>
            <a:noFill/>
          </a:ln>
        </p:spPr>
      </p:pic>
      <p:sp>
        <p:nvSpPr>
          <p:cNvPr id="2" name="TextBox 1"/>
          <p:cNvSpPr txBox="1"/>
          <p:nvPr/>
        </p:nvSpPr>
        <p:spPr>
          <a:xfrm>
            <a:off x="282634" y="4524961"/>
            <a:ext cx="5336770" cy="1569660"/>
          </a:xfrm>
          <a:prstGeom prst="rect">
            <a:avLst/>
          </a:prstGeom>
          <a:noFill/>
        </p:spPr>
        <p:txBody>
          <a:bodyPr wrap="square" rtlCol="0">
            <a:spAutoFit/>
          </a:bodyPr>
          <a:lstStyle/>
          <a:p>
            <a:r>
              <a:rPr lang="en-US" sz="2400" dirty="0">
                <a:solidFill>
                  <a:srgbClr val="0070C0"/>
                </a:solidFill>
              </a:rPr>
              <a:t>Marketing and outreach is crucial and </a:t>
            </a:r>
            <a:r>
              <a:rPr lang="en-US" sz="2400" b="1" dirty="0">
                <a:solidFill>
                  <a:srgbClr val="0070C0"/>
                </a:solidFill>
              </a:rPr>
              <a:t>needs to be built in to organizational operation</a:t>
            </a:r>
            <a:r>
              <a:rPr lang="en-US" sz="2400" dirty="0">
                <a:solidFill>
                  <a:srgbClr val="0070C0"/>
                </a:solidFill>
              </a:rPr>
              <a:t>…. If successful and useful they will be sustained.</a:t>
            </a:r>
          </a:p>
        </p:txBody>
      </p:sp>
    </p:spTree>
    <p:extLst>
      <p:ext uri="{BB962C8B-B14F-4D97-AF65-F5344CB8AC3E}">
        <p14:creationId xmlns:p14="http://schemas.microsoft.com/office/powerpoint/2010/main" val="21540203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284607"/>
            <a:ext cx="7772400" cy="1609344"/>
          </a:xfrm>
        </p:spPr>
        <p:txBody>
          <a:bodyPr>
            <a:noAutofit/>
          </a:bodyPr>
          <a:lstStyle/>
          <a:p>
            <a:r>
              <a:rPr lang="en-US" dirty="0" smtClean="0"/>
              <a:t>Learning &amp; Games </a:t>
            </a:r>
            <a:endParaRPr lang="en-US" dirty="0"/>
          </a:p>
        </p:txBody>
      </p:sp>
      <p:pic>
        <p:nvPicPr>
          <p:cNvPr id="9" name="Content Placeholder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2497" y="6076364"/>
            <a:ext cx="685800" cy="685800"/>
          </a:xfrm>
          <a:prstGeom prst="rect">
            <a:avLst/>
          </a:prstGeom>
        </p:spPr>
      </p:pic>
      <p:pic>
        <p:nvPicPr>
          <p:cNvPr id="1026" name="Picture 2" descr="L:\Marketing\Pictures\TCM Problem Solving with LC Chutes and Ladders game 03.31.201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010" t="10505" r="7273" b="5814"/>
          <a:stretch/>
        </p:blipFill>
        <p:spPr bwMode="auto">
          <a:xfrm>
            <a:off x="5495925" y="219075"/>
            <a:ext cx="3381397" cy="2219325"/>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0"/>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31820" y="1402421"/>
            <a:ext cx="4247009" cy="3185257"/>
          </a:xfrm>
        </p:spPr>
      </p:pic>
      <p:sp>
        <p:nvSpPr>
          <p:cNvPr id="2" name="TextBox 1"/>
          <p:cNvSpPr txBox="1"/>
          <p:nvPr/>
        </p:nvSpPr>
        <p:spPr>
          <a:xfrm>
            <a:off x="5769735" y="2820473"/>
            <a:ext cx="3107587"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Games &amp; Learning</a:t>
            </a:r>
          </a:p>
          <a:p>
            <a:pPr marL="285750" indent="-285750">
              <a:buFont typeface="Arial" panose="020B0604020202020204" pitchFamily="34" charset="0"/>
              <a:buChar char="•"/>
            </a:pPr>
            <a:r>
              <a:rPr lang="en-US" dirty="0" smtClean="0"/>
              <a:t>DSP Events</a:t>
            </a:r>
          </a:p>
          <a:p>
            <a:pPr marL="285750" indent="-285750">
              <a:buFont typeface="Arial" panose="020B0604020202020204" pitchFamily="34" charset="0"/>
              <a:buChar char="•"/>
            </a:pPr>
            <a:r>
              <a:rPr lang="en-US" dirty="0" smtClean="0"/>
              <a:t>Staff Training</a:t>
            </a:r>
          </a:p>
          <a:p>
            <a:pPr marL="285750" indent="-285750">
              <a:buFont typeface="Arial" panose="020B0604020202020204" pitchFamily="34" charset="0"/>
              <a:buChar char="•"/>
            </a:pPr>
            <a:r>
              <a:rPr lang="en-US" dirty="0" smtClean="0"/>
              <a:t>Outreach meetings (DVR &amp; Career Centers)</a:t>
            </a:r>
          </a:p>
          <a:p>
            <a:pPr marL="285750" indent="-285750">
              <a:buFont typeface="Arial" panose="020B0604020202020204" pitchFamily="34" charset="0"/>
              <a:buChar char="•"/>
            </a:pPr>
            <a:r>
              <a:rPr lang="en-US" dirty="0" smtClean="0"/>
              <a:t>Boards &amp; Community</a:t>
            </a:r>
            <a:endParaRPr lang="en-US" dirty="0"/>
          </a:p>
        </p:txBody>
      </p:sp>
      <p:pic>
        <p:nvPicPr>
          <p:cNvPr id="7" name="Picture 6"/>
          <p:cNvPicPr/>
          <p:nvPr/>
        </p:nvPicPr>
        <p:blipFill rotWithShape="1">
          <a:blip r:embed="rId6"/>
          <a:srcRect l="5039" t="10889" r="6575" b="15640"/>
          <a:stretch/>
        </p:blipFill>
        <p:spPr bwMode="auto">
          <a:xfrm rot="746012">
            <a:off x="3598034" y="4488932"/>
            <a:ext cx="4343400" cy="1924050"/>
          </a:xfrm>
          <a:prstGeom prst="rect">
            <a:avLst/>
          </a:prstGeom>
          <a:ln>
            <a:noFill/>
          </a:ln>
          <a:extLst>
            <a:ext uri="{53640926-AAD7-44D8-BBD7-CCE9431645EC}">
              <a14:shadowObscured xmlns:a14="http://schemas.microsoft.com/office/drawing/2010/main"/>
            </a:ext>
          </a:extLst>
        </p:spPr>
      </p:pic>
      <p:pic>
        <p:nvPicPr>
          <p:cNvPr id="8" name="Picture 7" descr="E:\Shooting Star Poster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44810">
            <a:off x="854936" y="3284270"/>
            <a:ext cx="2599470" cy="3235634"/>
          </a:xfrm>
          <a:prstGeom prst="rect">
            <a:avLst/>
          </a:prstGeom>
          <a:noFill/>
          <a:ln>
            <a:noFill/>
          </a:ln>
        </p:spPr>
      </p:pic>
      <p:pic>
        <p:nvPicPr>
          <p:cNvPr id="5122" name="Picture 2" descr="Jenga Classic G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836556">
            <a:off x="4652846" y="1367022"/>
            <a:ext cx="1065978" cy="2235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3410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216900"/>
            <a:ext cx="8079581" cy="1658198"/>
          </a:xfrm>
        </p:spPr>
        <p:txBody>
          <a:bodyPr>
            <a:normAutofit/>
          </a:bodyPr>
          <a:lstStyle/>
          <a:p>
            <a:pPr algn="ctr"/>
            <a:r>
              <a:rPr lang="en-US" sz="4000" dirty="0" smtClean="0"/>
              <a:t>High School Work Experience Programs</a:t>
            </a:r>
            <a:endParaRPr lang="en-US" sz="4000" dirty="0"/>
          </a:p>
        </p:txBody>
      </p:sp>
      <p:sp>
        <p:nvSpPr>
          <p:cNvPr id="3" name="Content Placeholder 2"/>
          <p:cNvSpPr>
            <a:spLocks noGrp="1"/>
          </p:cNvSpPr>
          <p:nvPr>
            <p:ph sz="half" idx="1"/>
          </p:nvPr>
        </p:nvSpPr>
        <p:spPr>
          <a:xfrm>
            <a:off x="492919" y="1758315"/>
            <a:ext cx="3150108" cy="4509481"/>
          </a:xfrm>
        </p:spPr>
        <p:txBody>
          <a:bodyPr>
            <a:normAutofit/>
          </a:bodyPr>
          <a:lstStyle/>
          <a:p>
            <a:r>
              <a:rPr lang="en-US" dirty="0" smtClean="0"/>
              <a:t>Partnership between local business, high school, LOQW, SB40</a:t>
            </a:r>
          </a:p>
          <a:p>
            <a:r>
              <a:rPr lang="en-US" dirty="0" smtClean="0"/>
              <a:t>Paid Work Experience</a:t>
            </a:r>
            <a:endParaRPr lang="en-US" dirty="0"/>
          </a:p>
          <a:p>
            <a:r>
              <a:rPr lang="en-US" dirty="0" smtClean="0"/>
              <a:t>Started in 1 community</a:t>
            </a:r>
            <a:endParaRPr lang="en-US" dirty="0"/>
          </a:p>
          <a:p>
            <a:r>
              <a:rPr lang="en-US" dirty="0" smtClean="0"/>
              <a:t>Expanded to next town</a:t>
            </a:r>
            <a:endParaRPr lang="en-US" dirty="0"/>
          </a:p>
          <a:p>
            <a:r>
              <a:rPr lang="en-US" dirty="0" smtClean="0"/>
              <a:t>Experience is great….but job offers are even better!</a:t>
            </a:r>
          </a:p>
        </p:txBody>
      </p:sp>
      <p:pic>
        <p:nvPicPr>
          <p:cNvPr id="5122" name="Picture 2" descr="C:\Users\staff\Downloads\IMG_75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027" y="1411778"/>
            <a:ext cx="406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staff\Downloads\IMG_75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1258" y="3219796"/>
            <a:ext cx="406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4542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216900"/>
            <a:ext cx="8079581" cy="1658198"/>
          </a:xfrm>
        </p:spPr>
        <p:txBody>
          <a:bodyPr>
            <a:normAutofit/>
          </a:bodyPr>
          <a:lstStyle/>
          <a:p>
            <a:pPr algn="ctr"/>
            <a:r>
              <a:rPr lang="en-US" sz="4000" dirty="0" smtClean="0"/>
              <a:t>Career Planning Events for Young Adults</a:t>
            </a:r>
            <a:endParaRPr lang="en-US" sz="4000" dirty="0"/>
          </a:p>
        </p:txBody>
      </p:sp>
      <p:sp>
        <p:nvSpPr>
          <p:cNvPr id="3" name="Content Placeholder 2"/>
          <p:cNvSpPr>
            <a:spLocks noGrp="1"/>
          </p:cNvSpPr>
          <p:nvPr>
            <p:ph sz="half" idx="1"/>
          </p:nvPr>
        </p:nvSpPr>
        <p:spPr>
          <a:xfrm>
            <a:off x="492919" y="1758315"/>
            <a:ext cx="3150108" cy="4509481"/>
          </a:xfrm>
        </p:spPr>
        <p:txBody>
          <a:bodyPr>
            <a:normAutofit/>
          </a:bodyPr>
          <a:lstStyle/>
          <a:p>
            <a:r>
              <a:rPr lang="en-US" dirty="0" smtClean="0"/>
              <a:t>Unmet need for Career Planning conversations with this age group</a:t>
            </a:r>
          </a:p>
          <a:p>
            <a:r>
              <a:rPr lang="en-US" dirty="0" smtClean="0"/>
              <a:t>Met with local DVR offices</a:t>
            </a:r>
            <a:endParaRPr lang="en-US" dirty="0"/>
          </a:p>
          <a:p>
            <a:r>
              <a:rPr lang="en-US" dirty="0" smtClean="0"/>
              <a:t>Events hosted at local Missouri Job Centers</a:t>
            </a:r>
            <a:endParaRPr lang="en-US" dirty="0"/>
          </a:p>
          <a:p>
            <a:r>
              <a:rPr lang="en-US" dirty="0" smtClean="0"/>
              <a:t>Targeted youth at different stages in their career planning</a:t>
            </a:r>
            <a:endParaRPr lang="en-US" dirty="0"/>
          </a:p>
          <a:p>
            <a:r>
              <a:rPr lang="en-US" dirty="0" smtClean="0"/>
              <a:t>Targeted LOQW Employment Consultants</a:t>
            </a:r>
            <a:r>
              <a:rPr lang="en-US" dirty="0"/>
              <a:t> </a:t>
            </a:r>
            <a:r>
              <a:rPr lang="en-US" dirty="0" smtClean="0"/>
              <a:t>and Retention Specialists</a:t>
            </a:r>
          </a:p>
        </p:txBody>
      </p:sp>
      <p:pic>
        <p:nvPicPr>
          <p:cNvPr id="8" name="Picture 7"/>
          <p:cNvPicPr/>
          <p:nvPr/>
        </p:nvPicPr>
        <p:blipFill rotWithShape="1">
          <a:blip r:embed="rId3"/>
          <a:srcRect l="27404" r="27083"/>
          <a:stretch/>
        </p:blipFill>
        <p:spPr bwMode="auto">
          <a:xfrm>
            <a:off x="3869549" y="1342677"/>
            <a:ext cx="4702951" cy="52243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94405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492" y="179549"/>
            <a:ext cx="8079581" cy="1658198"/>
          </a:xfrm>
        </p:spPr>
        <p:txBody>
          <a:bodyPr>
            <a:normAutofit/>
          </a:bodyPr>
          <a:lstStyle/>
          <a:p>
            <a:pPr algn="ctr"/>
            <a:r>
              <a:rPr lang="en-US" sz="4000" dirty="0" smtClean="0"/>
              <a:t>LifeCourse Framework Guiding Organizational Strategic Thinking </a:t>
            </a:r>
            <a:endParaRPr lang="en-US" sz="4000" dirty="0"/>
          </a:p>
        </p:txBody>
      </p:sp>
      <p:sp>
        <p:nvSpPr>
          <p:cNvPr id="3" name="Content Placeholder 2"/>
          <p:cNvSpPr>
            <a:spLocks noGrp="1"/>
          </p:cNvSpPr>
          <p:nvPr>
            <p:ph sz="half" idx="1"/>
          </p:nvPr>
        </p:nvSpPr>
        <p:spPr>
          <a:xfrm>
            <a:off x="507492" y="2041820"/>
            <a:ext cx="2879175" cy="4209202"/>
          </a:xfrm>
        </p:spPr>
        <p:txBody>
          <a:bodyPr>
            <a:normAutofit fontScale="92500" lnSpcReduction="10000"/>
          </a:bodyPr>
          <a:lstStyle/>
          <a:p>
            <a:r>
              <a:rPr lang="en-US" dirty="0" smtClean="0"/>
              <a:t>LifeCourse Foundation:</a:t>
            </a:r>
          </a:p>
          <a:p>
            <a:r>
              <a:rPr lang="en-US" dirty="0"/>
              <a:t>Life is a </a:t>
            </a:r>
            <a:r>
              <a:rPr lang="en-US" b="1" dirty="0"/>
              <a:t>Journey</a:t>
            </a:r>
            <a:r>
              <a:rPr lang="en-US" dirty="0"/>
              <a:t> – Our lives are not static, they change everyday.</a:t>
            </a:r>
          </a:p>
          <a:p>
            <a:r>
              <a:rPr lang="en-US" dirty="0" smtClean="0"/>
              <a:t>Its </a:t>
            </a:r>
            <a:r>
              <a:rPr lang="en-US" dirty="0"/>
              <a:t>all about </a:t>
            </a:r>
            <a:r>
              <a:rPr lang="en-US" b="1" dirty="0"/>
              <a:t>Vision</a:t>
            </a:r>
            <a:r>
              <a:rPr lang="en-US" dirty="0"/>
              <a:t> – Anything is possible with the right vision and focus.</a:t>
            </a:r>
          </a:p>
          <a:p>
            <a:r>
              <a:rPr lang="en-US" b="1" dirty="0" smtClean="0"/>
              <a:t>Everything </a:t>
            </a:r>
            <a:r>
              <a:rPr lang="en-US" b="1" dirty="0"/>
              <a:t>is connected</a:t>
            </a:r>
            <a:r>
              <a:rPr lang="en-US" dirty="0"/>
              <a:t> – What you do today affects your life in the future.</a:t>
            </a:r>
          </a:p>
          <a:p>
            <a:r>
              <a:rPr lang="en-US" b="1" dirty="0" smtClean="0"/>
              <a:t>Our </a:t>
            </a:r>
            <a:r>
              <a:rPr lang="en-US" b="1" dirty="0"/>
              <a:t>overall compass</a:t>
            </a:r>
            <a:r>
              <a:rPr lang="en-US" dirty="0"/>
              <a:t> for people and their families </a:t>
            </a:r>
            <a:r>
              <a:rPr lang="en-US" b="1" dirty="0"/>
              <a:t>is “Quality of Life”</a:t>
            </a:r>
            <a:endParaRPr lang="en-US" dirty="0"/>
          </a:p>
        </p:txBody>
      </p:sp>
      <p:pic>
        <p:nvPicPr>
          <p:cNvPr id="4" name="Picture 3" descr="p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7909" y="1787101"/>
            <a:ext cx="4818812" cy="3671985"/>
          </a:xfrm>
          <a:prstGeom prst="rect">
            <a:avLst/>
          </a:prstGeom>
        </p:spPr>
      </p:pic>
      <p:pic>
        <p:nvPicPr>
          <p:cNvPr id="6" name="Picture 5"/>
          <p:cNvPicPr/>
          <p:nvPr/>
        </p:nvPicPr>
        <p:blipFill rotWithShape="1">
          <a:blip r:embed="rId4"/>
          <a:srcRect l="34776" t="23456" r="34615" b="2566"/>
          <a:stretch/>
        </p:blipFill>
        <p:spPr bwMode="auto">
          <a:xfrm rot="21010382">
            <a:off x="4260086" y="3944249"/>
            <a:ext cx="2170837" cy="2719172"/>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5"/>
          <a:srcRect l="34616" t="23757" r="34455" b="3167"/>
          <a:stretch/>
        </p:blipFill>
        <p:spPr bwMode="auto">
          <a:xfrm rot="645806">
            <a:off x="6202982" y="4064407"/>
            <a:ext cx="2030772" cy="24788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14133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3825" y="84582"/>
            <a:ext cx="7772400" cy="1609344"/>
          </a:xfrm>
        </p:spPr>
        <p:txBody>
          <a:bodyPr>
            <a:noAutofit/>
          </a:bodyPr>
          <a:lstStyle/>
          <a:p>
            <a:r>
              <a:rPr lang="en-US" dirty="0" smtClean="0"/>
              <a:t>Reframing the conversation</a:t>
            </a:r>
            <a:endParaRPr lang="en-US" dirty="0"/>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94" t="15823" r="49249" b="15658"/>
          <a:stretch/>
        </p:blipFill>
        <p:spPr bwMode="auto">
          <a:xfrm>
            <a:off x="572386" y="1362060"/>
            <a:ext cx="3127454" cy="2420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descr="E:\SKM_C364e17051614470_0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40668">
            <a:off x="5003600" y="1272666"/>
            <a:ext cx="3804611" cy="49236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SKM_C364e17051614470_0005.jpg"/>
          <p:cNvPicPr/>
          <p:nvPr/>
        </p:nvPicPr>
        <p:blipFill>
          <a:blip r:embed="rId5">
            <a:extLst>
              <a:ext uri="{28A0092B-C50C-407E-A947-70E740481C1C}">
                <a14:useLocalDpi xmlns:a14="http://schemas.microsoft.com/office/drawing/2010/main" val="0"/>
              </a:ext>
            </a:extLst>
          </a:blip>
          <a:srcRect/>
          <a:stretch>
            <a:fillRect/>
          </a:stretch>
        </p:blipFill>
        <p:spPr bwMode="auto">
          <a:xfrm rot="21001299">
            <a:off x="479608" y="2305229"/>
            <a:ext cx="3313012" cy="4201681"/>
          </a:xfrm>
          <a:prstGeom prst="rect">
            <a:avLst/>
          </a:prstGeom>
          <a:noFill/>
          <a:ln>
            <a:noFill/>
          </a:ln>
        </p:spPr>
      </p:pic>
      <p:pic>
        <p:nvPicPr>
          <p:cNvPr id="8" name="Picture 7" descr="E:\SKM_C364e17051614470_0003.jpg"/>
          <p:cNvPicPr/>
          <p:nvPr/>
        </p:nvPicPr>
        <p:blipFill>
          <a:blip r:embed="rId6">
            <a:extLst>
              <a:ext uri="{28A0092B-C50C-407E-A947-70E740481C1C}">
                <a14:useLocalDpi xmlns:a14="http://schemas.microsoft.com/office/drawing/2010/main" val="0"/>
              </a:ext>
            </a:extLst>
          </a:blip>
          <a:srcRect/>
          <a:stretch>
            <a:fillRect/>
          </a:stretch>
        </p:blipFill>
        <p:spPr bwMode="auto">
          <a:xfrm>
            <a:off x="3523845" y="1693926"/>
            <a:ext cx="2860329" cy="3876547"/>
          </a:xfrm>
          <a:prstGeom prst="rect">
            <a:avLst/>
          </a:prstGeom>
          <a:noFill/>
          <a:ln>
            <a:noFill/>
          </a:ln>
        </p:spPr>
      </p:pic>
    </p:spTree>
    <p:extLst>
      <p:ext uri="{BB962C8B-B14F-4D97-AF65-F5344CB8AC3E}">
        <p14:creationId xmlns:p14="http://schemas.microsoft.com/office/powerpoint/2010/main" val="2899723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2497" y="6076364"/>
            <a:ext cx="685800" cy="685800"/>
          </a:xfrm>
          <a:prstGeom prst="rect">
            <a:avLst/>
          </a:prstGeom>
        </p:spPr>
      </p:pic>
      <p:sp>
        <p:nvSpPr>
          <p:cNvPr id="2" name="Title 1"/>
          <p:cNvSpPr>
            <a:spLocks noGrp="1"/>
          </p:cNvSpPr>
          <p:nvPr>
            <p:ph type="title"/>
          </p:nvPr>
        </p:nvSpPr>
        <p:spPr>
          <a:xfrm>
            <a:off x="492919" y="397164"/>
            <a:ext cx="8189263" cy="1357746"/>
          </a:xfrm>
        </p:spPr>
        <p:txBody>
          <a:bodyPr>
            <a:normAutofit/>
          </a:bodyPr>
          <a:lstStyle/>
          <a:p>
            <a:r>
              <a:rPr lang="en-US" dirty="0"/>
              <a:t>Organizational Strategic Thinking:</a:t>
            </a:r>
            <a:br>
              <a:rPr lang="en-US" dirty="0"/>
            </a:br>
            <a:r>
              <a:rPr lang="en-US" sz="2400" b="1" cap="none" dirty="0" smtClean="0">
                <a:solidFill>
                  <a:srgbClr val="0083CA"/>
                </a:solidFill>
                <a:latin typeface="Rockwell" panose="02060603020205020403"/>
              </a:rPr>
              <a:t>Evolving Job Clubs and Other Products and Services</a:t>
            </a:r>
            <a:endParaRPr lang="en-US" dirty="0"/>
          </a:p>
        </p:txBody>
      </p:sp>
      <p:sp>
        <p:nvSpPr>
          <p:cNvPr id="3" name="Rectangle 2"/>
          <p:cNvSpPr/>
          <p:nvPr/>
        </p:nvSpPr>
        <p:spPr>
          <a:xfrm>
            <a:off x="5057775" y="1754910"/>
            <a:ext cx="3743325" cy="4760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5" name="Content Placeholder 4" descr="Community Center - Trajectory.pdf"/>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t="238" b="-753"/>
          <a:stretch/>
        </p:blipFill>
        <p:spPr>
          <a:xfrm>
            <a:off x="492919" y="1768186"/>
            <a:ext cx="4388034" cy="3408219"/>
          </a:xfrm>
          <a:ln>
            <a:solidFill>
              <a:schemeClr val="tx1"/>
            </a:solidFill>
          </a:ln>
        </p:spPr>
      </p:pic>
      <p:pic>
        <p:nvPicPr>
          <p:cNvPr id="6" name="Content Placeholder 5" descr="Community Center - Integrated Star.pdf"/>
          <p:cNvPicPr>
            <a:picLocks noGrp="1" noChangeAspect="1"/>
          </p:cNvPicPr>
          <p:nvPr>
            <p:ph sz="half" idx="2"/>
          </p:nvPr>
        </p:nvPicPr>
        <p:blipFill rotWithShape="1">
          <a:blip r:embed="rId5" cstate="screen">
            <a:extLst>
              <a:ext uri="{28A0092B-C50C-407E-A947-70E740481C1C}">
                <a14:useLocalDpi xmlns:a14="http://schemas.microsoft.com/office/drawing/2010/main" val="0"/>
              </a:ext>
            </a:extLst>
          </a:blip>
          <a:srcRect l="-296" t="-584" r="-1018" b="584"/>
          <a:stretch/>
        </p:blipFill>
        <p:spPr>
          <a:xfrm>
            <a:off x="5058785" y="1762051"/>
            <a:ext cx="3722255" cy="4745909"/>
          </a:xfrm>
          <a:ln>
            <a:solidFill>
              <a:schemeClr val="tx1"/>
            </a:solidFill>
          </a:ln>
        </p:spPr>
      </p:pic>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1434" t="13207" r="32766" b="11450"/>
          <a:stretch/>
        </p:blipFill>
        <p:spPr bwMode="auto">
          <a:xfrm rot="921704">
            <a:off x="3086027" y="2393666"/>
            <a:ext cx="2826347" cy="3717642"/>
          </a:xfrm>
          <a:prstGeom prst="rect">
            <a:avLst/>
          </a:prstGeom>
          <a:ln>
            <a:solidFill>
              <a:schemeClr val="tx1"/>
            </a:solid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941402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2858685"/>
            <a:ext cx="8085582" cy="3355848"/>
          </a:xfrm>
        </p:spPr>
        <p:txBody>
          <a:bodyPr>
            <a:normAutofit/>
          </a:bodyPr>
          <a:lstStyle/>
          <a:p>
            <a:r>
              <a:rPr lang="en-US" sz="6500" dirty="0" smtClean="0"/>
              <a:t>Where are We Now??</a:t>
            </a:r>
            <a:endParaRPr lang="en-US" sz="6500" dirty="0"/>
          </a:p>
        </p:txBody>
      </p:sp>
      <p:pic>
        <p:nvPicPr>
          <p:cNvPr id="4" name="Picture 3" descr="7040_752211191508326_7371728332943853678_n.jpg"/>
          <p:cNvPicPr>
            <a:picLocks noChangeAspect="1"/>
          </p:cNvPicPr>
          <p:nvPr/>
        </p:nvPicPr>
        <p:blipFill>
          <a:blip r:embed="rId3">
            <a:lum bright="15000" contrast="17000"/>
            <a:extLst>
              <a:ext uri="{28A0092B-C50C-407E-A947-70E740481C1C}">
                <a14:useLocalDpi xmlns:a14="http://schemas.microsoft.com/office/drawing/2010/main" val="0"/>
              </a:ext>
            </a:extLst>
          </a:blip>
          <a:srcRect l="17377" t="23355" r="4286" b="7929"/>
          <a:stretch>
            <a:fillRect/>
          </a:stretch>
        </p:blipFill>
        <p:spPr>
          <a:xfrm>
            <a:off x="514349" y="838661"/>
            <a:ext cx="5133195" cy="3001820"/>
          </a:xfrm>
          <a:prstGeom prst="rect">
            <a:avLst/>
          </a:prstGeom>
        </p:spPr>
      </p:pic>
      <p:sp>
        <p:nvSpPr>
          <p:cNvPr id="5" name="Date Placeholder 4"/>
          <p:cNvSpPr>
            <a:spLocks noGrp="1"/>
          </p:cNvSpPr>
          <p:nvPr>
            <p:ph type="dt" sz="half" idx="10"/>
          </p:nvPr>
        </p:nvSpPr>
        <p:spPr/>
        <p:txBody>
          <a:bodyPr/>
          <a:lstStyle/>
          <a:p>
            <a:fld id="{5F8712BE-A00C-4436-854E-2A42972AA1A5}" type="datetime1">
              <a:rPr lang="en-US" smtClean="0"/>
              <a:t>5/18/2017</a:t>
            </a:fld>
            <a:endParaRPr lang="en-US" dirty="0"/>
          </a:p>
        </p:txBody>
      </p:sp>
      <p:pic>
        <p:nvPicPr>
          <p:cNvPr id="6" name="Picture 2" descr="\\DS-2011\Personnelscanbox$\The most dangerous phrase in the language i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80779">
            <a:off x="4773453" y="863869"/>
            <a:ext cx="3590624" cy="3590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3858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499533"/>
            <a:ext cx="8597899" cy="1658198"/>
          </a:xfrm>
        </p:spPr>
        <p:txBody>
          <a:bodyPr>
            <a:normAutofit/>
          </a:bodyPr>
          <a:lstStyle/>
          <a:p>
            <a:pPr algn="ctr"/>
            <a:r>
              <a:rPr lang="en-US" sz="4000" dirty="0" smtClean="0"/>
              <a:t>We Reserve the Right to Get Smarter:</a:t>
            </a:r>
            <a:br>
              <a:rPr lang="en-US" sz="4000" dirty="0" smtClean="0"/>
            </a:br>
            <a:r>
              <a:rPr lang="en-US" sz="4000" dirty="0" smtClean="0"/>
              <a:t>Looking Back While Moving Forward </a:t>
            </a:r>
            <a:endParaRPr lang="en-US" sz="4000" dirty="0"/>
          </a:p>
        </p:txBody>
      </p:sp>
      <p:graphicFrame>
        <p:nvGraphicFramePr>
          <p:cNvPr id="3" name="Object 2"/>
          <p:cNvGraphicFramePr>
            <a:graphicFrameLocks noChangeAspect="1"/>
          </p:cNvGraphicFramePr>
          <p:nvPr>
            <p:extLst>
              <p:ext uri="{D42A27DB-BD31-4B8C-83A1-F6EECF244321}">
                <p14:modId xmlns:p14="http://schemas.microsoft.com/office/powerpoint/2010/main" val="2942198972"/>
              </p:ext>
            </p:extLst>
          </p:nvPr>
        </p:nvGraphicFramePr>
        <p:xfrm>
          <a:off x="697713" y="2157731"/>
          <a:ext cx="2869593" cy="3242314"/>
        </p:xfrm>
        <a:graphic>
          <a:graphicData uri="http://schemas.openxmlformats.org/presentationml/2006/ole">
            <mc:AlternateContent xmlns:mc="http://schemas.openxmlformats.org/markup-compatibility/2006">
              <mc:Choice xmlns:v="urn:schemas-microsoft-com:vml" Requires="v">
                <p:oleObj spid="_x0000_s2088" name="Document" r:id="rId4" imgW="6730752" imgH="8902372" progId="Word.Document.12">
                  <p:embed/>
                </p:oleObj>
              </mc:Choice>
              <mc:Fallback>
                <p:oleObj name="Document" r:id="rId4" imgW="6730752" imgH="8902372" progId="Word.Document.12">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713" y="2157731"/>
                        <a:ext cx="2869593" cy="32423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descr="United Way Allocation Committee Meeting 04.03.2014 001.JPG"/>
          <p:cNvPicPr>
            <a:picLocks noChangeAspect="1"/>
          </p:cNvPicPr>
          <p:nvPr/>
        </p:nvPicPr>
        <p:blipFill>
          <a:blip r:embed="rId6">
            <a:lum bright="25000" contrast="19000"/>
            <a:extLst>
              <a:ext uri="{28A0092B-C50C-407E-A947-70E740481C1C}">
                <a14:useLocalDpi xmlns:a14="http://schemas.microsoft.com/office/drawing/2010/main" val="0"/>
              </a:ext>
            </a:extLst>
          </a:blip>
          <a:stretch>
            <a:fillRect/>
          </a:stretch>
        </p:blipFill>
        <p:spPr>
          <a:xfrm>
            <a:off x="3956773" y="2157731"/>
            <a:ext cx="4687275" cy="3515456"/>
          </a:xfrm>
          <a:prstGeom prst="rect">
            <a:avLst/>
          </a:prstGeom>
        </p:spPr>
      </p:pic>
      <p:sp>
        <p:nvSpPr>
          <p:cNvPr id="5" name="Date Placeholder 4"/>
          <p:cNvSpPr>
            <a:spLocks noGrp="1"/>
          </p:cNvSpPr>
          <p:nvPr>
            <p:ph type="dt" sz="half" idx="10"/>
          </p:nvPr>
        </p:nvSpPr>
        <p:spPr/>
        <p:txBody>
          <a:bodyPr/>
          <a:lstStyle/>
          <a:p>
            <a:fld id="{FEB7B4A1-0819-4EAD-B28F-E55AAD4DC2DE}" type="datetime1">
              <a:rPr lang="en-US" smtClean="0"/>
              <a:t>5/18/2017</a:t>
            </a:fld>
            <a:endParaRPr lang="en-US" dirty="0"/>
          </a:p>
        </p:txBody>
      </p:sp>
    </p:spTree>
    <p:extLst>
      <p:ext uri="{BB962C8B-B14F-4D97-AF65-F5344CB8AC3E}">
        <p14:creationId xmlns:p14="http://schemas.microsoft.com/office/powerpoint/2010/main" val="42062612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06" y="314028"/>
            <a:ext cx="8079581" cy="1295697"/>
          </a:xfrm>
        </p:spPr>
        <p:txBody>
          <a:bodyPr>
            <a:noAutofit/>
          </a:bodyPr>
          <a:lstStyle/>
          <a:p>
            <a:pPr algn="ctr"/>
            <a:r>
              <a:rPr lang="en-US" sz="4000" dirty="0" smtClean="0"/>
              <a:t>Staying Involved in Evolution of the LifeCourse Framework and Tools</a:t>
            </a:r>
            <a:endParaRPr lang="en-US" sz="4000" dirty="0"/>
          </a:p>
        </p:txBody>
      </p:sp>
      <p:sp>
        <p:nvSpPr>
          <p:cNvPr id="3" name="Content Placeholder 2"/>
          <p:cNvSpPr>
            <a:spLocks noGrp="1"/>
          </p:cNvSpPr>
          <p:nvPr>
            <p:ph idx="1"/>
          </p:nvPr>
        </p:nvSpPr>
        <p:spPr>
          <a:xfrm>
            <a:off x="929705" y="1657901"/>
            <a:ext cx="7369623" cy="4754546"/>
          </a:xfrm>
        </p:spPr>
        <p:txBody>
          <a:bodyPr>
            <a:noAutofit/>
          </a:bodyPr>
          <a:lstStyle/>
          <a:p>
            <a:pPr>
              <a:lnSpc>
                <a:spcPct val="160000"/>
              </a:lnSpc>
              <a:buFont typeface="Wingdings" charset="2"/>
              <a:buChar char="§"/>
            </a:pPr>
            <a:r>
              <a:rPr lang="en-US" sz="2000" b="1" dirty="0" smtClean="0"/>
              <a:t>External networking </a:t>
            </a:r>
            <a:r>
              <a:rPr lang="en-US" sz="2000" dirty="0" smtClean="0"/>
              <a:t>around LifeCourse (Tools Workgroup and F2F stakeholders meeting)</a:t>
            </a:r>
            <a:endParaRPr lang="en-US" sz="2000" dirty="0"/>
          </a:p>
          <a:p>
            <a:pPr>
              <a:lnSpc>
                <a:spcPct val="160000"/>
              </a:lnSpc>
              <a:buFont typeface="Wingdings" charset="2"/>
              <a:buChar char="§"/>
            </a:pPr>
            <a:r>
              <a:rPr lang="en-US" sz="2000" dirty="0" smtClean="0"/>
              <a:t>LOQW </a:t>
            </a:r>
            <a:r>
              <a:rPr lang="en-US" sz="2000" b="1" dirty="0" smtClean="0"/>
              <a:t>Internal Meetings </a:t>
            </a:r>
            <a:r>
              <a:rPr lang="en-US" sz="2000" dirty="0" smtClean="0"/>
              <a:t>to continue learning and making thinking and using tools second nature </a:t>
            </a:r>
            <a:endParaRPr lang="en-US" sz="2000" dirty="0"/>
          </a:p>
          <a:p>
            <a:pPr>
              <a:lnSpc>
                <a:spcPct val="160000"/>
              </a:lnSpc>
              <a:buFont typeface="Wingdings" charset="2"/>
              <a:buChar char="§"/>
            </a:pPr>
            <a:r>
              <a:rPr lang="en-US" sz="2000" b="1" dirty="0" smtClean="0"/>
              <a:t>Pilot Community Show-Me Career Group </a:t>
            </a:r>
            <a:r>
              <a:rPr lang="en-US" sz="2000" dirty="0" smtClean="0"/>
              <a:t>continues to learn about and integrate LifeCourse</a:t>
            </a:r>
            <a:r>
              <a:rPr lang="en-US" sz="2000" dirty="0"/>
              <a:t> </a:t>
            </a:r>
            <a:r>
              <a:rPr lang="en-US" sz="2000" dirty="0" smtClean="0"/>
              <a:t>tools thinking and materials into other organizations – these partners continue to engage</a:t>
            </a:r>
          </a:p>
          <a:p>
            <a:pPr>
              <a:lnSpc>
                <a:spcPct val="160000"/>
              </a:lnSpc>
              <a:buFont typeface="Wingdings" charset="2"/>
              <a:buChar char="§"/>
            </a:pPr>
            <a:r>
              <a:rPr lang="en-US" sz="2000" dirty="0" smtClean="0"/>
              <a:t>Internal </a:t>
            </a:r>
            <a:r>
              <a:rPr lang="en-US" sz="2000" b="1" dirty="0" smtClean="0"/>
              <a:t>Staff Engagement </a:t>
            </a:r>
            <a:r>
              <a:rPr lang="en-US" sz="2000" dirty="0" smtClean="0"/>
              <a:t>needs to continually be fostered</a:t>
            </a:r>
            <a:endParaRPr lang="en-US" sz="2000" dirty="0"/>
          </a:p>
        </p:txBody>
      </p:sp>
      <p:sp>
        <p:nvSpPr>
          <p:cNvPr id="4" name="Date Placeholder 3"/>
          <p:cNvSpPr>
            <a:spLocks noGrp="1"/>
          </p:cNvSpPr>
          <p:nvPr>
            <p:ph type="dt" sz="half" idx="10"/>
          </p:nvPr>
        </p:nvSpPr>
        <p:spPr/>
        <p:txBody>
          <a:bodyPr/>
          <a:lstStyle/>
          <a:p>
            <a:fld id="{704BBFB3-98CD-4144-AC6A-89B3732694D3}" type="datetime1">
              <a:rPr lang="en-US" smtClean="0"/>
              <a:t>5/18/2017</a:t>
            </a:fld>
            <a:endParaRPr lang="en-US" dirty="0"/>
          </a:p>
        </p:txBody>
      </p:sp>
    </p:spTree>
    <p:extLst>
      <p:ext uri="{BB962C8B-B14F-4D97-AF65-F5344CB8AC3E}">
        <p14:creationId xmlns:p14="http://schemas.microsoft.com/office/powerpoint/2010/main" val="7053461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4000" cy="5330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nvGrpSpPr>
          <p:cNvPr id="18" name="Group 17"/>
          <p:cNvGrpSpPr/>
          <p:nvPr/>
        </p:nvGrpSpPr>
        <p:grpSpPr>
          <a:xfrm>
            <a:off x="4826395" y="625345"/>
            <a:ext cx="3949100" cy="2063803"/>
            <a:chOff x="4669246" y="1482535"/>
            <a:chExt cx="3949100" cy="2063803"/>
          </a:xfrm>
        </p:grpSpPr>
        <p:pic>
          <p:nvPicPr>
            <p:cNvPr id="2" name="Content Placeholder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8368" y="1482535"/>
              <a:ext cx="3617578" cy="1541088"/>
            </a:xfrm>
            <a:prstGeom prst="rect">
              <a:avLst/>
            </a:prstGeom>
          </p:spPr>
        </p:pic>
        <p:sp>
          <p:nvSpPr>
            <p:cNvPr id="3" name="TextBox 2"/>
            <p:cNvSpPr txBox="1"/>
            <p:nvPr/>
          </p:nvSpPr>
          <p:spPr>
            <a:xfrm>
              <a:off x="4669246" y="3177006"/>
              <a:ext cx="3949100" cy="369332"/>
            </a:xfrm>
            <a:prstGeom prst="rect">
              <a:avLst/>
            </a:prstGeom>
            <a:noFill/>
          </p:spPr>
          <p:txBody>
            <a:bodyPr wrap="square" rtlCol="0">
              <a:spAutoFit/>
            </a:bodyPr>
            <a:lstStyle/>
            <a:p>
              <a:pPr algn="ctr" defTabSz="457200"/>
              <a:r>
                <a:rPr lang="en-US" dirty="0">
                  <a:solidFill>
                    <a:prstClr val="black"/>
                  </a:solidFill>
                </a:rPr>
                <a:t>Family Life Experience Impacts Trajectory</a:t>
              </a:r>
            </a:p>
          </p:txBody>
        </p:sp>
      </p:grpSp>
      <p:grpSp>
        <p:nvGrpSpPr>
          <p:cNvPr id="4" name="Group 3"/>
          <p:cNvGrpSpPr/>
          <p:nvPr/>
        </p:nvGrpSpPr>
        <p:grpSpPr>
          <a:xfrm>
            <a:off x="1936472" y="2956420"/>
            <a:ext cx="5220849" cy="1981879"/>
            <a:chOff x="492919" y="1775143"/>
            <a:chExt cx="8094388" cy="3497180"/>
          </a:xfrm>
        </p:grpSpPr>
        <p:grpSp>
          <p:nvGrpSpPr>
            <p:cNvPr id="5" name="Group 4"/>
            <p:cNvGrpSpPr/>
            <p:nvPr/>
          </p:nvGrpSpPr>
          <p:grpSpPr>
            <a:xfrm>
              <a:off x="492919" y="1775143"/>
              <a:ext cx="8094388" cy="3497180"/>
              <a:chOff x="492919" y="1684421"/>
              <a:chExt cx="8094388" cy="3497180"/>
            </a:xfrm>
          </p:grpSpPr>
          <p:sp>
            <p:nvSpPr>
              <p:cNvPr id="7" name="Rectangle 6"/>
              <p:cNvSpPr>
                <a:spLocks/>
              </p:cNvSpPr>
              <p:nvPr/>
            </p:nvSpPr>
            <p:spPr>
              <a:xfrm>
                <a:off x="492919" y="1684421"/>
                <a:ext cx="3982828" cy="167239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defTabSz="457200"/>
                <a:r>
                  <a:rPr lang="en-US" sz="1500" b="1" dirty="0">
                    <a:solidFill>
                      <a:prstClr val="white"/>
                    </a:solidFill>
                  </a:rPr>
                  <a:t>Biology:  Likes, dislikes, skills, abilities</a:t>
                </a:r>
              </a:p>
            </p:txBody>
          </p:sp>
          <p:sp>
            <p:nvSpPr>
              <p:cNvPr id="8" name="Rectangle 7"/>
              <p:cNvSpPr/>
              <p:nvPr/>
            </p:nvSpPr>
            <p:spPr>
              <a:xfrm>
                <a:off x="4604480" y="3509212"/>
                <a:ext cx="3982827" cy="16723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r" defTabSz="457200"/>
                <a:r>
                  <a:rPr lang="en-US" sz="1500" b="1" dirty="0">
                    <a:solidFill>
                      <a:prstClr val="white"/>
                    </a:solidFill>
                  </a:rPr>
                  <a:t>Policy:  </a:t>
                </a:r>
              </a:p>
              <a:p>
                <a:pPr algn="r" defTabSz="457200"/>
                <a:r>
                  <a:rPr lang="en-US" sz="1500" b="1" dirty="0">
                    <a:solidFill>
                      <a:prstClr val="white"/>
                    </a:solidFill>
                  </a:rPr>
                  <a:t>Dreams, aspirations,</a:t>
                </a:r>
              </a:p>
              <a:p>
                <a:pPr algn="r" defTabSz="457200"/>
                <a:r>
                  <a:rPr lang="en-US" sz="1500" b="1" dirty="0">
                    <a:solidFill>
                      <a:prstClr val="white"/>
                    </a:solidFill>
                  </a:rPr>
                  <a:t>house rules, cultural rules, expectations</a:t>
                </a:r>
              </a:p>
            </p:txBody>
          </p:sp>
          <p:sp>
            <p:nvSpPr>
              <p:cNvPr id="9" name="Rectangle 8"/>
              <p:cNvSpPr/>
              <p:nvPr/>
            </p:nvSpPr>
            <p:spPr>
              <a:xfrm>
                <a:off x="492921" y="3509211"/>
                <a:ext cx="3982827" cy="167238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defTabSz="457200"/>
                <a:r>
                  <a:rPr lang="en-US" sz="1500" b="1" dirty="0">
                    <a:solidFill>
                      <a:prstClr val="white"/>
                    </a:solidFill>
                  </a:rPr>
                  <a:t>Environment:  </a:t>
                </a:r>
              </a:p>
              <a:p>
                <a:pPr defTabSz="457200"/>
                <a:r>
                  <a:rPr lang="en-US" sz="1500" b="1" dirty="0">
                    <a:solidFill>
                      <a:prstClr val="white"/>
                    </a:solidFill>
                  </a:rPr>
                  <a:t>Neighborhood,</a:t>
                </a:r>
              </a:p>
              <a:p>
                <a:pPr defTabSz="457200"/>
                <a:r>
                  <a:rPr lang="en-US" sz="1500" b="1" dirty="0">
                    <a:solidFill>
                      <a:prstClr val="white"/>
                    </a:solidFill>
                  </a:rPr>
                  <a:t>socio-economic, education</a:t>
                </a:r>
              </a:p>
            </p:txBody>
          </p:sp>
          <p:sp>
            <p:nvSpPr>
              <p:cNvPr id="10" name="Rectangle 9"/>
              <p:cNvSpPr/>
              <p:nvPr/>
            </p:nvSpPr>
            <p:spPr>
              <a:xfrm>
                <a:off x="4589672" y="1684421"/>
                <a:ext cx="3982828" cy="167238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r" defTabSz="457200"/>
                <a:endParaRPr lang="en-US" sz="1500" b="1" dirty="0">
                  <a:solidFill>
                    <a:prstClr val="white"/>
                  </a:solidFill>
                </a:endParaRPr>
              </a:p>
              <a:p>
                <a:pPr algn="r" defTabSz="457200"/>
                <a:r>
                  <a:rPr lang="en-US" sz="1500" b="1" dirty="0">
                    <a:solidFill>
                      <a:prstClr val="white"/>
                    </a:solidFill>
                  </a:rPr>
                  <a:t>Social:  Family and friend network, connection with community members</a:t>
                </a:r>
              </a:p>
              <a:p>
                <a:pPr algn="r" defTabSz="457200"/>
                <a:endParaRPr lang="en-US" sz="1500" b="1" dirty="0">
                  <a:solidFill>
                    <a:prstClr val="white"/>
                  </a:solidFill>
                </a:endParaRP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2498" y="2677562"/>
              <a:ext cx="1417683" cy="1613530"/>
            </a:xfrm>
            <a:prstGeom prst="rect">
              <a:avLst/>
            </a:prstGeom>
          </p:spPr>
        </p:pic>
      </p:grpSp>
      <p:pic>
        <p:nvPicPr>
          <p:cNvPr id="11" name="Content Placeholder 6"/>
          <p:cNvPicPr>
            <a:picLocks noChangeAspect="1"/>
          </p:cNvPicPr>
          <p:nvPr/>
        </p:nvPicPr>
        <p:blipFill>
          <a:blip r:embed="rId5"/>
          <a:srcRect l="-2948" r="-2948"/>
          <a:stretch>
            <a:fillRect/>
          </a:stretch>
        </p:blipFill>
        <p:spPr>
          <a:xfrm>
            <a:off x="209590" y="279906"/>
            <a:ext cx="4412537" cy="1993143"/>
          </a:xfrm>
          <a:prstGeom prst="rect">
            <a:avLst/>
          </a:prstGeom>
        </p:spPr>
      </p:pic>
      <p:sp>
        <p:nvSpPr>
          <p:cNvPr id="12" name="TextBox 11"/>
          <p:cNvSpPr txBox="1"/>
          <p:nvPr/>
        </p:nvSpPr>
        <p:spPr>
          <a:xfrm>
            <a:off x="470612" y="2328624"/>
            <a:ext cx="3929938" cy="369332"/>
          </a:xfrm>
          <a:prstGeom prst="rect">
            <a:avLst/>
          </a:prstGeom>
          <a:noFill/>
        </p:spPr>
        <p:txBody>
          <a:bodyPr wrap="square" rtlCol="0">
            <a:spAutoFit/>
          </a:bodyPr>
          <a:lstStyle/>
          <a:p>
            <a:pPr algn="ctr" defTabSz="457200"/>
            <a:r>
              <a:rPr lang="en-US" dirty="0">
                <a:solidFill>
                  <a:prstClr val="black"/>
                </a:solidFill>
              </a:rPr>
              <a:t>Family Cycle Impacts Member Life Cycle</a:t>
            </a:r>
          </a:p>
        </p:txBody>
      </p:sp>
      <p:sp>
        <p:nvSpPr>
          <p:cNvPr id="13" name="TextBox 12"/>
          <p:cNvSpPr txBox="1"/>
          <p:nvPr/>
        </p:nvSpPr>
        <p:spPr>
          <a:xfrm>
            <a:off x="1970628" y="4944775"/>
            <a:ext cx="5170875" cy="369332"/>
          </a:xfrm>
          <a:prstGeom prst="rect">
            <a:avLst/>
          </a:prstGeom>
          <a:noFill/>
        </p:spPr>
        <p:txBody>
          <a:bodyPr wrap="square" rtlCol="0">
            <a:spAutoFit/>
          </a:bodyPr>
          <a:lstStyle/>
          <a:p>
            <a:pPr algn="ctr" defTabSz="457200"/>
            <a:r>
              <a:rPr lang="en-US" dirty="0">
                <a:solidFill>
                  <a:prstClr val="black"/>
                </a:solidFill>
              </a:rPr>
              <a:t>Family Unit Impacts Individual Level Characteristics</a:t>
            </a:r>
          </a:p>
        </p:txBody>
      </p:sp>
      <p:sp>
        <p:nvSpPr>
          <p:cNvPr id="15" name="Title 14"/>
          <p:cNvSpPr>
            <a:spLocks noGrp="1"/>
          </p:cNvSpPr>
          <p:nvPr>
            <p:ph type="title"/>
          </p:nvPr>
        </p:nvSpPr>
        <p:spPr>
          <a:xfrm>
            <a:off x="486918" y="5536276"/>
            <a:ext cx="8085582" cy="1080655"/>
          </a:xfrm>
        </p:spPr>
        <p:txBody>
          <a:bodyPr>
            <a:normAutofit/>
          </a:bodyPr>
          <a:lstStyle/>
          <a:p>
            <a:pPr algn="ctr">
              <a:spcAft>
                <a:spcPts val="4400"/>
              </a:spcAft>
            </a:pPr>
            <a:r>
              <a:rPr lang="en-US" sz="3200" dirty="0"/>
              <a:t>Lifelong Impact of </a:t>
            </a:r>
            <a:r>
              <a:rPr lang="en-US" sz="3200" dirty="0" smtClean="0"/>
              <a:t>Family</a:t>
            </a:r>
            <a:br>
              <a:rPr lang="en-US" sz="3200" dirty="0" smtClean="0"/>
            </a:br>
            <a:r>
              <a:rPr lang="en-US" sz="3200" dirty="0" smtClean="0"/>
              <a:t>Impact on Career Planning</a:t>
            </a:r>
            <a:endParaRPr lang="en-US" sz="3200" dirty="0"/>
          </a:p>
        </p:txBody>
      </p:sp>
    </p:spTree>
    <p:extLst>
      <p:ext uri="{BB962C8B-B14F-4D97-AF65-F5344CB8AC3E}">
        <p14:creationId xmlns:p14="http://schemas.microsoft.com/office/powerpoint/2010/main" val="18241238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Biggest “A-Ha” Moments </a:t>
            </a:r>
            <a:br>
              <a:rPr lang="en-US" dirty="0" smtClean="0"/>
            </a:br>
            <a:r>
              <a:rPr lang="en-US" b="1" dirty="0" smtClean="0"/>
              <a:t>LifeCourse and Organization </a:t>
            </a:r>
            <a:endParaRPr lang="en-US" b="1" dirty="0"/>
          </a:p>
        </p:txBody>
      </p:sp>
      <p:sp>
        <p:nvSpPr>
          <p:cNvPr id="3" name="Content Placeholder 2"/>
          <p:cNvSpPr>
            <a:spLocks noGrp="1"/>
          </p:cNvSpPr>
          <p:nvPr>
            <p:ph sz="half" idx="1"/>
          </p:nvPr>
        </p:nvSpPr>
        <p:spPr>
          <a:xfrm>
            <a:off x="67732" y="2401640"/>
            <a:ext cx="3806190" cy="3767328"/>
          </a:xfrm>
        </p:spPr>
        <p:txBody>
          <a:bodyPr>
            <a:normAutofit/>
          </a:bodyPr>
          <a:lstStyle/>
          <a:p>
            <a:pPr>
              <a:buNone/>
            </a:pPr>
            <a:r>
              <a:rPr lang="en-US" sz="3400" b="1" dirty="0" smtClean="0"/>
              <a:t>“Moving beyond satisfaction surveys to partnering with those that receive our services for real organizational change”</a:t>
            </a:r>
            <a:endParaRPr lang="en-US" sz="3400" b="1" dirty="0"/>
          </a:p>
        </p:txBody>
      </p:sp>
      <p:pic>
        <p:nvPicPr>
          <p:cNvPr id="4" name="Picture 3" descr="photo 1 (14) Y.JPG"/>
          <p:cNvPicPr>
            <a:picLocks noChangeAspect="1"/>
          </p:cNvPicPr>
          <p:nvPr/>
        </p:nvPicPr>
        <p:blipFill rotWithShape="1">
          <a:blip r:embed="rId3">
            <a:lum bright="18000" contrast="34000"/>
            <a:extLst>
              <a:ext uri="{28A0092B-C50C-407E-A947-70E740481C1C}">
                <a14:useLocalDpi xmlns:a14="http://schemas.microsoft.com/office/drawing/2010/main" val="0"/>
              </a:ext>
            </a:extLst>
          </a:blip>
          <a:srcRect l="16119" t="21827" r="24583" b="25731"/>
          <a:stretch/>
        </p:blipFill>
        <p:spPr>
          <a:xfrm>
            <a:off x="4013624" y="2157731"/>
            <a:ext cx="4558876" cy="3023869"/>
          </a:xfrm>
          <a:prstGeom prst="rect">
            <a:avLst/>
          </a:prstGeom>
        </p:spPr>
      </p:pic>
      <p:sp>
        <p:nvSpPr>
          <p:cNvPr id="5" name="Date Placeholder 4"/>
          <p:cNvSpPr>
            <a:spLocks noGrp="1"/>
          </p:cNvSpPr>
          <p:nvPr>
            <p:ph type="dt" sz="half" idx="10"/>
          </p:nvPr>
        </p:nvSpPr>
        <p:spPr/>
        <p:txBody>
          <a:bodyPr/>
          <a:lstStyle/>
          <a:p>
            <a:fld id="{A5681EB2-97A4-465A-B0DD-2DCA89A3CD7A}" type="datetime1">
              <a:rPr lang="en-US" smtClean="0"/>
              <a:t>5/18/2017</a:t>
            </a:fld>
            <a:endParaRPr lang="en-US" dirty="0"/>
          </a:p>
        </p:txBody>
      </p:sp>
    </p:spTree>
    <p:extLst>
      <p:ext uri="{BB962C8B-B14F-4D97-AF65-F5344CB8AC3E}">
        <p14:creationId xmlns:p14="http://schemas.microsoft.com/office/powerpoint/2010/main" val="21034914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86833"/>
            <a:ext cx="8521699" cy="1658198"/>
          </a:xfrm>
        </p:spPr>
        <p:txBody>
          <a:bodyPr>
            <a:normAutofit fontScale="90000"/>
          </a:bodyPr>
          <a:lstStyle/>
          <a:p>
            <a:r>
              <a:rPr lang="en-US" dirty="0" smtClean="0"/>
              <a:t>Biggest “A-Ha” Moments </a:t>
            </a:r>
            <a:br>
              <a:rPr lang="en-US" dirty="0" smtClean="0"/>
            </a:br>
            <a:r>
              <a:rPr lang="en-US" b="1" dirty="0" smtClean="0"/>
              <a:t>LifeCourse and </a:t>
            </a:r>
            <a:br>
              <a:rPr lang="en-US" b="1" dirty="0" smtClean="0"/>
            </a:br>
            <a:r>
              <a:rPr lang="en-US" b="1" dirty="0" smtClean="0"/>
              <a:t>Self-Advocates</a:t>
            </a:r>
            <a:endParaRPr lang="en-US" b="1" dirty="0"/>
          </a:p>
        </p:txBody>
      </p:sp>
      <p:sp>
        <p:nvSpPr>
          <p:cNvPr id="3" name="Content Placeholder 2"/>
          <p:cNvSpPr>
            <a:spLocks noGrp="1"/>
          </p:cNvSpPr>
          <p:nvPr>
            <p:ph idx="1"/>
          </p:nvPr>
        </p:nvSpPr>
        <p:spPr>
          <a:xfrm>
            <a:off x="342900" y="2573867"/>
            <a:ext cx="3594030" cy="3262630"/>
          </a:xfrm>
        </p:spPr>
        <p:txBody>
          <a:bodyPr>
            <a:normAutofit/>
          </a:bodyPr>
          <a:lstStyle/>
          <a:p>
            <a:pPr>
              <a:buNone/>
            </a:pPr>
            <a:r>
              <a:rPr lang="en-US" sz="4400" b="1" dirty="0" smtClean="0"/>
              <a:t>“I'm not sure </a:t>
            </a:r>
            <a:br>
              <a:rPr lang="en-US" sz="4400" b="1" dirty="0" smtClean="0"/>
            </a:br>
            <a:r>
              <a:rPr lang="en-US" sz="4400" b="1" dirty="0" smtClean="0"/>
              <a:t>I realized </a:t>
            </a:r>
            <a:br>
              <a:rPr lang="en-US" sz="4400" b="1" dirty="0" smtClean="0"/>
            </a:br>
            <a:r>
              <a:rPr lang="en-US" sz="4400" b="1" dirty="0" smtClean="0"/>
              <a:t>how big my dreams can be!”</a:t>
            </a:r>
            <a:endParaRPr lang="en-US" sz="4400" b="1" dirty="0"/>
          </a:p>
        </p:txBody>
      </p:sp>
      <p:pic>
        <p:nvPicPr>
          <p:cNvPr id="5" name="Picture 4" descr="Lynz and Mykie Selfie.jpg"/>
          <p:cNvPicPr>
            <a:picLocks noChangeAspect="1"/>
          </p:cNvPicPr>
          <p:nvPr/>
        </p:nvPicPr>
        <p:blipFill>
          <a:blip r:embed="rId3">
            <a:lum bright="24000" contrast="30000"/>
            <a:extLst>
              <a:ext uri="{28A0092B-C50C-407E-A947-70E740481C1C}">
                <a14:useLocalDpi xmlns:a14="http://schemas.microsoft.com/office/drawing/2010/main" val="0"/>
              </a:ext>
            </a:extLst>
          </a:blip>
          <a:srcRect l="10048" t="-516" r="623" b="-1186"/>
          <a:stretch>
            <a:fillRect/>
          </a:stretch>
        </p:blipFill>
        <p:spPr>
          <a:xfrm rot="19166366">
            <a:off x="4327655" y="1807063"/>
            <a:ext cx="4120885" cy="3518776"/>
          </a:xfrm>
          <a:prstGeom prst="rect">
            <a:avLst/>
          </a:prstGeom>
        </p:spPr>
      </p:pic>
      <p:sp>
        <p:nvSpPr>
          <p:cNvPr id="6" name="Date Placeholder 5"/>
          <p:cNvSpPr>
            <a:spLocks noGrp="1"/>
          </p:cNvSpPr>
          <p:nvPr>
            <p:ph type="dt" sz="half" idx="10"/>
          </p:nvPr>
        </p:nvSpPr>
        <p:spPr/>
        <p:txBody>
          <a:bodyPr/>
          <a:lstStyle/>
          <a:p>
            <a:fld id="{C1730B2B-3EB0-4554-9667-A1B8D6AD2FA7}" type="datetime1">
              <a:rPr lang="en-US" smtClean="0"/>
              <a:t>5/18/2017</a:t>
            </a:fld>
            <a:endParaRPr lang="en-US" dirty="0"/>
          </a:p>
        </p:txBody>
      </p:sp>
    </p:spTree>
    <p:extLst>
      <p:ext uri="{BB962C8B-B14F-4D97-AF65-F5344CB8AC3E}">
        <p14:creationId xmlns:p14="http://schemas.microsoft.com/office/powerpoint/2010/main" val="2271360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Biggest “A-Ha” Moments </a:t>
            </a:r>
            <a:br>
              <a:rPr lang="en-US" dirty="0" smtClean="0"/>
            </a:br>
            <a:r>
              <a:rPr lang="en-US" b="1" dirty="0" smtClean="0"/>
              <a:t>LifeCourse and Staff</a:t>
            </a:r>
            <a:endParaRPr lang="en-US" b="1" dirty="0"/>
          </a:p>
        </p:txBody>
      </p:sp>
      <p:sp>
        <p:nvSpPr>
          <p:cNvPr id="3" name="Content Placeholder 2"/>
          <p:cNvSpPr>
            <a:spLocks noGrp="1"/>
          </p:cNvSpPr>
          <p:nvPr>
            <p:ph sz="half" idx="1"/>
          </p:nvPr>
        </p:nvSpPr>
        <p:spPr>
          <a:xfrm>
            <a:off x="5337810" y="2071028"/>
            <a:ext cx="3806190" cy="3767328"/>
          </a:xfrm>
        </p:spPr>
        <p:txBody>
          <a:bodyPr>
            <a:normAutofit lnSpcReduction="10000"/>
          </a:bodyPr>
          <a:lstStyle/>
          <a:p>
            <a:pPr>
              <a:buNone/>
            </a:pPr>
            <a:r>
              <a:rPr lang="en-US" sz="4400" b="1" dirty="0" smtClean="0"/>
              <a:t>“You can’t really plan for an individual without planning for the entire family unit!”</a:t>
            </a:r>
            <a:endParaRPr lang="en-US" sz="4400" b="1" dirty="0"/>
          </a:p>
        </p:txBody>
      </p:sp>
      <p:pic>
        <p:nvPicPr>
          <p:cNvPr id="4" name="Picture 3" descr="Autism Support Group 07.17.2014.jpg"/>
          <p:cNvPicPr>
            <a:picLocks noChangeAspect="1"/>
          </p:cNvPicPr>
          <p:nvPr/>
        </p:nvPicPr>
        <p:blipFill>
          <a:blip r:embed="rId3">
            <a:lum bright="22000" contrast="19000"/>
            <a:extLst>
              <a:ext uri="{28A0092B-C50C-407E-A947-70E740481C1C}">
                <a14:useLocalDpi xmlns:a14="http://schemas.microsoft.com/office/drawing/2010/main" val="0"/>
              </a:ext>
            </a:extLst>
          </a:blip>
          <a:srcRect t="21576" r="14043"/>
          <a:stretch>
            <a:fillRect/>
          </a:stretch>
        </p:blipFill>
        <p:spPr>
          <a:xfrm>
            <a:off x="361697" y="2157731"/>
            <a:ext cx="4404613" cy="3013951"/>
          </a:xfrm>
          <a:prstGeom prst="rect">
            <a:avLst/>
          </a:prstGeom>
        </p:spPr>
      </p:pic>
      <p:sp>
        <p:nvSpPr>
          <p:cNvPr id="5" name="Date Placeholder 4"/>
          <p:cNvSpPr>
            <a:spLocks noGrp="1"/>
          </p:cNvSpPr>
          <p:nvPr>
            <p:ph type="dt" sz="half" idx="10"/>
          </p:nvPr>
        </p:nvSpPr>
        <p:spPr/>
        <p:txBody>
          <a:bodyPr/>
          <a:lstStyle/>
          <a:p>
            <a:fld id="{D9EDC43A-F6EB-4959-8B66-BA9BE78BFC2B}" type="datetime1">
              <a:rPr lang="en-US" smtClean="0"/>
              <a:t>5/18/2017</a:t>
            </a:fld>
            <a:endParaRPr lang="en-US" dirty="0"/>
          </a:p>
        </p:txBody>
      </p:sp>
      <p:sp>
        <p:nvSpPr>
          <p:cNvPr id="6" name="Content Placeholder 2"/>
          <p:cNvSpPr>
            <a:spLocks noGrp="1"/>
          </p:cNvSpPr>
          <p:nvPr>
            <p:ph sz="half" idx="1"/>
          </p:nvPr>
        </p:nvSpPr>
        <p:spPr>
          <a:xfrm>
            <a:off x="361696" y="5704068"/>
            <a:ext cx="8210803" cy="764400"/>
          </a:xfrm>
        </p:spPr>
        <p:txBody>
          <a:bodyPr>
            <a:normAutofit fontScale="92500"/>
          </a:bodyPr>
          <a:lstStyle/>
          <a:p>
            <a:pPr>
              <a:buNone/>
            </a:pPr>
            <a:r>
              <a:rPr lang="en-US" sz="4400" b="1" dirty="0" smtClean="0"/>
              <a:t>“Career Planning never really ends!”</a:t>
            </a:r>
            <a:endParaRPr lang="en-US" sz="4400" b="1" dirty="0"/>
          </a:p>
        </p:txBody>
      </p:sp>
    </p:spTree>
    <p:extLst>
      <p:ext uri="{BB962C8B-B14F-4D97-AF65-F5344CB8AC3E}">
        <p14:creationId xmlns:p14="http://schemas.microsoft.com/office/powerpoint/2010/main" val="17161389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8" y="250151"/>
            <a:ext cx="8079581" cy="1362518"/>
          </a:xfrm>
        </p:spPr>
        <p:txBody>
          <a:bodyPr>
            <a:normAutofit fontScale="90000"/>
          </a:bodyPr>
          <a:lstStyle/>
          <a:p>
            <a:pPr algn="ctr"/>
            <a:r>
              <a:rPr lang="en-US" dirty="0" smtClean="0"/>
              <a:t>What Advice do you have for people just getting introduced to LifeCourse framework? To Employment?</a:t>
            </a:r>
            <a:endParaRPr lang="en-US" dirty="0"/>
          </a:p>
        </p:txBody>
      </p:sp>
      <p:sp>
        <p:nvSpPr>
          <p:cNvPr id="3" name="Content Placeholder 2"/>
          <p:cNvSpPr>
            <a:spLocks noGrp="1"/>
          </p:cNvSpPr>
          <p:nvPr>
            <p:ph idx="1"/>
          </p:nvPr>
        </p:nvSpPr>
        <p:spPr>
          <a:xfrm>
            <a:off x="492918" y="1895301"/>
            <a:ext cx="8218819" cy="3914223"/>
          </a:xfrm>
        </p:spPr>
        <p:txBody>
          <a:bodyPr>
            <a:normAutofit/>
          </a:bodyPr>
          <a:lstStyle/>
          <a:p>
            <a:pPr>
              <a:buFont typeface="Wingdings" charset="2"/>
              <a:buChar char="§"/>
            </a:pPr>
            <a:r>
              <a:rPr lang="en-US" sz="2800" dirty="0"/>
              <a:t>Over whelming at first, use what makes sense for you</a:t>
            </a:r>
            <a:r>
              <a:rPr lang="en-US" sz="2800" dirty="0" smtClean="0"/>
              <a:t>.</a:t>
            </a:r>
          </a:p>
          <a:p>
            <a:pPr>
              <a:buFont typeface="Wingdings" charset="2"/>
              <a:buChar char="§"/>
            </a:pPr>
            <a:r>
              <a:rPr lang="en-US" sz="2800" dirty="0" smtClean="0"/>
              <a:t>Relax  </a:t>
            </a:r>
            <a:endParaRPr lang="en-US" sz="2800" dirty="0"/>
          </a:p>
          <a:p>
            <a:pPr>
              <a:buFont typeface="Wingdings" charset="2"/>
              <a:buChar char="§"/>
            </a:pPr>
            <a:r>
              <a:rPr lang="en-US" sz="2800" dirty="0" smtClean="0"/>
              <a:t>Have </a:t>
            </a:r>
            <a:r>
              <a:rPr lang="en-US" sz="2800" dirty="0"/>
              <a:t>someone look at what you are doing with fresh eyes</a:t>
            </a:r>
            <a:r>
              <a:rPr lang="en-US" sz="2800" dirty="0" smtClean="0"/>
              <a:t>.  Get feedback!</a:t>
            </a:r>
            <a:endParaRPr lang="en-US" sz="2800" dirty="0"/>
          </a:p>
          <a:p>
            <a:pPr>
              <a:buFont typeface="Wingdings" charset="2"/>
              <a:buChar char="§"/>
            </a:pPr>
            <a:r>
              <a:rPr lang="en-US" sz="2800" dirty="0"/>
              <a:t>Don’t box yourself in.  Don’t assume that the way something played out in the past is how it will always play out</a:t>
            </a:r>
            <a:r>
              <a:rPr lang="en-US" sz="2800" dirty="0" smtClean="0"/>
              <a:t>.</a:t>
            </a:r>
          </a:p>
          <a:p>
            <a:pPr>
              <a:buFont typeface="Wingdings" charset="2"/>
              <a:buChar char="§"/>
            </a:pPr>
            <a:r>
              <a:rPr lang="en-US" sz="2800" dirty="0" smtClean="0"/>
              <a:t>Be creative!</a:t>
            </a:r>
          </a:p>
        </p:txBody>
      </p:sp>
      <p:sp>
        <p:nvSpPr>
          <p:cNvPr id="4" name="Date Placeholder 3"/>
          <p:cNvSpPr>
            <a:spLocks noGrp="1"/>
          </p:cNvSpPr>
          <p:nvPr>
            <p:ph type="dt" sz="half" idx="10"/>
          </p:nvPr>
        </p:nvSpPr>
        <p:spPr/>
        <p:txBody>
          <a:bodyPr/>
          <a:lstStyle/>
          <a:p>
            <a:fld id="{84FD0F7E-A141-492D-8D3D-36D9D53338B8}" type="datetime1">
              <a:rPr lang="en-US" smtClean="0"/>
              <a:t>5/18/2017</a:t>
            </a:fld>
            <a:endParaRPr lang="en-US" dirty="0"/>
          </a:p>
        </p:txBody>
      </p:sp>
      <p:sp>
        <p:nvSpPr>
          <p:cNvPr id="5" name="Content Placeholder 2"/>
          <p:cNvSpPr txBox="1">
            <a:spLocks/>
          </p:cNvSpPr>
          <p:nvPr/>
        </p:nvSpPr>
        <p:spPr>
          <a:xfrm>
            <a:off x="5203766" y="4788131"/>
            <a:ext cx="3940233" cy="2069869"/>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Font typeface="Wingdings" pitchFamily="2" charset="2"/>
              <a:buNone/>
            </a:pPr>
            <a:r>
              <a:rPr lang="en-US" sz="4400" b="1" dirty="0" smtClean="0">
                <a:solidFill>
                  <a:schemeClr val="accent4">
                    <a:lumMod val="50000"/>
                  </a:schemeClr>
                </a:solidFill>
              </a:rPr>
              <a:t>“We reserve the right to get smarter!”</a:t>
            </a:r>
            <a:endParaRPr lang="en-US" sz="4400" b="1" dirty="0">
              <a:solidFill>
                <a:schemeClr val="accent4">
                  <a:lumMod val="50000"/>
                </a:schemeClr>
              </a:solidFill>
            </a:endParaRPr>
          </a:p>
        </p:txBody>
      </p:sp>
      <p:pic>
        <p:nvPicPr>
          <p:cNvPr id="6" name="Content Placeholder 5"/>
          <p:cNvPicPr>
            <a:picLocks noChangeAspect="1"/>
          </p:cNvPicPr>
          <p:nvPr/>
        </p:nvPicPr>
        <p:blipFill rotWithShape="1">
          <a:blip r:embed="rId3" cstate="print">
            <a:extLst>
              <a:ext uri="{28A0092B-C50C-407E-A947-70E740481C1C}">
                <a14:useLocalDpi xmlns:a14="http://schemas.microsoft.com/office/drawing/2010/main" val="0"/>
              </a:ext>
            </a:extLst>
          </a:blip>
          <a:srcRect l="20471" r="17106"/>
          <a:stretch/>
        </p:blipFill>
        <p:spPr>
          <a:xfrm>
            <a:off x="2786362" y="4795371"/>
            <a:ext cx="2056263" cy="1852916"/>
          </a:xfrm>
          <a:prstGeom prst="rect">
            <a:avLst/>
          </a:prstGeom>
        </p:spPr>
      </p:pic>
    </p:spTree>
    <p:extLst>
      <p:ext uri="{BB962C8B-B14F-4D97-AF65-F5344CB8AC3E}">
        <p14:creationId xmlns:p14="http://schemas.microsoft.com/office/powerpoint/2010/main" val="35093727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Marketing\Pictures\2016\Employment\Shelton Jackson, Martha's in Shelbina, 01.2016.jpg"/>
          <p:cNvPicPr>
            <a:picLocks noChangeAspect="1" noChangeArrowheads="1"/>
          </p:cNvPicPr>
          <p:nvPr/>
        </p:nvPicPr>
        <p:blipFill rotWithShape="1">
          <a:blip r:embed="rId3">
            <a:extLst>
              <a:ext uri="{28A0092B-C50C-407E-A947-70E740481C1C}">
                <a14:useLocalDpi xmlns:a14="http://schemas.microsoft.com/office/drawing/2010/main" val="0"/>
              </a:ext>
            </a:extLst>
          </a:blip>
          <a:srcRect t="7888"/>
          <a:stretch/>
        </p:blipFill>
        <p:spPr bwMode="auto">
          <a:xfrm rot="21154936">
            <a:off x="6696540" y="273190"/>
            <a:ext cx="2129446" cy="27991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7" name="Picture 5" descr="L:\Marketing\Pictures\2016\TCM\IMG_48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72504">
            <a:off x="6253870" y="2688717"/>
            <a:ext cx="2640494" cy="19803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5" name="Picture 3" descr="L:\Marketing\Pictures\2016\Employment\Bradley Garrett federal building 05.10.2016.jpg"/>
          <p:cNvPicPr>
            <a:picLocks noChangeAspect="1" noChangeArrowheads="1"/>
          </p:cNvPicPr>
          <p:nvPr/>
        </p:nvPicPr>
        <p:blipFill rotWithShape="1">
          <a:blip r:embed="rId5">
            <a:extLst>
              <a:ext uri="{28A0092B-C50C-407E-A947-70E740481C1C}">
                <a14:useLocalDpi xmlns:a14="http://schemas.microsoft.com/office/drawing/2010/main" val="0"/>
              </a:ext>
            </a:extLst>
          </a:blip>
          <a:srcRect t="25820" b="8360"/>
          <a:stretch/>
        </p:blipFill>
        <p:spPr bwMode="auto">
          <a:xfrm rot="644735">
            <a:off x="6776391" y="4099570"/>
            <a:ext cx="2066351" cy="24179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8" name="Picture 6" descr="L:\Marketing\Pictures\2016\YLA Pics and Videos\pics\DSC_0079.JPG"/>
          <p:cNvPicPr>
            <a:picLocks noChangeAspect="1" noChangeArrowheads="1"/>
          </p:cNvPicPr>
          <p:nvPr/>
        </p:nvPicPr>
        <p:blipFill rotWithShape="1">
          <a:blip r:embed="rId6">
            <a:extLst>
              <a:ext uri="{28A0092B-C50C-407E-A947-70E740481C1C}">
                <a14:useLocalDpi xmlns:a14="http://schemas.microsoft.com/office/drawing/2010/main" val="0"/>
              </a:ext>
            </a:extLst>
          </a:blip>
          <a:srcRect l="21075" r="12586"/>
          <a:stretch/>
        </p:blipFill>
        <p:spPr bwMode="auto">
          <a:xfrm rot="21076065">
            <a:off x="532394" y="3946277"/>
            <a:ext cx="2815232" cy="27137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4689253" y="6091268"/>
            <a:ext cx="2108269" cy="646331"/>
          </a:xfrm>
          <a:prstGeom prst="rect">
            <a:avLst/>
          </a:prstGeom>
          <a:noFill/>
        </p:spPr>
        <p:txBody>
          <a:bodyPr wrap="none" lIns="91440" tIns="45720" rIns="91440" bIns="45720">
            <a:spAutoFit/>
          </a:bodyPr>
          <a:lstStyle/>
          <a:p>
            <a:pPr algn="ctr"/>
            <a:r>
              <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Pursue…</a:t>
            </a:r>
            <a:endParaRPr lang="en-US"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3080"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32610" t="7186" r="30106" b="42057"/>
          <a:stretch/>
        </p:blipFill>
        <p:spPr bwMode="auto">
          <a:xfrm rot="267742">
            <a:off x="378056" y="336590"/>
            <a:ext cx="2588249" cy="22022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3076" name="Picture 4" descr="L:\Marketing\Pictures\2016\Employment\Chrystal learning to do her timesheet in SETworks with Brooke, 01.2016.jpg"/>
          <p:cNvPicPr>
            <a:picLocks noChangeAspect="1" noChangeArrowheads="1"/>
          </p:cNvPicPr>
          <p:nvPr/>
        </p:nvPicPr>
        <p:blipFill rotWithShape="1">
          <a:blip r:embed="rId8">
            <a:extLst>
              <a:ext uri="{28A0092B-C50C-407E-A947-70E740481C1C}">
                <a14:useLocalDpi xmlns:a14="http://schemas.microsoft.com/office/drawing/2010/main" val="0"/>
              </a:ext>
            </a:extLst>
          </a:blip>
          <a:srcRect t="5244" r="13182" b="15362"/>
          <a:stretch/>
        </p:blipFill>
        <p:spPr bwMode="auto">
          <a:xfrm>
            <a:off x="228221" y="2717456"/>
            <a:ext cx="1923935" cy="13195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1" name="Picture 30"/>
          <p:cNvPicPr>
            <a:picLocks/>
          </p:cNvPicPr>
          <p:nvPr/>
        </p:nvPicPr>
        <p:blipFill>
          <a:blip r:embed="rId9" cstate="email">
            <a:extLst>
              <a:ext uri="{28A0092B-C50C-407E-A947-70E740481C1C}">
                <a14:useLocalDpi xmlns:a14="http://schemas.microsoft.com/office/drawing/2010/main" val="0"/>
              </a:ext>
            </a:extLst>
          </a:blip>
          <a:stretch>
            <a:fillRect/>
          </a:stretch>
        </p:blipFill>
        <p:spPr>
          <a:xfrm>
            <a:off x="1063338" y="160904"/>
            <a:ext cx="6923261" cy="6074399"/>
          </a:xfrm>
          <a:prstGeom prst="rect">
            <a:avLst/>
          </a:prstGeom>
        </p:spPr>
      </p:pic>
      <p:pic>
        <p:nvPicPr>
          <p:cNvPr id="32" name="Picture 31"/>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843936" y="1672307"/>
            <a:ext cx="3456130" cy="3460430"/>
          </a:xfrm>
          <a:prstGeom prst="rect">
            <a:avLst/>
          </a:prstGeom>
        </p:spPr>
      </p:pic>
      <p:pic>
        <p:nvPicPr>
          <p:cNvPr id="33" name="Content Placeholder 2"/>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607720" y="1437698"/>
            <a:ext cx="3919192" cy="3902190"/>
          </a:xfrm>
          <a:prstGeom prst="rect">
            <a:avLst/>
          </a:prstGeom>
        </p:spPr>
      </p:pic>
      <p:pic>
        <p:nvPicPr>
          <p:cNvPr id="34" name="Picture 33"/>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3048053" y="1976508"/>
            <a:ext cx="2953832" cy="2871420"/>
          </a:xfrm>
          <a:prstGeom prst="rect">
            <a:avLst/>
          </a:prstGeom>
        </p:spPr>
      </p:pic>
      <p:pic>
        <p:nvPicPr>
          <p:cNvPr id="35" name="Picture 34"/>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835738" y="2666260"/>
            <a:ext cx="1472524" cy="1472524"/>
          </a:xfrm>
          <a:prstGeom prst="rect">
            <a:avLst/>
          </a:prstGeom>
        </p:spPr>
      </p:pic>
      <p:pic>
        <p:nvPicPr>
          <p:cNvPr id="36" name="Picture 35"/>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4371382" y="3089740"/>
            <a:ext cx="401236" cy="736266"/>
          </a:xfrm>
          <a:prstGeom prst="rect">
            <a:avLst/>
          </a:prstGeom>
        </p:spPr>
      </p:pic>
      <p:sp>
        <p:nvSpPr>
          <p:cNvPr id="3" name="Rectangle 2"/>
          <p:cNvSpPr/>
          <p:nvPr/>
        </p:nvSpPr>
        <p:spPr>
          <a:xfrm>
            <a:off x="4371382" y="716182"/>
            <a:ext cx="2744012" cy="646331"/>
          </a:xfrm>
          <a:prstGeom prst="rect">
            <a:avLst/>
          </a:prstGeom>
          <a:noFill/>
        </p:spPr>
        <p:txBody>
          <a:bodyPr wrap="square" lIns="91440" tIns="45720" rIns="91440" bIns="45720">
            <a:spAutoFit/>
          </a:bodyPr>
          <a:lstStyle/>
          <a:p>
            <a:pPr algn="ct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Discover…</a:t>
            </a:r>
            <a:endPar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Rectangle 4"/>
          <p:cNvSpPr/>
          <p:nvPr/>
        </p:nvSpPr>
        <p:spPr>
          <a:xfrm>
            <a:off x="2843936" y="5404017"/>
            <a:ext cx="2489784" cy="707886"/>
          </a:xfrm>
          <a:prstGeom prst="rect">
            <a:avLst/>
          </a:prstGeom>
          <a:noFill/>
        </p:spPr>
        <p:txBody>
          <a:bodyPr wrap="none" lIns="91440" tIns="45720" rIns="91440" bIns="45720">
            <a:spAutoFit/>
          </a:bodyPr>
          <a:lstStyle/>
          <a:p>
            <a:pPr algn="ctr"/>
            <a:r>
              <a:rPr lang="en-US"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Express…</a:t>
            </a:r>
          </a:p>
        </p:txBody>
      </p:sp>
      <p:sp>
        <p:nvSpPr>
          <p:cNvPr id="4" name="Rectangle 3"/>
          <p:cNvSpPr/>
          <p:nvPr/>
        </p:nvSpPr>
        <p:spPr>
          <a:xfrm>
            <a:off x="2628516" y="1808"/>
            <a:ext cx="2414443" cy="830997"/>
          </a:xfrm>
          <a:prstGeom prst="rect">
            <a:avLst/>
          </a:prstGeom>
          <a:noFill/>
        </p:spPr>
        <p:txBody>
          <a:bodyPr wrap="none" lIns="91440" tIns="45720" rIns="91440" bIns="45720">
            <a:spAutoFit/>
          </a:bodyPr>
          <a:lstStyle/>
          <a:p>
            <a:pPr algn="ctr"/>
            <a:r>
              <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Explore</a:t>
            </a:r>
            <a:r>
              <a:rPr lang="en-US" sz="4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t>
            </a:r>
          </a:p>
        </p:txBody>
      </p:sp>
    </p:spTree>
    <p:extLst>
      <p:ext uri="{BB962C8B-B14F-4D97-AF65-F5344CB8AC3E}">
        <p14:creationId xmlns:p14="http://schemas.microsoft.com/office/powerpoint/2010/main" val="37228660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LifeCourse Framework\circle-leve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26535" y="3618963"/>
            <a:ext cx="3129566" cy="461665"/>
          </a:xfrm>
          <a:prstGeom prst="rect">
            <a:avLst/>
          </a:prstGeom>
          <a:noFill/>
        </p:spPr>
        <p:txBody>
          <a:bodyPr wrap="square" rtlCol="0">
            <a:spAutoFit/>
          </a:bodyPr>
          <a:lstStyle/>
          <a:p>
            <a:pPr algn="ctr"/>
            <a:r>
              <a:rPr lang="en-US" sz="2400" b="1" i="1" dirty="0" smtClean="0">
                <a:solidFill>
                  <a:schemeClr val="bg1"/>
                </a:solidFill>
              </a:rPr>
              <a:t>Questions???</a:t>
            </a:r>
            <a:endParaRPr lang="en-US" sz="2400" b="1" i="1" dirty="0">
              <a:solidFill>
                <a:schemeClr val="bg1"/>
              </a:solidFill>
            </a:endParaRPr>
          </a:p>
        </p:txBody>
      </p:sp>
    </p:spTree>
    <p:extLst>
      <p:ext uri="{BB962C8B-B14F-4D97-AF65-F5344CB8AC3E}">
        <p14:creationId xmlns:p14="http://schemas.microsoft.com/office/powerpoint/2010/main" val="19685298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2919" y="204541"/>
            <a:ext cx="8079581" cy="1658198"/>
          </a:xfrm>
          <a:prstGeom prst="rect">
            <a:avLst/>
          </a:prstGeom>
        </p:spPr>
        <p:txBody>
          <a:bodyPr>
            <a:normAutofit/>
          </a:bodyPr>
          <a:lstStyle>
            <a:lvl1pPr algn="l" defTabSz="914400" rtl="0" eaLnBrk="1" latinLnBrk="0" hangingPunct="1">
              <a:lnSpc>
                <a:spcPct val="90000"/>
              </a:lnSpc>
              <a:spcBef>
                <a:spcPct val="0"/>
              </a:spcBef>
              <a:buNone/>
              <a:defRPr sz="4200" b="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3000" dirty="0" smtClean="0">
                <a:solidFill>
                  <a:srgbClr val="002060"/>
                </a:solidFill>
                <a:latin typeface="Calibri" pitchFamily="34" charset="0"/>
              </a:rPr>
              <a:t>Learning Opportunities/Quality Works, Inc.</a:t>
            </a:r>
            <a:r>
              <a:rPr lang="en-US" sz="2800" dirty="0" smtClean="0">
                <a:solidFill>
                  <a:srgbClr val="002060"/>
                </a:solidFill>
                <a:latin typeface="Calibri" pitchFamily="34" charset="0"/>
              </a:rPr>
              <a:t/>
            </a:r>
            <a:br>
              <a:rPr lang="en-US" sz="2800" dirty="0" smtClean="0">
                <a:solidFill>
                  <a:srgbClr val="002060"/>
                </a:solidFill>
                <a:latin typeface="Calibri" pitchFamily="34" charset="0"/>
              </a:rPr>
            </a:br>
            <a:endParaRPr lang="en-US" sz="1000" dirty="0" smtClean="0">
              <a:solidFill>
                <a:srgbClr val="002060"/>
              </a:solidFill>
              <a:latin typeface="Calibri" pitchFamily="34" charset="0"/>
            </a:endParaRPr>
          </a:p>
          <a:p>
            <a:r>
              <a:rPr lang="en-US" sz="2800" dirty="0" smtClean="0">
                <a:solidFill>
                  <a:srgbClr val="002060"/>
                </a:solidFill>
                <a:latin typeface="Calibri" pitchFamily="34" charset="0"/>
              </a:rPr>
              <a:t>Contacts</a:t>
            </a:r>
            <a:endParaRPr lang="en-US" sz="2800" dirty="0">
              <a:solidFill>
                <a:srgbClr val="002060"/>
              </a:solidFill>
              <a:latin typeface="Calibri" pitchFamily="34" charset="0"/>
            </a:endParaRPr>
          </a:p>
        </p:txBody>
      </p:sp>
      <p:sp>
        <p:nvSpPr>
          <p:cNvPr id="4" name="Content Placeholder 5"/>
          <p:cNvSpPr txBox="1">
            <a:spLocks/>
          </p:cNvSpPr>
          <p:nvPr/>
        </p:nvSpPr>
        <p:spPr>
          <a:xfrm>
            <a:off x="492919" y="1279743"/>
            <a:ext cx="8065294" cy="413397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lnSpc>
                <a:spcPct val="100000"/>
              </a:lnSpc>
            </a:pPr>
            <a:r>
              <a:rPr lang="en-US" dirty="0" smtClean="0">
                <a:latin typeface="Calibri" pitchFamily="34" charset="0"/>
              </a:rPr>
              <a:t>Wendy Hays,</a:t>
            </a:r>
            <a:br>
              <a:rPr lang="en-US" dirty="0" smtClean="0">
                <a:latin typeface="Calibri" pitchFamily="34" charset="0"/>
              </a:rPr>
            </a:br>
            <a:r>
              <a:rPr lang="en-US" dirty="0" smtClean="0">
                <a:latin typeface="Calibri" pitchFamily="34" charset="0"/>
              </a:rPr>
              <a:t>Executive Director, LOQW</a:t>
            </a:r>
            <a:br>
              <a:rPr lang="en-US" dirty="0" smtClean="0">
                <a:latin typeface="Calibri" pitchFamily="34" charset="0"/>
              </a:rPr>
            </a:br>
            <a:r>
              <a:rPr lang="en-US" dirty="0" smtClean="0">
                <a:latin typeface="Calibri" pitchFamily="34" charset="0"/>
              </a:rPr>
              <a:t>whays@loqw.com  |  loqw.com</a:t>
            </a:r>
            <a:br>
              <a:rPr lang="en-US" dirty="0" smtClean="0">
                <a:latin typeface="Calibri" pitchFamily="34" charset="0"/>
              </a:rPr>
            </a:br>
            <a:r>
              <a:rPr lang="en-US" dirty="0" smtClean="0">
                <a:latin typeface="Calibri" pitchFamily="34" charset="0"/>
              </a:rPr>
              <a:t>573.735.4282 </a:t>
            </a:r>
          </a:p>
          <a:p>
            <a:pPr>
              <a:lnSpc>
                <a:spcPct val="100000"/>
              </a:lnSpc>
            </a:pPr>
            <a:r>
              <a:rPr lang="en-US" dirty="0" smtClean="0">
                <a:latin typeface="Calibri" pitchFamily="34" charset="0"/>
              </a:rPr>
              <a:t>Missy Johns,</a:t>
            </a:r>
            <a:r>
              <a:rPr lang="en-US" dirty="0">
                <a:latin typeface="Calibri" pitchFamily="34" charset="0"/>
              </a:rPr>
              <a:t/>
            </a:r>
            <a:br>
              <a:rPr lang="en-US" dirty="0">
                <a:latin typeface="Calibri" pitchFamily="34" charset="0"/>
              </a:rPr>
            </a:br>
            <a:r>
              <a:rPr lang="en-US" dirty="0" smtClean="0">
                <a:latin typeface="Calibri" pitchFamily="34" charset="0"/>
              </a:rPr>
              <a:t>Director of Community Services, </a:t>
            </a:r>
            <a:r>
              <a:rPr lang="en-US" dirty="0">
                <a:latin typeface="Calibri" pitchFamily="34" charset="0"/>
              </a:rPr>
              <a:t>LOQW</a:t>
            </a:r>
            <a:br>
              <a:rPr lang="en-US" dirty="0">
                <a:latin typeface="Calibri" pitchFamily="34" charset="0"/>
              </a:rPr>
            </a:br>
            <a:r>
              <a:rPr lang="en-US" dirty="0" smtClean="0">
                <a:latin typeface="Calibri" pitchFamily="34" charset="0"/>
              </a:rPr>
              <a:t>mjohns@loqw.com  </a:t>
            </a:r>
            <a:r>
              <a:rPr lang="en-US" dirty="0">
                <a:latin typeface="Calibri" pitchFamily="34" charset="0"/>
              </a:rPr>
              <a:t>|  loqw.com</a:t>
            </a:r>
            <a:br>
              <a:rPr lang="en-US" dirty="0">
                <a:latin typeface="Calibri" pitchFamily="34" charset="0"/>
              </a:rPr>
            </a:br>
            <a:r>
              <a:rPr lang="en-US" dirty="0">
                <a:latin typeface="Calibri" pitchFamily="34" charset="0"/>
              </a:rPr>
              <a:t>573.735.4282 </a:t>
            </a:r>
            <a:endParaRPr lang="en-US" dirty="0" smtClean="0">
              <a:latin typeface="Calibri" pitchFamily="34" charset="0"/>
            </a:endParaRPr>
          </a:p>
          <a:p>
            <a:pPr>
              <a:lnSpc>
                <a:spcPct val="100000"/>
              </a:lnSpc>
            </a:pPr>
            <a:r>
              <a:rPr lang="en-US" dirty="0" smtClean="0">
                <a:latin typeface="Calibri" pitchFamily="34" charset="0"/>
              </a:rPr>
              <a:t>Cyndi Johns</a:t>
            </a:r>
            <a:br>
              <a:rPr lang="en-US" dirty="0" smtClean="0">
                <a:latin typeface="Calibri" pitchFamily="34" charset="0"/>
              </a:rPr>
            </a:br>
            <a:r>
              <a:rPr lang="en-US" dirty="0" smtClean="0">
                <a:latin typeface="Calibri" pitchFamily="34" charset="0"/>
              </a:rPr>
              <a:t>Human Resources &amp; Skill Development                                cjohns@loqw.com  | loqw.com</a:t>
            </a:r>
            <a:br>
              <a:rPr lang="en-US" dirty="0" smtClean="0">
                <a:latin typeface="Calibri" pitchFamily="34" charset="0"/>
              </a:rPr>
            </a:br>
            <a:r>
              <a:rPr lang="en-US" dirty="0" smtClean="0">
                <a:latin typeface="Calibri" pitchFamily="34" charset="0"/>
              </a:rPr>
              <a:t>573.735.4282, ext. 114 </a:t>
            </a:r>
          </a:p>
          <a:p>
            <a:pPr>
              <a:lnSpc>
                <a:spcPct val="100000"/>
              </a:lnSpc>
            </a:pPr>
            <a:endParaRPr lang="en-US" dirty="0" smtClean="0">
              <a:latin typeface="Calibri" pitchFamily="34" charset="0"/>
            </a:endParaRPr>
          </a:p>
          <a:p>
            <a:pPr algn="ctr">
              <a:lnSpc>
                <a:spcPct val="100000"/>
              </a:lnSpc>
              <a:buFont typeface="Wingdings" pitchFamily="2" charset="2"/>
              <a:buNone/>
            </a:pPr>
            <a:r>
              <a:rPr lang="en-US" dirty="0" smtClean="0">
                <a:latin typeface="Calibri" pitchFamily="34" charset="0"/>
              </a:rPr>
              <a:t>	</a:t>
            </a:r>
            <a:endParaRPr lang="en-US" dirty="0">
              <a:latin typeface="Calibri" pitchFamily="34" charset="0"/>
            </a:endParaRPr>
          </a:p>
        </p:txBody>
      </p:sp>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54462" y="5413721"/>
            <a:ext cx="1435077" cy="1435077"/>
          </a:xfrm>
          <a:prstGeom prst="rect">
            <a:avLst/>
          </a:prstGeom>
        </p:spPr>
      </p:pic>
      <p:pic>
        <p:nvPicPr>
          <p:cNvPr id="5122" name="Picture 2" descr="E:\Sometimes the smallest ste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6820" y="1279743"/>
            <a:ext cx="3500619" cy="4000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8313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81000" y="0"/>
            <a:ext cx="8610599" cy="1658198"/>
          </a:xfrm>
          <a:extLst/>
        </p:spPr>
        <p:txBody>
          <a:bodyPr>
            <a:noAutofit/>
          </a:bodyPr>
          <a:lstStyle/>
          <a:p>
            <a:pPr algn="ctr">
              <a:defRPr/>
            </a:pPr>
            <a:r>
              <a:rPr lang="en-US" altLang="en-US" sz="4400" dirty="0" smtClean="0"/>
              <a:t>Where Adults with I/DD Live</a:t>
            </a:r>
            <a:endParaRPr lang="en-US" altLang="en-US" sz="4400" dirty="0"/>
          </a:p>
        </p:txBody>
      </p:sp>
      <p:graphicFrame>
        <p:nvGraphicFramePr>
          <p:cNvPr id="30723" name="Content Placeholder 3"/>
          <p:cNvGraphicFramePr>
            <a:graphicFrameLocks noGrp="1"/>
          </p:cNvGraphicFramePr>
          <p:nvPr>
            <p:ph idx="1"/>
            <p:extLst>
              <p:ext uri="{D42A27DB-BD31-4B8C-83A1-F6EECF244321}">
                <p14:modId xmlns:p14="http://schemas.microsoft.com/office/powerpoint/2010/main" val="1123095949"/>
              </p:ext>
            </p:extLst>
          </p:nvPr>
        </p:nvGraphicFramePr>
        <p:xfrm>
          <a:off x="1141413" y="2330450"/>
          <a:ext cx="6794500" cy="3765550"/>
        </p:xfrm>
        <a:graphic>
          <a:graphicData uri="http://schemas.openxmlformats.org/presentationml/2006/ole">
            <mc:AlternateContent xmlns:mc="http://schemas.openxmlformats.org/markup-compatibility/2006">
              <mc:Choice xmlns:v="urn:schemas-microsoft-com:vml" Requires="v">
                <p:oleObj spid="_x0000_s4109" name="Worksheet" r:id="rId4" imgW="8356600" imgH="4635500" progId="Excel.Sheet.8">
                  <p:embed/>
                </p:oleObj>
              </mc:Choice>
              <mc:Fallback>
                <p:oleObj name="Worksheet" r:id="rId4" imgW="8356600" imgH="4635500" progId="Excel.Shee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413" y="2330450"/>
                        <a:ext cx="6794500" cy="3765550"/>
                      </a:xfrm>
                      <a:prstGeom prst="rect">
                        <a:avLst/>
                      </a:prstGeom>
                      <a:solidFill>
                        <a:schemeClr val="bg1"/>
                      </a:solidFill>
                    </p:spPr>
                  </p:pic>
                </p:oleObj>
              </mc:Fallback>
            </mc:AlternateContent>
          </a:graphicData>
        </a:graphic>
      </p:graphicFrame>
      <p:sp>
        <p:nvSpPr>
          <p:cNvPr id="30725" name="TextBox 1"/>
          <p:cNvSpPr txBox="1">
            <a:spLocks noChangeArrowheads="1"/>
          </p:cNvSpPr>
          <p:nvPr/>
        </p:nvSpPr>
        <p:spPr bwMode="auto">
          <a:xfrm>
            <a:off x="533400" y="6096000"/>
            <a:ext cx="7848600" cy="338554"/>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600" i="1" dirty="0">
                <a:latin typeface="+mn-lt"/>
              </a:rPr>
              <a:t>Larson, S. A., </a:t>
            </a:r>
            <a:r>
              <a:rPr lang="en-US" altLang="en-US" sz="1600" i="1" dirty="0" err="1">
                <a:latin typeface="+mn-lt"/>
              </a:rPr>
              <a:t>Lakin</a:t>
            </a:r>
            <a:r>
              <a:rPr lang="en-US" altLang="en-US" sz="1600" i="1" dirty="0">
                <a:latin typeface="+mn-lt"/>
              </a:rPr>
              <a:t>, K. C., Anderson, L., </a:t>
            </a:r>
            <a:r>
              <a:rPr lang="en-US" altLang="en-US" sz="1600" i="1" dirty="0" err="1">
                <a:latin typeface="+mn-lt"/>
              </a:rPr>
              <a:t>Kwak</a:t>
            </a:r>
            <a:r>
              <a:rPr lang="en-US" altLang="en-US" sz="1600" i="1" dirty="0">
                <a:latin typeface="+mn-lt"/>
              </a:rPr>
              <a:t>, N., Lee, J. H., &amp; Anderson, D. (2000). </a:t>
            </a:r>
          </a:p>
        </p:txBody>
      </p:sp>
      <p:sp>
        <p:nvSpPr>
          <p:cNvPr id="3" name="Rectangle 2"/>
          <p:cNvSpPr/>
          <p:nvPr/>
        </p:nvSpPr>
        <p:spPr>
          <a:xfrm>
            <a:off x="685800" y="1295400"/>
            <a:ext cx="7851321" cy="954107"/>
          </a:xfrm>
          <a:prstGeom prst="rect">
            <a:avLst/>
          </a:prstGeom>
        </p:spPr>
        <p:txBody>
          <a:bodyPr wrap="square">
            <a:spAutoFit/>
          </a:bodyPr>
          <a:lstStyle/>
          <a:p>
            <a:pPr algn="ctr"/>
            <a:r>
              <a:rPr lang="en-US" altLang="en-US" sz="2800" b="1" i="1" dirty="0"/>
              <a:t>89%  of People I/DD </a:t>
            </a:r>
            <a:r>
              <a:rPr lang="en-US" altLang="en-US" sz="2800" b="1" i="1" dirty="0" smtClean="0"/>
              <a:t>are </a:t>
            </a:r>
            <a:r>
              <a:rPr lang="en-US" altLang="en-US" sz="2800" b="1" i="1" dirty="0"/>
              <a:t>Supported </a:t>
            </a:r>
            <a:endParaRPr lang="en-US" altLang="en-US" sz="2800" b="1" i="1" dirty="0" smtClean="0"/>
          </a:p>
          <a:p>
            <a:pPr algn="ctr"/>
            <a:r>
              <a:rPr lang="en-US" altLang="en-US" sz="2800" b="1" i="1" dirty="0" smtClean="0"/>
              <a:t>Outside of Formal Residential Supports</a:t>
            </a:r>
            <a:endParaRPr lang="en-US" sz="2800" b="1" dirty="0"/>
          </a:p>
        </p:txBody>
      </p:sp>
    </p:spTree>
    <p:extLst>
      <p:ext uri="{BB962C8B-B14F-4D97-AF65-F5344CB8AC3E}">
        <p14:creationId xmlns:p14="http://schemas.microsoft.com/office/powerpoint/2010/main" val="38014823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91467" y="3362680"/>
            <a:ext cx="4878979" cy="2847975"/>
          </a:xfrm>
          <a:prstGeom prst="rect">
            <a:avLst/>
          </a:prstGeom>
          <a:noFill/>
        </p:spPr>
        <p:txBody>
          <a:bodyPr wrap="square" rtlCol="0">
            <a:spAutoFit/>
          </a:bodyPr>
          <a:lstStyle/>
          <a:p>
            <a:r>
              <a:rPr lang="en-US" sz="2800" b="1" dirty="0" smtClean="0">
                <a:solidFill>
                  <a:schemeClr val="accent1"/>
                </a:solidFill>
              </a:rPr>
              <a:t>Family Involvement </a:t>
            </a:r>
            <a:r>
              <a:rPr lang="en-US" sz="2400" dirty="0" smtClean="0"/>
              <a:t>is a component of a holistic approach to person centered supports (focusing on employment outcomes) that recognizes the context and impact of the family in practice and policy implementation.  </a:t>
            </a:r>
          </a:p>
        </p:txBody>
      </p:sp>
      <p:pic>
        <p:nvPicPr>
          <p:cNvPr id="7" name="Picture 4"/>
          <p:cNvPicPr>
            <a:picLocks noChangeAspect="1" noChangeArrowheads="1"/>
          </p:cNvPicPr>
          <p:nvPr/>
        </p:nvPicPr>
        <p:blipFill>
          <a:blip r:embed="rId3">
            <a:lum bright="22000" contrast="18000"/>
          </a:blip>
          <a:stretch>
            <a:fillRect/>
          </a:stretch>
        </p:blipFill>
        <p:spPr bwMode="auto">
          <a:xfrm>
            <a:off x="380867" y="3139225"/>
            <a:ext cx="3189961" cy="3189961"/>
          </a:xfrm>
          <a:prstGeom prst="rect">
            <a:avLst/>
          </a:prstGeom>
          <a:noFill/>
          <a:ln w="5715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2" name="Group 11"/>
          <p:cNvGrpSpPr/>
          <p:nvPr/>
        </p:nvGrpSpPr>
        <p:grpSpPr>
          <a:xfrm>
            <a:off x="583938" y="542508"/>
            <a:ext cx="2337600" cy="2478186"/>
            <a:chOff x="400050" y="314308"/>
            <a:chExt cx="1819275" cy="2059976"/>
          </a:xfrm>
        </p:grpSpPr>
        <p:sp>
          <p:nvSpPr>
            <p:cNvPr id="11" name="Oval 10"/>
            <p:cNvSpPr/>
            <p:nvPr/>
          </p:nvSpPr>
          <p:spPr>
            <a:xfrm>
              <a:off x="400050" y="495300"/>
              <a:ext cx="1819275" cy="1819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52393" y="314308"/>
              <a:ext cx="1314588" cy="2059976"/>
            </a:xfrm>
            <a:prstGeom prst="rect">
              <a:avLst/>
            </a:prstGeom>
            <a:noFill/>
          </p:spPr>
          <p:txBody>
            <a:bodyPr wrap="square" rtlCol="0">
              <a:spAutoFit/>
            </a:bodyPr>
            <a:lstStyle/>
            <a:p>
              <a:pPr algn="ctr"/>
              <a:r>
                <a:rPr lang="en-US" sz="16600" b="1" dirty="0" smtClean="0">
                  <a:solidFill>
                    <a:schemeClr val="bg1"/>
                  </a:solidFill>
                </a:rPr>
                <a:t>!</a:t>
              </a:r>
              <a:endParaRPr lang="en-US" sz="16600" b="1" dirty="0">
                <a:solidFill>
                  <a:schemeClr val="bg1"/>
                </a:solidFill>
              </a:endParaRPr>
            </a:p>
          </p:txBody>
        </p:sp>
      </p:grpSp>
      <p:sp>
        <p:nvSpPr>
          <p:cNvPr id="13" name="Rectangle 12"/>
          <p:cNvSpPr/>
          <p:nvPr/>
        </p:nvSpPr>
        <p:spPr>
          <a:xfrm>
            <a:off x="3245775" y="712370"/>
            <a:ext cx="6121400" cy="2308324"/>
          </a:xfrm>
          <a:prstGeom prst="rect">
            <a:avLst/>
          </a:prstGeom>
        </p:spPr>
        <p:txBody>
          <a:bodyPr wrap="square">
            <a:spAutoFit/>
          </a:bodyPr>
          <a:lstStyle/>
          <a:p>
            <a:r>
              <a:rPr lang="en-US" sz="2400" dirty="0" smtClean="0"/>
              <a:t>The </a:t>
            </a:r>
            <a:r>
              <a:rPr lang="en-US" sz="2400" dirty="0"/>
              <a:t>focus is </a:t>
            </a:r>
            <a:r>
              <a:rPr lang="en-US" sz="2400" dirty="0" smtClean="0"/>
              <a:t>on the </a:t>
            </a:r>
            <a:r>
              <a:rPr lang="en-US" sz="2400" dirty="0"/>
              <a:t>“person with a disability” </a:t>
            </a:r>
            <a:endParaRPr lang="en-US" sz="2400" dirty="0" smtClean="0"/>
          </a:p>
          <a:p>
            <a:r>
              <a:rPr lang="en-US" sz="2400" dirty="0" smtClean="0"/>
              <a:t>this </a:t>
            </a:r>
            <a:r>
              <a:rPr lang="en-US" sz="2400" dirty="0"/>
              <a:t>does NOT mean that </a:t>
            </a:r>
            <a:r>
              <a:rPr lang="en-US" sz="2400" dirty="0" smtClean="0"/>
              <a:t>“</a:t>
            </a:r>
            <a:r>
              <a:rPr lang="en-US" sz="2400" dirty="0"/>
              <a:t>Family Involvement” supersedes the INDIVIDUAL</a:t>
            </a:r>
          </a:p>
          <a:p>
            <a:endParaRPr lang="en-US" sz="2400" dirty="0"/>
          </a:p>
          <a:p>
            <a:r>
              <a:rPr lang="en-US" sz="2400" dirty="0"/>
              <a:t>It is </a:t>
            </a:r>
            <a:r>
              <a:rPr lang="en-US" sz="2400" dirty="0" smtClean="0"/>
              <a:t>not……. </a:t>
            </a:r>
          </a:p>
          <a:p>
            <a:r>
              <a:rPr lang="en-US" sz="2400" dirty="0" smtClean="0"/>
              <a:t>family </a:t>
            </a:r>
            <a:r>
              <a:rPr lang="en-US" sz="2400" dirty="0"/>
              <a:t>involvement VS person </a:t>
            </a:r>
            <a:r>
              <a:rPr lang="en-US" sz="2400" dirty="0" smtClean="0"/>
              <a:t>centered</a:t>
            </a:r>
            <a:endParaRPr lang="en-US" sz="2400" dirty="0"/>
          </a:p>
        </p:txBody>
      </p:sp>
      <p:sp>
        <p:nvSpPr>
          <p:cNvPr id="8" name="Date Placeholder 7"/>
          <p:cNvSpPr>
            <a:spLocks noGrp="1"/>
          </p:cNvSpPr>
          <p:nvPr>
            <p:ph type="dt" sz="half" idx="10"/>
          </p:nvPr>
        </p:nvSpPr>
        <p:spPr/>
        <p:txBody>
          <a:bodyPr/>
          <a:lstStyle/>
          <a:p>
            <a:fld id="{371E535F-B81A-4B57-93E3-776F4C754C7A}" type="datetime1">
              <a:rPr lang="en-US" smtClean="0"/>
              <a:t>5/18/2017</a:t>
            </a:fld>
            <a:endParaRPr lang="en-US" dirty="0"/>
          </a:p>
        </p:txBody>
      </p:sp>
    </p:spTree>
    <p:extLst>
      <p:ext uri="{BB962C8B-B14F-4D97-AF65-F5344CB8AC3E}">
        <p14:creationId xmlns:p14="http://schemas.microsoft.com/office/powerpoint/2010/main" val="11934645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UCP’s Case for Inclusion, 2015</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6413" y="2901521"/>
            <a:ext cx="8066087" cy="1950307"/>
          </a:xfrm>
        </p:spPr>
      </p:pic>
    </p:spTree>
    <p:extLst>
      <p:ext uri="{BB962C8B-B14F-4D97-AF65-F5344CB8AC3E}">
        <p14:creationId xmlns:p14="http://schemas.microsoft.com/office/powerpoint/2010/main" val="24314643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499533"/>
            <a:ext cx="8079581" cy="1329267"/>
          </a:xfrm>
        </p:spPr>
        <p:txBody>
          <a:bodyPr>
            <a:normAutofit/>
          </a:bodyPr>
          <a:lstStyle/>
          <a:p>
            <a:pPr algn="ctr"/>
            <a:r>
              <a:rPr lang="en-US" sz="4400" dirty="0" smtClean="0"/>
              <a:t>UCP’s Case for Inclusion, 2015</a:t>
            </a:r>
            <a:endParaRPr lang="en-US" sz="4400" dirty="0"/>
          </a:p>
        </p:txBody>
      </p:sp>
      <p:sp>
        <p:nvSpPr>
          <p:cNvPr id="3" name="Content Placeholder 2"/>
          <p:cNvSpPr>
            <a:spLocks noGrp="1"/>
          </p:cNvSpPr>
          <p:nvPr>
            <p:ph idx="1"/>
          </p:nvPr>
        </p:nvSpPr>
        <p:spPr>
          <a:xfrm>
            <a:off x="507206" y="1993393"/>
            <a:ext cx="8065294" cy="4102607"/>
          </a:xfrm>
        </p:spPr>
        <p:txBody>
          <a:bodyPr>
            <a:normAutofit/>
          </a:bodyPr>
          <a:lstStyle/>
          <a:p>
            <a:pPr marL="0" indent="0">
              <a:spcAft>
                <a:spcPts val="1200"/>
              </a:spcAft>
              <a:buNone/>
            </a:pPr>
            <a:r>
              <a:rPr lang="en-US" dirty="0" smtClean="0"/>
              <a:t>Families have a tremendous impact on the successful transition of their children into a full and rich adulthood. </a:t>
            </a:r>
          </a:p>
          <a:p>
            <a:pPr marL="0" indent="0">
              <a:spcAft>
                <a:spcPts val="1200"/>
              </a:spcAft>
              <a:buNone/>
            </a:pPr>
            <a:r>
              <a:rPr lang="en-US" dirty="0" smtClean="0"/>
              <a:t>Most importantly, parents must:</a:t>
            </a:r>
          </a:p>
          <a:p>
            <a:pPr indent="-182880">
              <a:buFont typeface="Arial" panose="020B0604020202020204" pitchFamily="34" charset="0"/>
              <a:buChar char="•"/>
            </a:pPr>
            <a:r>
              <a:rPr lang="en-US" b="1" dirty="0" smtClean="0"/>
              <a:t>Expect employment for their child</a:t>
            </a:r>
          </a:p>
          <a:p>
            <a:pPr indent="-182880">
              <a:buFont typeface="Arial" panose="020B0604020202020204" pitchFamily="34" charset="0"/>
              <a:buChar char="•"/>
            </a:pPr>
            <a:r>
              <a:rPr lang="en-US" b="1" dirty="0" smtClean="0"/>
              <a:t>Expect postsecondary education for their child</a:t>
            </a:r>
          </a:p>
          <a:p>
            <a:pPr indent="-182880">
              <a:buFont typeface="Arial" panose="020B0604020202020204" pitchFamily="34" charset="0"/>
              <a:buChar char="•"/>
            </a:pPr>
            <a:r>
              <a:rPr lang="en-US" b="1" dirty="0" smtClean="0"/>
              <a:t>Ensure high functional academic skills are realized by their    child</a:t>
            </a:r>
          </a:p>
          <a:p>
            <a:pPr indent="-182880">
              <a:buFont typeface="Arial" panose="020B0604020202020204" pitchFamily="34" charset="0"/>
              <a:buChar char="•"/>
            </a:pPr>
            <a:r>
              <a:rPr lang="en-US" b="1" dirty="0" smtClean="0"/>
              <a:t>Ensure their child completes high school</a:t>
            </a:r>
          </a:p>
          <a:p>
            <a:pPr marL="0" indent="0">
              <a:buNone/>
            </a:pPr>
            <a:endParaRPr lang="en-US" dirty="0"/>
          </a:p>
        </p:txBody>
      </p:sp>
    </p:spTree>
    <p:extLst>
      <p:ext uri="{BB962C8B-B14F-4D97-AF65-F5344CB8AC3E}">
        <p14:creationId xmlns:p14="http://schemas.microsoft.com/office/powerpoint/2010/main" val="2308087753"/>
      </p:ext>
    </p:extLst>
  </p:cSld>
  <p:clrMapOvr>
    <a:masterClrMapping/>
  </p:clrMapOvr>
  <p:timing>
    <p:tnLst>
      <p:par>
        <p:cTn id="1" dur="indefinite" restart="never" nodeType="tmRoot"/>
      </p:par>
    </p:tnLst>
  </p:timing>
</p:sld>
</file>

<file path=ppt/theme/theme1.xml><?xml version="1.0" encoding="utf-8"?>
<a:theme xmlns:a="http://schemas.openxmlformats.org/drawingml/2006/main" name="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6156</TotalTime>
  <Words>6082</Words>
  <Application>Microsoft Office PowerPoint</Application>
  <PresentationFormat>On-screen Show (4:3)</PresentationFormat>
  <Paragraphs>694</Paragraphs>
  <Slides>56</Slides>
  <Notes>56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67" baseType="lpstr">
      <vt:lpstr>ＭＳ Ｐゴシック</vt:lpstr>
      <vt:lpstr>Arial</vt:lpstr>
      <vt:lpstr>Calibri</vt:lpstr>
      <vt:lpstr>Cambria</vt:lpstr>
      <vt:lpstr>MS Mincho</vt:lpstr>
      <vt:lpstr>Rockwell</vt:lpstr>
      <vt:lpstr>Times New Roman</vt:lpstr>
      <vt:lpstr>Wingdings</vt:lpstr>
      <vt:lpstr>cop-template purple with circles</vt:lpstr>
      <vt:lpstr>Worksheet</vt:lpstr>
      <vt:lpstr>Document</vt:lpstr>
      <vt:lpstr>Charting the LifeCourse Showcase</vt:lpstr>
      <vt:lpstr>PowerPoint Presentation</vt:lpstr>
      <vt:lpstr>Benefits of Family Involvement  on Employment Outcomes</vt:lpstr>
      <vt:lpstr>Individuals Exist Within the Context of Family and Community </vt:lpstr>
      <vt:lpstr>Lifelong Impact of Family Impact on Career Planning</vt:lpstr>
      <vt:lpstr>Where Adults with I/DD Live</vt:lpstr>
      <vt:lpstr>PowerPoint Presentation</vt:lpstr>
      <vt:lpstr>UCP’s Case for Inclusion, 2015</vt:lpstr>
      <vt:lpstr>UCP’s Case for Inclusion, 2015</vt:lpstr>
      <vt:lpstr>Why do Families  Need to be Involved?</vt:lpstr>
      <vt:lpstr>Map of project regions</vt:lpstr>
      <vt:lpstr>Learning Opportunities/ Quality Works </vt:lpstr>
      <vt:lpstr>Overview of LOQW</vt:lpstr>
      <vt:lpstr>Employment First Policy</vt:lpstr>
      <vt:lpstr>Our Perfect Storm</vt:lpstr>
      <vt:lpstr> The Big Motivational Spark  </vt:lpstr>
      <vt:lpstr>Embracing External Opportunities</vt:lpstr>
      <vt:lpstr>Recognizing Our Current Realities </vt:lpstr>
      <vt:lpstr>Our Storm: Opportunities for Improvement</vt:lpstr>
      <vt:lpstr>Why LifeCourse Framework?</vt:lpstr>
      <vt:lpstr>Connecting the Dots</vt:lpstr>
      <vt:lpstr>LifeCourse  Framework  and Tools  </vt:lpstr>
      <vt:lpstr>PowerPoint Presentation</vt:lpstr>
      <vt:lpstr>LifeCourse Tools for Planning</vt:lpstr>
      <vt:lpstr>LifeCourse Tools for Planning</vt:lpstr>
      <vt:lpstr>LifeCourse Tools for Planning</vt:lpstr>
      <vt:lpstr>Updated  Annual  Assessment &amp; Utilize new LifeCourse Portfolio</vt:lpstr>
      <vt:lpstr>Utilize new LifeCourse Portfolio</vt:lpstr>
      <vt:lpstr>Tools for Employment  Conversations</vt:lpstr>
      <vt:lpstr>   Elementary School Trajectory</vt:lpstr>
      <vt:lpstr>LifeCourse Tools for Planning</vt:lpstr>
      <vt:lpstr>LifeCourse Tools in Action</vt:lpstr>
      <vt:lpstr>YLA and LifeCourse</vt:lpstr>
      <vt:lpstr>Outcomes of YLA  and LifeCourse</vt:lpstr>
      <vt:lpstr>Outcomes of YLA and LifeCourse</vt:lpstr>
      <vt:lpstr>Focusing on Guardianship Letter Sent by High Schools</vt:lpstr>
      <vt:lpstr>Partnering to Change  “The Letter”</vt:lpstr>
      <vt:lpstr>Youth Transition Packet</vt:lpstr>
      <vt:lpstr>Transition Packet</vt:lpstr>
      <vt:lpstr>Next Steps with Toolkits</vt:lpstr>
      <vt:lpstr>Learning &amp; Games </vt:lpstr>
      <vt:lpstr>High School Work Experience Programs</vt:lpstr>
      <vt:lpstr>Career Planning Events for Young Adults</vt:lpstr>
      <vt:lpstr>LifeCourse Framework Guiding Organizational Strategic Thinking </vt:lpstr>
      <vt:lpstr>Reframing the conversation</vt:lpstr>
      <vt:lpstr>Organizational Strategic Thinking: Evolving Job Clubs and Other Products and Services</vt:lpstr>
      <vt:lpstr>Where are We Now??</vt:lpstr>
      <vt:lpstr>We Reserve the Right to Get Smarter: Looking Back While Moving Forward </vt:lpstr>
      <vt:lpstr>Staying Involved in Evolution of the LifeCourse Framework and Tools</vt:lpstr>
      <vt:lpstr>Biggest “A-Ha” Moments  LifeCourse and Organization </vt:lpstr>
      <vt:lpstr>Biggest “A-Ha” Moments  LifeCourse and  Self-Advocates</vt:lpstr>
      <vt:lpstr>Biggest “A-Ha” Moments  LifeCourse and Staff</vt:lpstr>
      <vt:lpstr>What Advice do you have for people just getting introduced to LifeCourse framework? To Employment?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Ragon, Katharine E.</cp:lastModifiedBy>
  <cp:revision>270</cp:revision>
  <cp:lastPrinted>2015-07-30T01:31:04Z</cp:lastPrinted>
  <dcterms:created xsi:type="dcterms:W3CDTF">2015-01-30T21:23:51Z</dcterms:created>
  <dcterms:modified xsi:type="dcterms:W3CDTF">2017-05-18T14:31:47Z</dcterms:modified>
</cp:coreProperties>
</file>