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1" r:id="rId1"/>
  </p:sldMasterIdLst>
  <p:notesMasterIdLst>
    <p:notesMasterId r:id="rId84"/>
  </p:notesMasterIdLst>
  <p:handoutMasterIdLst>
    <p:handoutMasterId r:id="rId85"/>
  </p:handoutMasterIdLst>
  <p:sldIdLst>
    <p:sldId id="902" r:id="rId2"/>
    <p:sldId id="1600" r:id="rId3"/>
    <p:sldId id="1556" r:id="rId4"/>
    <p:sldId id="1557" r:id="rId5"/>
    <p:sldId id="1251" r:id="rId6"/>
    <p:sldId id="1366" r:id="rId7"/>
    <p:sldId id="1563" r:id="rId8"/>
    <p:sldId id="1514" r:id="rId9"/>
    <p:sldId id="1567" r:id="rId10"/>
    <p:sldId id="1568" r:id="rId11"/>
    <p:sldId id="1569" r:id="rId12"/>
    <p:sldId id="1571" r:id="rId13"/>
    <p:sldId id="1586" r:id="rId14"/>
    <p:sldId id="741" r:id="rId15"/>
    <p:sldId id="1605" r:id="rId16"/>
    <p:sldId id="1608" r:id="rId17"/>
    <p:sldId id="1609" r:id="rId18"/>
    <p:sldId id="823" r:id="rId19"/>
    <p:sldId id="1369" r:id="rId20"/>
    <p:sldId id="1370" r:id="rId21"/>
    <p:sldId id="1622" r:id="rId22"/>
    <p:sldId id="1611" r:id="rId23"/>
    <p:sldId id="1621" r:id="rId24"/>
    <p:sldId id="1616" r:id="rId25"/>
    <p:sldId id="1372" r:id="rId26"/>
    <p:sldId id="1373" r:id="rId27"/>
    <p:sldId id="1566" r:id="rId28"/>
    <p:sldId id="1374" r:id="rId29"/>
    <p:sldId id="1377" r:id="rId30"/>
    <p:sldId id="584" r:id="rId31"/>
    <p:sldId id="1517" r:id="rId32"/>
    <p:sldId id="1601" r:id="rId33"/>
    <p:sldId id="1574" r:id="rId34"/>
    <p:sldId id="817" r:id="rId35"/>
    <p:sldId id="818" r:id="rId36"/>
    <p:sldId id="1085" r:id="rId37"/>
    <p:sldId id="1540" r:id="rId38"/>
    <p:sldId id="1046" r:id="rId39"/>
    <p:sldId id="1576" r:id="rId40"/>
    <p:sldId id="1575" r:id="rId41"/>
    <p:sldId id="1181" r:id="rId42"/>
    <p:sldId id="1542" r:id="rId43"/>
    <p:sldId id="1048" r:id="rId44"/>
    <p:sldId id="868" r:id="rId45"/>
    <p:sldId id="1022" r:id="rId46"/>
    <p:sldId id="1185" r:id="rId47"/>
    <p:sldId id="1511" r:id="rId48"/>
    <p:sldId id="1512" r:id="rId49"/>
    <p:sldId id="1513" r:id="rId50"/>
    <p:sldId id="655" r:id="rId51"/>
    <p:sldId id="665" r:id="rId52"/>
    <p:sldId id="1518" r:id="rId53"/>
    <p:sldId id="1338" r:id="rId54"/>
    <p:sldId id="1547" r:id="rId55"/>
    <p:sldId id="1340" r:id="rId56"/>
    <p:sldId id="1341" r:id="rId57"/>
    <p:sldId id="1342" r:id="rId58"/>
    <p:sldId id="1602" r:id="rId59"/>
    <p:sldId id="1603" r:id="rId60"/>
    <p:sldId id="1204" r:id="rId61"/>
    <p:sldId id="1344" r:id="rId62"/>
    <p:sldId id="1345" r:id="rId63"/>
    <p:sldId id="1610" r:id="rId64"/>
    <p:sldId id="1613" r:id="rId65"/>
    <p:sldId id="1582" r:id="rId66"/>
    <p:sldId id="1583" r:id="rId67"/>
    <p:sldId id="1584" r:id="rId68"/>
    <p:sldId id="1585" r:id="rId69"/>
    <p:sldId id="1587" r:id="rId70"/>
    <p:sldId id="1588" r:id="rId71"/>
    <p:sldId id="1589" r:id="rId72"/>
    <p:sldId id="1590" r:id="rId73"/>
    <p:sldId id="1591" r:id="rId74"/>
    <p:sldId id="1592" r:id="rId75"/>
    <p:sldId id="1593" r:id="rId76"/>
    <p:sldId id="1594" r:id="rId77"/>
    <p:sldId id="1595" r:id="rId78"/>
    <p:sldId id="1596" r:id="rId79"/>
    <p:sldId id="1597" r:id="rId80"/>
    <p:sldId id="1598" r:id="rId81"/>
    <p:sldId id="1599" r:id="rId82"/>
    <p:sldId id="1213" r:id="rId83"/>
  </p:sldIdLst>
  <p:sldSz cx="12192000" cy="6858000"/>
  <p:notesSz cx="6900863" cy="9291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6">
          <p15:clr>
            <a:srgbClr val="A4A3A4"/>
          </p15:clr>
        </p15:guide>
        <p15:guide id="2" pos="217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FA7"/>
    <a:srgbClr val="C8D2B0"/>
    <a:srgbClr val="B6D27B"/>
    <a:srgbClr val="0090D0"/>
    <a:srgbClr val="A46026"/>
    <a:srgbClr val="F7931D"/>
    <a:srgbClr val="59C6D5"/>
    <a:srgbClr val="9EDDE6"/>
    <a:srgbClr val="59C600"/>
    <a:srgbClr val="F9A01B"/>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2" autoAdjust="0"/>
    <p:restoredTop sz="94034" autoAdjust="0"/>
  </p:normalViewPr>
  <p:slideViewPr>
    <p:cSldViewPr snapToGrid="0">
      <p:cViewPr>
        <p:scale>
          <a:sx n="86" d="100"/>
          <a:sy n="86" d="100"/>
        </p:scale>
        <p:origin x="60" y="816"/>
      </p:cViewPr>
      <p:guideLst>
        <p:guide orient="horz" pos="2160"/>
        <p:guide pos="3840"/>
      </p:guideLst>
    </p:cSldViewPr>
  </p:slideViewPr>
  <p:outlineViewPr>
    <p:cViewPr>
      <p:scale>
        <a:sx n="33" d="100"/>
        <a:sy n="33" d="100"/>
      </p:scale>
      <p:origin x="0" y="-6702"/>
    </p:cViewPr>
  </p:outlineViewPr>
  <p:notesTextViewPr>
    <p:cViewPr>
      <p:scale>
        <a:sx n="1" d="1"/>
        <a:sy n="1" d="1"/>
      </p:scale>
      <p:origin x="0" y="0"/>
    </p:cViewPr>
  </p:notesTextViewPr>
  <p:sorterViewPr>
    <p:cViewPr>
      <p:scale>
        <a:sx n="50" d="100"/>
        <a:sy n="50" d="100"/>
      </p:scale>
      <p:origin x="0" y="0"/>
    </p:cViewPr>
  </p:sorterViewPr>
  <p:notesViewPr>
    <p:cSldViewPr snapToGrid="0" snapToObjects="1">
      <p:cViewPr varScale="1">
        <p:scale>
          <a:sx n="96" d="100"/>
          <a:sy n="96" d="100"/>
        </p:scale>
        <p:origin x="2694" y="96"/>
      </p:cViewPr>
      <p:guideLst>
        <p:guide orient="horz" pos="2926"/>
        <p:guide pos="217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Total 4.7 Million People with IDD</a:t>
            </a:r>
          </a:p>
        </c:rich>
      </c:tx>
      <c:layout/>
      <c:overlay val="0"/>
      <c:spPr>
        <a:noFill/>
        <a:ln>
          <a:noFill/>
        </a:ln>
        <a:effectLst/>
      </c:spPr>
    </c:title>
    <c:autoTitleDeleted val="0"/>
    <c:plotArea>
      <c:layout/>
      <c:pieChart>
        <c:varyColors val="1"/>
        <c:ser>
          <c:idx val="0"/>
          <c:order val="0"/>
          <c:tx>
            <c:strRef>
              <c:f>Sheet1!$B$1</c:f>
              <c:strCache>
                <c:ptCount val="1"/>
                <c:pt idx="0">
                  <c:v>Total 4.7 Million People with IDD</c:v>
                </c:pt>
              </c:strCache>
            </c:strRef>
          </c:tx>
          <c:explosion val="25"/>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cat>
            <c:strRef>
              <c:f>Sheet1!$A$2:$A$3</c:f>
              <c:strCache>
                <c:ptCount val="2"/>
                <c:pt idx="0">
                  <c:v>Own or With Family</c:v>
                </c:pt>
                <c:pt idx="1">
                  <c:v>Residential Supports</c:v>
                </c:pt>
              </c:strCache>
            </c:strRef>
          </c:cat>
          <c:val>
            <c:numRef>
              <c:f>Sheet1!$B$2:$B$3</c:f>
              <c:numCache>
                <c:formatCode>#,##0</c:formatCode>
                <c:ptCount val="2"/>
                <c:pt idx="0" formatCode="General">
                  <c:v>4150000</c:v>
                </c:pt>
                <c:pt idx="1">
                  <c:v>550000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90374" cy="464582"/>
          </a:xfrm>
          <a:prstGeom prst="rect">
            <a:avLst/>
          </a:prstGeom>
        </p:spPr>
        <p:txBody>
          <a:bodyPr vert="horz" lIns="91412" tIns="45706" rIns="91412" bIns="45706" rtlCol="0"/>
          <a:lstStyle>
            <a:lvl1pPr algn="l">
              <a:defRPr sz="1200"/>
            </a:lvl1pPr>
          </a:lstStyle>
          <a:p>
            <a:endParaRPr lang="en-US"/>
          </a:p>
        </p:txBody>
      </p:sp>
      <p:sp>
        <p:nvSpPr>
          <p:cNvPr id="3" name="Date Placeholder 2"/>
          <p:cNvSpPr>
            <a:spLocks noGrp="1"/>
          </p:cNvSpPr>
          <p:nvPr>
            <p:ph type="dt" sz="quarter" idx="1"/>
          </p:nvPr>
        </p:nvSpPr>
        <p:spPr>
          <a:xfrm>
            <a:off x="3908892" y="1"/>
            <a:ext cx="2990374" cy="464582"/>
          </a:xfrm>
          <a:prstGeom prst="rect">
            <a:avLst/>
          </a:prstGeom>
        </p:spPr>
        <p:txBody>
          <a:bodyPr vert="horz" lIns="91412" tIns="45706" rIns="91412" bIns="45706" rtlCol="0"/>
          <a:lstStyle>
            <a:lvl1pPr algn="r">
              <a:defRPr sz="1200"/>
            </a:lvl1pPr>
          </a:lstStyle>
          <a:p>
            <a:fld id="{9A0E1FBB-3BFD-447F-B80D-CA591B213F80}" type="datetimeFigureOut">
              <a:rPr lang="en-US" smtClean="0"/>
              <a:pPr/>
              <a:t>9/9/2016</a:t>
            </a:fld>
            <a:endParaRPr lang="en-US"/>
          </a:p>
        </p:txBody>
      </p:sp>
      <p:sp>
        <p:nvSpPr>
          <p:cNvPr id="4" name="Footer Placeholder 3"/>
          <p:cNvSpPr>
            <a:spLocks noGrp="1"/>
          </p:cNvSpPr>
          <p:nvPr>
            <p:ph type="ftr" sz="quarter" idx="2"/>
          </p:nvPr>
        </p:nvSpPr>
        <p:spPr>
          <a:xfrm>
            <a:off x="0" y="8825445"/>
            <a:ext cx="2990374" cy="464582"/>
          </a:xfrm>
          <a:prstGeom prst="rect">
            <a:avLst/>
          </a:prstGeom>
        </p:spPr>
        <p:txBody>
          <a:bodyPr vert="horz" lIns="91412" tIns="45706" rIns="91412"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908892" y="8825445"/>
            <a:ext cx="2990374" cy="464582"/>
          </a:xfrm>
          <a:prstGeom prst="rect">
            <a:avLst/>
          </a:prstGeom>
        </p:spPr>
        <p:txBody>
          <a:bodyPr vert="horz" lIns="91412" tIns="45706" rIns="91412" bIns="45706" rtlCol="0" anchor="b"/>
          <a:lstStyle>
            <a:lvl1pPr algn="r">
              <a:defRPr sz="1200"/>
            </a:lvl1pPr>
          </a:lstStyle>
          <a:p>
            <a:fld id="{5AFC1A95-44E0-4FDA-9B68-D6B31D55FE1A}" type="slidenum">
              <a:rPr lang="en-US" smtClean="0"/>
              <a:pPr/>
              <a:t>‹#›</a:t>
            </a:fld>
            <a:endParaRPr lang="en-US"/>
          </a:p>
        </p:txBody>
      </p:sp>
    </p:spTree>
    <p:extLst>
      <p:ext uri="{BB962C8B-B14F-4D97-AF65-F5344CB8AC3E}">
        <p14:creationId xmlns:p14="http://schemas.microsoft.com/office/powerpoint/2010/main" val="315208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374" cy="466195"/>
          </a:xfrm>
          <a:prstGeom prst="rect">
            <a:avLst/>
          </a:prstGeom>
        </p:spPr>
        <p:txBody>
          <a:bodyPr vert="horz" lIns="91412" tIns="45706" rIns="91412" bIns="45706" rtlCol="0"/>
          <a:lstStyle>
            <a:lvl1pPr algn="l">
              <a:defRPr sz="1200"/>
            </a:lvl1pPr>
          </a:lstStyle>
          <a:p>
            <a:endParaRPr lang="en-US"/>
          </a:p>
        </p:txBody>
      </p:sp>
      <p:sp>
        <p:nvSpPr>
          <p:cNvPr id="3" name="Date Placeholder 2"/>
          <p:cNvSpPr>
            <a:spLocks noGrp="1"/>
          </p:cNvSpPr>
          <p:nvPr>
            <p:ph type="dt" idx="1"/>
          </p:nvPr>
        </p:nvSpPr>
        <p:spPr>
          <a:xfrm>
            <a:off x="3908892" y="0"/>
            <a:ext cx="2990374" cy="466195"/>
          </a:xfrm>
          <a:prstGeom prst="rect">
            <a:avLst/>
          </a:prstGeom>
        </p:spPr>
        <p:txBody>
          <a:bodyPr vert="horz" lIns="91412" tIns="45706" rIns="91412" bIns="45706" rtlCol="0"/>
          <a:lstStyle>
            <a:lvl1pPr algn="r">
              <a:defRPr sz="1200"/>
            </a:lvl1pPr>
          </a:lstStyle>
          <a:p>
            <a:fld id="{F0BB8AA9-B0D3-4619-80E4-4C0402C1E19F}" type="datetimeFigureOut">
              <a:rPr lang="en-US" smtClean="0"/>
              <a:pPr/>
              <a:t>9/9/2016</a:t>
            </a:fld>
            <a:endParaRPr lang="en-US"/>
          </a:p>
        </p:txBody>
      </p:sp>
      <p:sp>
        <p:nvSpPr>
          <p:cNvPr id="4" name="Slide Image Placeholder 3"/>
          <p:cNvSpPr>
            <a:spLocks noGrp="1" noRot="1" noChangeAspect="1"/>
          </p:cNvSpPr>
          <p:nvPr>
            <p:ph type="sldImg" idx="2"/>
          </p:nvPr>
        </p:nvSpPr>
        <p:spPr>
          <a:xfrm>
            <a:off x="663575" y="1160463"/>
            <a:ext cx="5573713" cy="3136900"/>
          </a:xfrm>
          <a:prstGeom prst="rect">
            <a:avLst/>
          </a:prstGeom>
          <a:noFill/>
          <a:ln w="12700">
            <a:solidFill>
              <a:prstClr val="black"/>
            </a:solidFill>
          </a:ln>
        </p:spPr>
        <p:txBody>
          <a:bodyPr vert="horz" lIns="91412" tIns="45706" rIns="91412" bIns="45706" rtlCol="0" anchor="ctr"/>
          <a:lstStyle/>
          <a:p>
            <a:endParaRPr lang="en-US"/>
          </a:p>
        </p:txBody>
      </p:sp>
      <p:sp>
        <p:nvSpPr>
          <p:cNvPr id="5" name="Notes Placeholder 4"/>
          <p:cNvSpPr>
            <a:spLocks noGrp="1"/>
          </p:cNvSpPr>
          <p:nvPr>
            <p:ph type="body" sz="quarter" idx="3"/>
          </p:nvPr>
        </p:nvSpPr>
        <p:spPr>
          <a:xfrm>
            <a:off x="690087" y="4471600"/>
            <a:ext cx="5520690" cy="3658583"/>
          </a:xfrm>
          <a:prstGeom prst="rect">
            <a:avLst/>
          </a:prstGeom>
        </p:spPr>
        <p:txBody>
          <a:bodyPr vert="horz" lIns="91412" tIns="45706" rIns="91412" bIns="457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5445"/>
            <a:ext cx="2990374" cy="466194"/>
          </a:xfrm>
          <a:prstGeom prst="rect">
            <a:avLst/>
          </a:prstGeom>
        </p:spPr>
        <p:txBody>
          <a:bodyPr vert="horz" lIns="91412" tIns="45706" rIns="91412"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08892" y="8825445"/>
            <a:ext cx="2990374" cy="466194"/>
          </a:xfrm>
          <a:prstGeom prst="rect">
            <a:avLst/>
          </a:prstGeom>
        </p:spPr>
        <p:txBody>
          <a:bodyPr vert="horz" lIns="91412" tIns="45706" rIns="91412" bIns="45706" rtlCol="0" anchor="b"/>
          <a:lstStyle>
            <a:lvl1pPr algn="r">
              <a:defRPr sz="1200"/>
            </a:lvl1pPr>
          </a:lstStyle>
          <a:p>
            <a:fld id="{43D0BFF0-BC4A-4F83-AF42-DF149487A101}" type="slidenum">
              <a:rPr lang="en-US" smtClean="0"/>
              <a:pPr/>
              <a:t>‹#›</a:t>
            </a:fld>
            <a:endParaRPr lang="en-US"/>
          </a:p>
        </p:txBody>
      </p:sp>
    </p:spTree>
    <p:extLst>
      <p:ext uri="{BB962C8B-B14F-4D97-AF65-F5344CB8AC3E}">
        <p14:creationId xmlns:p14="http://schemas.microsoft.com/office/powerpoint/2010/main" val="1832832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570F75-77C5-4276-ABDC-A1FB6ED8F36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85618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As a field</a:t>
            </a:r>
            <a:r>
              <a:rPr lang="en-US" baseline="0" dirty="0" smtClean="0"/>
              <a:t> we are looking around at services, systems, support, and policies and asking how we got here and how can we think differently.</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13</a:t>
            </a:fld>
            <a:endParaRPr lang="en-US"/>
          </a:p>
        </p:txBody>
      </p:sp>
    </p:spTree>
    <p:extLst>
      <p:ext uri="{BB962C8B-B14F-4D97-AF65-F5344CB8AC3E}">
        <p14:creationId xmlns:p14="http://schemas.microsoft.com/office/powerpoint/2010/main" val="188399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b="1" dirty="0" smtClean="0"/>
              <a:t>Transitional</a:t>
            </a:r>
            <a:r>
              <a:rPr lang="en-US" dirty="0" smtClean="0"/>
              <a:t> change – can’t just keep changing names and adding things on – have to think very differently.</a:t>
            </a:r>
          </a:p>
          <a:p>
            <a:r>
              <a:rPr lang="en-US" dirty="0" smtClean="0"/>
              <a:t>The </a:t>
            </a:r>
            <a:r>
              <a:rPr lang="en-US" dirty="0" err="1" smtClean="0"/>
              <a:t>LifeCourse</a:t>
            </a:r>
            <a:r>
              <a:rPr lang="en-US" dirty="0" smtClean="0"/>
              <a:t> Framework</a:t>
            </a:r>
            <a:r>
              <a:rPr lang="en-US" baseline="0" dirty="0" smtClean="0"/>
              <a:t> is the way we can achieve </a:t>
            </a:r>
            <a:r>
              <a:rPr lang="en-US" b="1" baseline="0" dirty="0" smtClean="0"/>
              <a:t>Transformationa</a:t>
            </a:r>
            <a:r>
              <a:rPr lang="en-US" baseline="0" dirty="0" smtClean="0"/>
              <a:t>l Change</a:t>
            </a:r>
          </a:p>
          <a:p>
            <a:r>
              <a:rPr lang="en-US" baseline="0" dirty="0" smtClean="0"/>
              <a:t>Have/change conversations; problem solve; navigate; educate; plan</a:t>
            </a:r>
          </a:p>
          <a:p>
            <a:r>
              <a:rPr lang="en-US" baseline="0" dirty="0" smtClean="0"/>
              <a:t>Tools to give confidence, to start conversations, actually USE the tools</a:t>
            </a:r>
          </a:p>
        </p:txBody>
      </p:sp>
      <p:sp>
        <p:nvSpPr>
          <p:cNvPr id="4" name="Slide Number Placeholder 3"/>
          <p:cNvSpPr>
            <a:spLocks noGrp="1"/>
          </p:cNvSpPr>
          <p:nvPr>
            <p:ph type="sldNum" sz="quarter" idx="10"/>
          </p:nvPr>
        </p:nvSpPr>
        <p:spPr/>
        <p:txBody>
          <a:bodyPr/>
          <a:lstStyle/>
          <a:p>
            <a:fld id="{43D0BFF0-BC4A-4F83-AF42-DF149487A101}" type="slidenum">
              <a:rPr lang="en-US" smtClean="0"/>
              <a:pPr/>
              <a:t>14</a:t>
            </a:fld>
            <a:endParaRPr lang="en-US"/>
          </a:p>
        </p:txBody>
      </p:sp>
    </p:spTree>
    <p:extLst>
      <p:ext uri="{BB962C8B-B14F-4D97-AF65-F5344CB8AC3E}">
        <p14:creationId xmlns:p14="http://schemas.microsoft.com/office/powerpoint/2010/main" val="211136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663575" y="1160463"/>
            <a:ext cx="5573713" cy="3136900"/>
          </a:xfrm>
          <a:ln/>
        </p:spPr>
      </p:sp>
      <p:sp>
        <p:nvSpPr>
          <p:cNvPr id="1075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Environmental exposures during pregnancy have long term impact outcomes on adulthood health.</a:t>
            </a:r>
          </a:p>
          <a:p>
            <a:pPr lvl="1"/>
            <a:r>
              <a:rPr lang="en-US"/>
              <a:t>Focusing on causes occurred earlier</a:t>
            </a:r>
          </a:p>
          <a:p>
            <a:pPr lvl="1"/>
            <a:r>
              <a:rPr lang="en-US"/>
              <a:t>As opposed to focusing only on current behaviors</a:t>
            </a:r>
          </a:p>
          <a:p>
            <a:endParaRPr 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5B0B7A7C-CC89-CD4A-A449-34369758D6B5}" type="slidenum">
              <a:rPr lang="en-US">
                <a:latin typeface="Arial" charset="0"/>
              </a:rPr>
              <a:pPr eaLnBrk="1" hangingPunct="1"/>
              <a:t>16</a:t>
            </a:fld>
            <a:endParaRPr lang="en-US">
              <a:latin typeface="Arial" charset="0"/>
            </a:endParaRPr>
          </a:p>
        </p:txBody>
      </p:sp>
    </p:spTree>
    <p:extLst>
      <p:ext uri="{BB962C8B-B14F-4D97-AF65-F5344CB8AC3E}">
        <p14:creationId xmlns:p14="http://schemas.microsoft.com/office/powerpoint/2010/main" val="148898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17</a:t>
            </a:fld>
            <a:endParaRPr lang="en-US"/>
          </a:p>
        </p:txBody>
      </p:sp>
    </p:spTree>
    <p:extLst>
      <p:ext uri="{BB962C8B-B14F-4D97-AF65-F5344CB8AC3E}">
        <p14:creationId xmlns:p14="http://schemas.microsoft.com/office/powerpoint/2010/main" val="380879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663575" y="1160463"/>
            <a:ext cx="5573713"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 We</a:t>
            </a:r>
            <a:r>
              <a:rPr lang="en-US" altLang="en-US" baseline="0" dirty="0" smtClean="0"/>
              <a:t> don’t say ALL people “with disabilities” – but ALL PEOPLE.  PWD are part of the ALL so we don’t need to single them out as different or special.  </a:t>
            </a: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1567" indent="-289064">
              <a:defRPr>
                <a:solidFill>
                  <a:schemeClr val="tx1"/>
                </a:solidFill>
                <a:latin typeface="Calibri" panose="020F0502020204030204" pitchFamily="34" charset="0"/>
              </a:defRPr>
            </a:lvl2pPr>
            <a:lvl3pPr marL="1156256" indent="-231250">
              <a:defRPr>
                <a:solidFill>
                  <a:schemeClr val="tx1"/>
                </a:solidFill>
                <a:latin typeface="Calibri" panose="020F0502020204030204" pitchFamily="34" charset="0"/>
              </a:defRPr>
            </a:lvl3pPr>
            <a:lvl4pPr marL="1618758" indent="-231250">
              <a:defRPr>
                <a:solidFill>
                  <a:schemeClr val="tx1"/>
                </a:solidFill>
                <a:latin typeface="Calibri" panose="020F0502020204030204" pitchFamily="34" charset="0"/>
              </a:defRPr>
            </a:lvl4pPr>
            <a:lvl5pPr marL="2081259" indent="-231250">
              <a:defRPr>
                <a:solidFill>
                  <a:schemeClr val="tx1"/>
                </a:solidFill>
                <a:latin typeface="Calibri" panose="020F0502020204030204" pitchFamily="34" charset="0"/>
              </a:defRPr>
            </a:lvl5pPr>
            <a:lvl6pPr marL="2543762" indent="-231250" eaLnBrk="0" fontAlgn="base" hangingPunct="0">
              <a:spcBef>
                <a:spcPct val="0"/>
              </a:spcBef>
              <a:spcAft>
                <a:spcPct val="0"/>
              </a:spcAft>
              <a:defRPr>
                <a:solidFill>
                  <a:schemeClr val="tx1"/>
                </a:solidFill>
                <a:latin typeface="Calibri" panose="020F0502020204030204" pitchFamily="34" charset="0"/>
              </a:defRPr>
            </a:lvl6pPr>
            <a:lvl7pPr marL="3006264" indent="-231250" eaLnBrk="0" fontAlgn="base" hangingPunct="0">
              <a:spcBef>
                <a:spcPct val="0"/>
              </a:spcBef>
              <a:spcAft>
                <a:spcPct val="0"/>
              </a:spcAft>
              <a:defRPr>
                <a:solidFill>
                  <a:schemeClr val="tx1"/>
                </a:solidFill>
                <a:latin typeface="Calibri" panose="020F0502020204030204" pitchFamily="34" charset="0"/>
              </a:defRPr>
            </a:lvl7pPr>
            <a:lvl8pPr marL="3468767" indent="-231250" eaLnBrk="0" fontAlgn="base" hangingPunct="0">
              <a:spcBef>
                <a:spcPct val="0"/>
              </a:spcBef>
              <a:spcAft>
                <a:spcPct val="0"/>
              </a:spcAft>
              <a:defRPr>
                <a:solidFill>
                  <a:schemeClr val="tx1"/>
                </a:solidFill>
                <a:latin typeface="Calibri" panose="020F0502020204030204" pitchFamily="34" charset="0"/>
              </a:defRPr>
            </a:lvl8pPr>
            <a:lvl9pPr marL="3931268" indent="-231250" eaLnBrk="0" fontAlgn="base" hangingPunct="0">
              <a:spcBef>
                <a:spcPct val="0"/>
              </a:spcBef>
              <a:spcAft>
                <a:spcPct val="0"/>
              </a:spcAft>
              <a:defRPr>
                <a:solidFill>
                  <a:schemeClr val="tx1"/>
                </a:solidFill>
                <a:latin typeface="Calibri" panose="020F0502020204030204" pitchFamily="34" charset="0"/>
              </a:defRPr>
            </a:lvl9pPr>
          </a:lstStyle>
          <a:p>
            <a:fld id="{24591A2C-F245-4CA6-B7FF-034AEC440DA0}" type="slidenum">
              <a:rPr lang="en-US" altLang="en-US">
                <a:solidFill>
                  <a:prstClr val="black"/>
                </a:solidFill>
              </a:rPr>
              <a:pPr/>
              <a:t>18</a:t>
            </a:fld>
            <a:endParaRPr lang="en-US" altLang="en-US">
              <a:solidFill>
                <a:prstClr val="black"/>
              </a:solidFill>
            </a:endParaRPr>
          </a:p>
        </p:txBody>
      </p:sp>
    </p:spTree>
    <p:extLst>
      <p:ext uri="{BB962C8B-B14F-4D97-AF65-F5344CB8AC3E}">
        <p14:creationId xmlns:p14="http://schemas.microsoft.com/office/powerpoint/2010/main" val="649748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0BFF0-BC4A-4F83-AF42-DF149487A101}" type="slidenum">
              <a:rPr lang="en-US" smtClean="0"/>
              <a:pPr/>
              <a:t>19</a:t>
            </a:fld>
            <a:endParaRPr lang="en-US"/>
          </a:p>
        </p:txBody>
      </p:sp>
    </p:spTree>
    <p:extLst>
      <p:ext uri="{BB962C8B-B14F-4D97-AF65-F5344CB8AC3E}">
        <p14:creationId xmlns:p14="http://schemas.microsoft.com/office/powerpoint/2010/main" val="60546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2050"/>
            <a:ext cx="5573713" cy="3135313"/>
          </a:xfrm>
        </p:spPr>
      </p:sp>
      <p:sp>
        <p:nvSpPr>
          <p:cNvPr id="3" name="Notes Placeholder 2"/>
          <p:cNvSpPr>
            <a:spLocks noGrp="1"/>
          </p:cNvSpPr>
          <p:nvPr>
            <p:ph type="body" idx="1"/>
          </p:nvPr>
        </p:nvSpPr>
        <p:spPr/>
        <p:txBody>
          <a:bodyPr/>
          <a:lstStyle/>
          <a:p>
            <a:pPr marL="0" indent="0" algn="ctr">
              <a:spcBef>
                <a:spcPct val="0"/>
              </a:spcBef>
              <a:buFont typeface="Arial" panose="020B0604020202020204" pitchFamily="34" charset="0"/>
              <a:buNone/>
            </a:pPr>
            <a:endParaRPr lang="en-US" altLang="en-US" sz="8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900" i="0" dirty="0" smtClean="0"/>
              <a:t>3 out of 4</a:t>
            </a:r>
            <a:r>
              <a:rPr lang="en-US" altLang="en-US" sz="900" i="0" baseline="0" dirty="0" smtClean="0"/>
              <a:t> are not getting and may never get paid DD services.  Our job is to help the 3 get other kinds of support, and help ALL 4 figure out different ways of getting supports. </a:t>
            </a:r>
            <a:endParaRPr lang="en-US" altLang="en-US" sz="900" i="0" dirty="0" smtClean="0"/>
          </a:p>
          <a:p>
            <a:endParaRPr lang="en-US" sz="900" i="1" dirty="0" smtClean="0"/>
          </a:p>
          <a:p>
            <a:endParaRPr lang="en-US" sz="900" i="1"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39581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21</a:t>
            </a:fld>
            <a:endParaRPr lang="en-US"/>
          </a:p>
        </p:txBody>
      </p:sp>
    </p:spTree>
    <p:extLst>
      <p:ext uri="{BB962C8B-B14F-4D97-AF65-F5344CB8AC3E}">
        <p14:creationId xmlns:p14="http://schemas.microsoft.com/office/powerpoint/2010/main" val="3975416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How do we ensure people with disabilities and their families are involved in the process?</a:t>
            </a:r>
            <a:r>
              <a:rPr lang="en-US" baseline="0" dirty="0" smtClean="0"/>
              <a:t> How are they the voice of the change?</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22</a:t>
            </a:fld>
            <a:endParaRPr lang="en-US"/>
          </a:p>
        </p:txBody>
      </p:sp>
    </p:spTree>
    <p:extLst>
      <p:ext uri="{BB962C8B-B14F-4D97-AF65-F5344CB8AC3E}">
        <p14:creationId xmlns:p14="http://schemas.microsoft.com/office/powerpoint/2010/main" val="76964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25</a:t>
            </a:fld>
            <a:endParaRPr lang="en-US"/>
          </a:p>
        </p:txBody>
      </p:sp>
    </p:spTree>
    <p:extLst>
      <p:ext uri="{BB962C8B-B14F-4D97-AF65-F5344CB8AC3E}">
        <p14:creationId xmlns:p14="http://schemas.microsoft.com/office/powerpoint/2010/main" val="96752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0BFF0-BC4A-4F83-AF42-DF149487A101}" type="slidenum">
              <a:rPr lang="en-US" smtClean="0"/>
              <a:pPr/>
              <a:t>2</a:t>
            </a:fld>
            <a:endParaRPr lang="en-US"/>
          </a:p>
        </p:txBody>
      </p:sp>
    </p:spTree>
    <p:extLst>
      <p:ext uri="{BB962C8B-B14F-4D97-AF65-F5344CB8AC3E}">
        <p14:creationId xmlns:p14="http://schemas.microsoft.com/office/powerpoint/2010/main" val="3310994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800" kern="1200" dirty="0" smtClean="0">
                <a:solidFill>
                  <a:schemeClr val="tx1"/>
                </a:solidFill>
                <a:latin typeface="+mn-lt"/>
                <a:ea typeface="+mn-ea"/>
                <a:cs typeface="+mn-cs"/>
              </a:rPr>
              <a:t>No matter if person lives with their family (or not), talks to (or not) or if the family goes to meetings with the person</a:t>
            </a:r>
          </a:p>
          <a:p>
            <a:r>
              <a:rPr lang="en-US" dirty="0" smtClean="0"/>
              <a:t> We have to be OPEN to their definition of family!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26</a:t>
            </a:fld>
            <a:endParaRPr lang="en-US"/>
          </a:p>
        </p:txBody>
      </p:sp>
    </p:spTree>
    <p:extLst>
      <p:ext uri="{BB962C8B-B14F-4D97-AF65-F5344CB8AC3E}">
        <p14:creationId xmlns:p14="http://schemas.microsoft.com/office/powerpoint/2010/main" val="504677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63575" y="1160463"/>
            <a:ext cx="5573713"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 Anderson, L.L., Larson, S.A., </a:t>
            </a:r>
            <a:r>
              <a:rPr lang="en-US" sz="1200" b="0" i="0" u="none" strike="noStrike" kern="1200" baseline="0" dirty="0" err="1" smtClean="0">
                <a:solidFill>
                  <a:schemeClr val="tx1"/>
                </a:solidFill>
                <a:latin typeface="+mn-lt"/>
                <a:ea typeface="+mn-ea"/>
                <a:cs typeface="+mn-cs"/>
              </a:rPr>
              <a:t>Kardell</a:t>
            </a:r>
            <a:r>
              <a:rPr lang="en-US" sz="1200" b="0" i="0" u="none" strike="noStrike" kern="1200" baseline="0" dirty="0" smtClean="0">
                <a:solidFill>
                  <a:schemeClr val="tx1"/>
                </a:solidFill>
                <a:latin typeface="+mn-lt"/>
                <a:ea typeface="+mn-ea"/>
                <a:cs typeface="+mn-cs"/>
              </a:rPr>
              <a:t>, Y., </a:t>
            </a:r>
            <a:r>
              <a:rPr lang="en-US" sz="1200" b="0" i="0" u="none" strike="noStrike" kern="1200" baseline="0" dirty="0" err="1" smtClean="0">
                <a:solidFill>
                  <a:schemeClr val="tx1"/>
                </a:solidFill>
                <a:latin typeface="+mn-lt"/>
                <a:ea typeface="+mn-ea"/>
                <a:cs typeface="+mn-cs"/>
              </a:rPr>
              <a:t>Hallas-Muchow</a:t>
            </a:r>
            <a:r>
              <a:rPr lang="en-US" sz="1200" b="0" i="0" u="none" strike="noStrike" kern="1200" baseline="0" dirty="0" smtClean="0">
                <a:solidFill>
                  <a:schemeClr val="tx1"/>
                </a:solidFill>
                <a:latin typeface="+mn-lt"/>
                <a:ea typeface="+mn-ea"/>
                <a:cs typeface="+mn-cs"/>
              </a:rPr>
              <a:t>, L., Aiken, F., Hewitt, A., </a:t>
            </a:r>
            <a:r>
              <a:rPr lang="en-US" sz="1200" b="0" i="0" u="none" strike="noStrike" kern="1200" baseline="0" dirty="0" err="1" smtClean="0">
                <a:solidFill>
                  <a:schemeClr val="tx1"/>
                </a:solidFill>
                <a:latin typeface="+mn-lt"/>
                <a:ea typeface="+mn-ea"/>
                <a:cs typeface="+mn-cs"/>
              </a:rPr>
              <a:t>Agosta</a:t>
            </a:r>
            <a:r>
              <a:rPr lang="en-US" sz="1200" b="0" i="0" u="none" strike="noStrike" kern="1200" baseline="0" dirty="0" smtClean="0">
                <a:solidFill>
                  <a:schemeClr val="tx1"/>
                </a:solidFill>
                <a:latin typeface="+mn-lt"/>
                <a:ea typeface="+mn-ea"/>
                <a:cs typeface="+mn-cs"/>
              </a:rPr>
              <a:t>, J., Fay, M.L., &amp;</a:t>
            </a:r>
          </a:p>
          <a:p>
            <a:r>
              <a:rPr lang="en-US" sz="1200" b="0" i="0" u="none" strike="noStrike" kern="1200" baseline="0" dirty="0" smtClean="0">
                <a:solidFill>
                  <a:schemeClr val="tx1"/>
                </a:solidFill>
                <a:latin typeface="+mn-lt"/>
                <a:ea typeface="+mn-ea"/>
                <a:cs typeface="+mn-cs"/>
              </a:rPr>
              <a:t>Sowers, M. (2015). Supporting Individuals with Intellectual or Developmental Disabilities and their Families:</a:t>
            </a:r>
          </a:p>
          <a:p>
            <a:r>
              <a:rPr lang="en-US" sz="1200" b="0" i="0" u="none" strike="noStrike" kern="1200" baseline="0" dirty="0" smtClean="0">
                <a:solidFill>
                  <a:schemeClr val="tx1"/>
                </a:solidFill>
                <a:latin typeface="+mn-lt"/>
                <a:ea typeface="+mn-ea"/>
                <a:cs typeface="+mn-cs"/>
              </a:rPr>
              <a:t>Status and Trends through 2013.  Minneapolis: University of Minnesota, Research and Training Center on</a:t>
            </a:r>
          </a:p>
          <a:p>
            <a:r>
              <a:rPr lang="en-US" sz="1200" b="0" i="0" u="none" strike="noStrike" kern="1200" baseline="0" dirty="0" smtClean="0">
                <a:solidFill>
                  <a:schemeClr val="tx1"/>
                </a:solidFill>
                <a:latin typeface="+mn-lt"/>
                <a:ea typeface="+mn-ea"/>
                <a:cs typeface="+mn-cs"/>
              </a:rPr>
              <a:t>Community Living, Institute on Community Integration.</a:t>
            </a: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699" indent="-285653">
              <a:defRPr>
                <a:solidFill>
                  <a:schemeClr val="tx1"/>
                </a:solidFill>
                <a:latin typeface="Calibri" panose="020F0502020204030204" pitchFamily="34" charset="0"/>
              </a:defRPr>
            </a:lvl2pPr>
            <a:lvl3pPr marL="1142612" indent="-228521">
              <a:defRPr>
                <a:solidFill>
                  <a:schemeClr val="tx1"/>
                </a:solidFill>
                <a:latin typeface="Calibri" panose="020F0502020204030204" pitchFamily="34" charset="0"/>
              </a:defRPr>
            </a:lvl3pPr>
            <a:lvl4pPr marL="1599657" indent="-228521">
              <a:defRPr>
                <a:solidFill>
                  <a:schemeClr val="tx1"/>
                </a:solidFill>
                <a:latin typeface="Calibri" panose="020F0502020204030204" pitchFamily="34" charset="0"/>
              </a:defRPr>
            </a:lvl4pPr>
            <a:lvl5pPr marL="2056700" indent="-228521">
              <a:defRPr>
                <a:solidFill>
                  <a:schemeClr val="tx1"/>
                </a:solidFill>
                <a:latin typeface="Calibri" panose="020F0502020204030204" pitchFamily="34" charset="0"/>
              </a:defRPr>
            </a:lvl5pPr>
            <a:lvl6pPr marL="2513746" indent="-228521" eaLnBrk="0" fontAlgn="base" hangingPunct="0">
              <a:spcBef>
                <a:spcPct val="0"/>
              </a:spcBef>
              <a:spcAft>
                <a:spcPct val="0"/>
              </a:spcAft>
              <a:defRPr>
                <a:solidFill>
                  <a:schemeClr val="tx1"/>
                </a:solidFill>
                <a:latin typeface="Calibri" panose="020F0502020204030204" pitchFamily="34" charset="0"/>
              </a:defRPr>
            </a:lvl6pPr>
            <a:lvl7pPr marL="2970790" indent="-228521" eaLnBrk="0" fontAlgn="base" hangingPunct="0">
              <a:spcBef>
                <a:spcPct val="0"/>
              </a:spcBef>
              <a:spcAft>
                <a:spcPct val="0"/>
              </a:spcAft>
              <a:defRPr>
                <a:solidFill>
                  <a:schemeClr val="tx1"/>
                </a:solidFill>
                <a:latin typeface="Calibri" panose="020F0502020204030204" pitchFamily="34" charset="0"/>
              </a:defRPr>
            </a:lvl7pPr>
            <a:lvl8pPr marL="3427836" indent="-228521" eaLnBrk="0" fontAlgn="base" hangingPunct="0">
              <a:spcBef>
                <a:spcPct val="0"/>
              </a:spcBef>
              <a:spcAft>
                <a:spcPct val="0"/>
              </a:spcAft>
              <a:defRPr>
                <a:solidFill>
                  <a:schemeClr val="tx1"/>
                </a:solidFill>
                <a:latin typeface="Calibri" panose="020F0502020204030204" pitchFamily="34" charset="0"/>
              </a:defRPr>
            </a:lvl8pPr>
            <a:lvl9pPr marL="3884879" indent="-228521" eaLnBrk="0" fontAlgn="base" hangingPunct="0">
              <a:spcBef>
                <a:spcPct val="0"/>
              </a:spcBef>
              <a:spcAft>
                <a:spcPct val="0"/>
              </a:spcAft>
              <a:defRPr>
                <a:solidFill>
                  <a:schemeClr val="tx1"/>
                </a:solidFill>
                <a:latin typeface="Calibri" panose="020F0502020204030204" pitchFamily="34" charset="0"/>
              </a:defRPr>
            </a:lvl9pPr>
          </a:lstStyle>
          <a:p>
            <a:fld id="{A7BE03F7-4DBB-4F5F-A7AE-0BFC9F81A006}" type="slidenum">
              <a:rPr lang="en-US" altLang="en-US">
                <a:solidFill>
                  <a:prstClr val="black"/>
                </a:solidFill>
                <a:latin typeface="Arial" panose="020B0604020202020204" pitchFamily="34" charset="0"/>
                <a:ea typeface="ＭＳ Ｐゴシック" panose="020B0600070205080204" pitchFamily="34" charset="-128"/>
                <a:cs typeface="Arial" panose="020B0604020202020204" pitchFamily="34" charset="0"/>
              </a:rPr>
              <a:pPr/>
              <a:t>27</a:t>
            </a:fld>
            <a:endParaRPr lang="en-US" altLang="en-US">
              <a:solidFill>
                <a:prstClr val="black"/>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01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Biology – are we tall or short?  Do</a:t>
            </a:r>
            <a:r>
              <a:rPr lang="en-US" baseline="0" dirty="0" smtClean="0"/>
              <a:t> we inherit tendency for certain illness?  What do I want to do or be?  </a:t>
            </a:r>
          </a:p>
          <a:p>
            <a:r>
              <a:rPr lang="en-US" baseline="0" dirty="0" smtClean="0"/>
              <a:t>Socially – impact of reputation of the family – good or bad (like in school if you had an older brother/sister attend before you); connected socially/social networks  (what are those connections and reputations??)</a:t>
            </a:r>
          </a:p>
          <a:p>
            <a:r>
              <a:rPr lang="en-US" baseline="0" dirty="0" smtClean="0"/>
              <a:t>Environmentally – the neighborhood we grow up in; our family’s education level, financial status;  (Farm vs City)</a:t>
            </a:r>
          </a:p>
          <a:p>
            <a:r>
              <a:rPr lang="en-US" baseline="0" dirty="0" smtClean="0"/>
              <a:t>Policy – house rules and expectations;  important to understand expectations and norms. (everyone expected to go to college; make your bed every morning) Family CULTURE – so important – what you do on holiday, birthdays, traditions and things that are important in your family culture; how to hang stockings.  WHO is going to know the family rituals???</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28</a:t>
            </a:fld>
            <a:endParaRPr lang="en-US"/>
          </a:p>
        </p:txBody>
      </p:sp>
    </p:spTree>
    <p:extLst>
      <p:ext uri="{BB962C8B-B14F-4D97-AF65-F5344CB8AC3E}">
        <p14:creationId xmlns:p14="http://schemas.microsoft.com/office/powerpoint/2010/main" val="1380367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#1 fear of all parents/families</a:t>
            </a:r>
            <a:r>
              <a:rPr lang="en-US" baseline="0" dirty="0" smtClean="0"/>
              <a:t> --- what will  happen when I’m GONE?</a:t>
            </a:r>
          </a:p>
          <a:p>
            <a:r>
              <a:rPr lang="en-US" baseline="0" dirty="0" smtClean="0"/>
              <a:t>Having conversations with families (especially parents) about “Caring About” – who else can fill these roles when you are gone, and how can you start giving some of those things to others NOW while you are still around? </a:t>
            </a:r>
          </a:p>
          <a:p>
            <a:r>
              <a:rPr lang="en-US" baseline="0" dirty="0" smtClean="0"/>
              <a:t>It doesn’t matter if you think you have all the “caring for” covered when you’re gone – what if it all falls apart?  If there is no one that cares ABOUT the person to figure it out, then it’s all for naught. </a:t>
            </a:r>
          </a:p>
          <a:p>
            <a:endParaRPr lang="en-US" baseline="0" dirty="0" smtClean="0"/>
          </a:p>
          <a:p>
            <a:r>
              <a:rPr lang="en-US" baseline="0" dirty="0" smtClean="0"/>
              <a:t>AND who does the person care about?  Do they send cards or call on birthdays for loved ones?  Is there someone they are about that they also care FOR?  (</a:t>
            </a:r>
            <a:r>
              <a:rPr lang="en-US" baseline="0" dirty="0" err="1" smtClean="0"/>
              <a:t>ie</a:t>
            </a:r>
            <a:r>
              <a:rPr lang="en-US" baseline="0" dirty="0" smtClean="0"/>
              <a:t>- interdependent relationships especially with older families)</a:t>
            </a:r>
            <a:endParaRPr lang="en-US" dirty="0" smtClean="0"/>
          </a:p>
          <a:p>
            <a:endParaRPr lang="en-US" dirty="0" smtClean="0"/>
          </a:p>
          <a:p>
            <a:endParaRPr lang="en-US" dirty="0" smtClean="0"/>
          </a:p>
          <a:p>
            <a:r>
              <a:rPr lang="en-US" dirty="0" smtClean="0"/>
              <a:t>RECIPROCAL - reciprocity</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29</a:t>
            </a:fld>
            <a:endParaRPr lang="en-US"/>
          </a:p>
        </p:txBody>
      </p:sp>
    </p:spTree>
    <p:extLst>
      <p:ext uri="{BB962C8B-B14F-4D97-AF65-F5344CB8AC3E}">
        <p14:creationId xmlns:p14="http://schemas.microsoft.com/office/powerpoint/2010/main" val="736767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Have to consider the individual’s stage of</a:t>
            </a:r>
            <a:r>
              <a:rPr lang="en-US" baseline="0" dirty="0" smtClean="0"/>
              <a:t> life, but also where other family members are in their lives.  Are the parents aging?  Are the siblings raising their own families?  Is a sibling going away to college?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Stages – what happens in early or any stage, affects the stages to come. You have them for only a very short time in their lifespan, but what happens in those years can have profound effect on future (adult)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*45 Year old PWD – parent is 65 or older and might be caring for their own elderly 95 year old parent!</a:t>
            </a:r>
            <a:endParaRPr lang="en-US" dirty="0" smtClean="0"/>
          </a:p>
          <a:p>
            <a:r>
              <a:rPr lang="en-US" dirty="0" smtClean="0"/>
              <a:t>*12 year old with autism – also has a new baby in the house.</a:t>
            </a:r>
            <a:r>
              <a:rPr lang="en-US" baseline="0" dirty="0" smtClean="0"/>
              <a:t>  </a:t>
            </a:r>
          </a:p>
          <a:p>
            <a:r>
              <a:rPr lang="en-US" baseline="0" dirty="0" smtClean="0"/>
              <a:t>Consider the person you support in the context of their whole family dynamic!  </a:t>
            </a:r>
            <a:endParaRPr lang="en-US" dirty="0" smtClean="0"/>
          </a:p>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30</a:t>
            </a:fld>
            <a:endParaRPr lang="en-US"/>
          </a:p>
        </p:txBody>
      </p:sp>
    </p:spTree>
    <p:extLst>
      <p:ext uri="{BB962C8B-B14F-4D97-AF65-F5344CB8AC3E}">
        <p14:creationId xmlns:p14="http://schemas.microsoft.com/office/powerpoint/2010/main" val="98930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663575" y="1160463"/>
            <a:ext cx="5573713"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37565" indent="-283678">
              <a:defRPr sz="2400">
                <a:solidFill>
                  <a:schemeClr val="tx1"/>
                </a:solidFill>
                <a:latin typeface="Times New Roman" charset="0"/>
                <a:ea typeface="MS PGothic" charset="0"/>
                <a:cs typeface="MS PGothic" charset="0"/>
              </a:defRPr>
            </a:lvl2pPr>
            <a:lvl3pPr marL="1134715" indent="-226943">
              <a:defRPr sz="2400">
                <a:solidFill>
                  <a:schemeClr val="tx1"/>
                </a:solidFill>
                <a:latin typeface="Times New Roman" charset="0"/>
                <a:ea typeface="MS PGothic" charset="0"/>
                <a:cs typeface="MS PGothic" charset="0"/>
              </a:defRPr>
            </a:lvl3pPr>
            <a:lvl4pPr marL="1588601" indent="-226943">
              <a:defRPr sz="2400">
                <a:solidFill>
                  <a:schemeClr val="tx1"/>
                </a:solidFill>
                <a:latin typeface="Times New Roman" charset="0"/>
                <a:ea typeface="MS PGothic" charset="0"/>
                <a:cs typeface="MS PGothic" charset="0"/>
              </a:defRPr>
            </a:lvl4pPr>
            <a:lvl5pPr marL="2042487" indent="-226943">
              <a:defRPr sz="2400">
                <a:solidFill>
                  <a:schemeClr val="tx1"/>
                </a:solidFill>
                <a:latin typeface="Times New Roman" charset="0"/>
                <a:ea typeface="MS PGothic" charset="0"/>
                <a:cs typeface="MS PGothic" charset="0"/>
              </a:defRPr>
            </a:lvl5pPr>
            <a:lvl6pPr marL="2496372" indent="-226943"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50258" indent="-226943"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04145" indent="-226943"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58030" indent="-226943"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58AF670-9582-004B-961D-29A88195B894}" type="slidenum">
              <a:rPr lang="en-US" sz="1200">
                <a:latin typeface="Arial" charset="0"/>
              </a:rPr>
              <a:pPr eaLnBrk="1" hangingPunct="1"/>
              <a:t>31</a:t>
            </a:fld>
            <a:endParaRPr lang="en-US" sz="1200">
              <a:latin typeface="Arial" charset="0"/>
            </a:endParaRPr>
          </a:p>
        </p:txBody>
      </p:sp>
    </p:spTree>
    <p:extLst>
      <p:ext uri="{BB962C8B-B14F-4D97-AF65-F5344CB8AC3E}">
        <p14:creationId xmlns:p14="http://schemas.microsoft.com/office/powerpoint/2010/main" val="1045569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32</a:t>
            </a:fld>
            <a:endParaRPr lang="en-US"/>
          </a:p>
        </p:txBody>
      </p:sp>
    </p:spTree>
    <p:extLst>
      <p:ext uri="{BB962C8B-B14F-4D97-AF65-F5344CB8AC3E}">
        <p14:creationId xmlns:p14="http://schemas.microsoft.com/office/powerpoint/2010/main" val="297457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How can you plan with people</a:t>
            </a:r>
            <a:r>
              <a:rPr lang="en-US" baseline="0" dirty="0" smtClean="0"/>
              <a:t> if you don’t know their finish line?  </a:t>
            </a:r>
            <a:br>
              <a:rPr lang="en-US" baseline="0" dirty="0" smtClean="0"/>
            </a:br>
            <a:r>
              <a:rPr lang="en-US" b="1" baseline="0" dirty="0" smtClean="0"/>
              <a:t>STORY</a:t>
            </a:r>
            <a:r>
              <a:rPr lang="en-US" baseline="0" dirty="0" smtClean="0"/>
              <a:t>---Resource Center – we try to figure out WHY they are asking for a service – story about mom asking for </a:t>
            </a:r>
            <a:r>
              <a:rPr lang="en-US" baseline="0" dirty="0" err="1" smtClean="0"/>
              <a:t>DayHab</a:t>
            </a:r>
            <a:r>
              <a:rPr lang="en-US" baseline="0" dirty="0" smtClean="0"/>
              <a:t> because her son actually needed transportation to his job and </a:t>
            </a:r>
            <a:r>
              <a:rPr lang="en-US" baseline="0" dirty="0" err="1" smtClean="0"/>
              <a:t>dayhab</a:t>
            </a:r>
            <a:r>
              <a:rPr lang="en-US" baseline="0" dirty="0" smtClean="0"/>
              <a:t> has transportation.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33</a:t>
            </a:fld>
            <a:endParaRPr lang="en-US"/>
          </a:p>
        </p:txBody>
      </p:sp>
    </p:spTree>
    <p:extLst>
      <p:ext uri="{BB962C8B-B14F-4D97-AF65-F5344CB8AC3E}">
        <p14:creationId xmlns:p14="http://schemas.microsoft.com/office/powerpoint/2010/main" val="1444381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anose="020B0604020202020204" pitchFamily="34" charset="0"/>
              </a:rPr>
              <a:t>Ask the group Who said:  Family/friends; vacations, pets, chocolate,  </a:t>
            </a:r>
            <a:r>
              <a:rPr lang="en-US" dirty="0" err="1" smtClean="0">
                <a:latin typeface="Arial" panose="020B0604020202020204" pitchFamily="34" charset="0"/>
              </a:rPr>
              <a:t>etc</a:t>
            </a:r>
            <a:endParaRPr lang="en-US" dirty="0" smtClean="0">
              <a:latin typeface="Arial" panose="020B0604020202020204" pitchFamily="34" charset="0"/>
            </a:endParaRPr>
          </a:p>
          <a:p>
            <a:r>
              <a:rPr lang="en-US" dirty="0" smtClean="0">
                <a:latin typeface="Arial" panose="020B0604020202020204" pitchFamily="34" charset="0"/>
              </a:rPr>
              <a:t>How many people</a:t>
            </a:r>
            <a:r>
              <a:rPr lang="en-US" baseline="0" dirty="0" smtClean="0">
                <a:latin typeface="Arial" panose="020B0604020202020204" pitchFamily="34" charset="0"/>
              </a:rPr>
              <a:t> said:  Good Behavior Plan????  </a:t>
            </a:r>
          </a:p>
          <a:p>
            <a:r>
              <a:rPr lang="en-US" baseline="0" dirty="0" smtClean="0">
                <a:latin typeface="Arial" panose="020B0604020202020204" pitchFamily="34" charset="0"/>
              </a:rPr>
              <a:t>EVERYBODY “gets” what “good life” means  --HCBS new rule – plan must be understood by individual and reflect their goals and preferences</a:t>
            </a:r>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91" indent="-289150" eaLnBrk="0" hangingPunct="0">
              <a:defRPr sz="2400">
                <a:solidFill>
                  <a:schemeClr val="tx1"/>
                </a:solidFill>
                <a:latin typeface="Verdana" panose="020B0604030504040204" pitchFamily="34" charset="0"/>
                <a:ea typeface="MS PGothic" panose="020B0600070205080204" pitchFamily="34" charset="-128"/>
              </a:defRPr>
            </a:lvl2pPr>
            <a:lvl3pPr marL="1156602" indent="-231320" eaLnBrk="0" hangingPunct="0">
              <a:defRPr sz="2400">
                <a:solidFill>
                  <a:schemeClr val="tx1"/>
                </a:solidFill>
                <a:latin typeface="Verdana" panose="020B0604030504040204" pitchFamily="34" charset="0"/>
                <a:ea typeface="MS PGothic" panose="020B0600070205080204" pitchFamily="34" charset="-128"/>
              </a:defRPr>
            </a:lvl3pPr>
            <a:lvl4pPr marL="1619242" indent="-231320" eaLnBrk="0" hangingPunct="0">
              <a:defRPr sz="2400">
                <a:solidFill>
                  <a:schemeClr val="tx1"/>
                </a:solidFill>
                <a:latin typeface="Verdana" panose="020B0604030504040204" pitchFamily="34" charset="0"/>
                <a:ea typeface="MS PGothic" panose="020B0600070205080204" pitchFamily="34" charset="-128"/>
              </a:defRPr>
            </a:lvl4pPr>
            <a:lvl5pPr marL="2081883" indent="-231320" eaLnBrk="0" hangingPunct="0">
              <a:defRPr sz="2400">
                <a:solidFill>
                  <a:schemeClr val="tx1"/>
                </a:solidFill>
                <a:latin typeface="Verdana" panose="020B0604030504040204" pitchFamily="34" charset="0"/>
                <a:ea typeface="MS PGothic" panose="020B0600070205080204" pitchFamily="34" charset="-128"/>
              </a:defRPr>
            </a:lvl5pPr>
            <a:lvl6pPr marL="254452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16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805"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446"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latin typeface="Arial" panose="020B0604020202020204" pitchFamily="34" charset="0"/>
              </a:rPr>
              <a:pPr eaLnBrk="1" hangingPunct="1"/>
              <a:t>34</a:t>
            </a:fld>
            <a:endParaRPr lang="en-US" sz="1200">
              <a:latin typeface="Arial" panose="020B0604020202020204" pitchFamily="34" charset="0"/>
            </a:endParaRPr>
          </a:p>
        </p:txBody>
      </p:sp>
    </p:spTree>
    <p:extLst>
      <p:ext uri="{BB962C8B-B14F-4D97-AF65-F5344CB8AC3E}">
        <p14:creationId xmlns:p14="http://schemas.microsoft.com/office/powerpoint/2010/main" val="2251276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anose="020B0604020202020204" pitchFamily="34" charset="0"/>
              </a:rPr>
              <a:t>Who said: Poverty,</a:t>
            </a:r>
            <a:r>
              <a:rPr lang="en-US" baseline="0" dirty="0" smtClean="0">
                <a:latin typeface="Arial" panose="020B0604020202020204" pitchFamily="34" charset="0"/>
              </a:rPr>
              <a:t> isolation, segregation, loneliness?  </a:t>
            </a:r>
            <a:br>
              <a:rPr lang="en-US" baseline="0" dirty="0" smtClean="0">
                <a:latin typeface="Arial" panose="020B0604020202020204" pitchFamily="34" charset="0"/>
              </a:rPr>
            </a:br>
            <a:r>
              <a:rPr lang="en-US" baseline="0" dirty="0" smtClean="0">
                <a:latin typeface="Arial" panose="020B0604020202020204" pitchFamily="34" charset="0"/>
              </a:rPr>
              <a:t>Ask the group for anything else they put there that hasn’t already been said.</a:t>
            </a:r>
          </a:p>
          <a:p>
            <a:endParaRPr lang="en-US" baseline="0" dirty="0" smtClean="0">
              <a:latin typeface="Arial" panose="020B0604020202020204" pitchFamily="34" charset="0"/>
            </a:endParaRPr>
          </a:p>
          <a:p>
            <a:r>
              <a:rPr lang="en-US" baseline="0" dirty="0" smtClean="0">
                <a:latin typeface="Arial" panose="020B0604020202020204" pitchFamily="34" charset="0"/>
              </a:rPr>
              <a:t>Family sometimes cant envision the good life – too many barriers, always a fight.  But they can almost always tell you what they DON’T want!  </a:t>
            </a:r>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91" indent="-289150" eaLnBrk="0" hangingPunct="0">
              <a:defRPr sz="2400">
                <a:solidFill>
                  <a:schemeClr val="tx1"/>
                </a:solidFill>
                <a:latin typeface="Verdana" panose="020B0604030504040204" pitchFamily="34" charset="0"/>
                <a:ea typeface="MS PGothic" panose="020B0600070205080204" pitchFamily="34" charset="-128"/>
              </a:defRPr>
            </a:lvl2pPr>
            <a:lvl3pPr marL="1156602" indent="-231320" eaLnBrk="0" hangingPunct="0">
              <a:defRPr sz="2400">
                <a:solidFill>
                  <a:schemeClr val="tx1"/>
                </a:solidFill>
                <a:latin typeface="Verdana" panose="020B0604030504040204" pitchFamily="34" charset="0"/>
                <a:ea typeface="MS PGothic" panose="020B0600070205080204" pitchFamily="34" charset="-128"/>
              </a:defRPr>
            </a:lvl3pPr>
            <a:lvl4pPr marL="1619242" indent="-231320" eaLnBrk="0" hangingPunct="0">
              <a:defRPr sz="2400">
                <a:solidFill>
                  <a:schemeClr val="tx1"/>
                </a:solidFill>
                <a:latin typeface="Verdana" panose="020B0604030504040204" pitchFamily="34" charset="0"/>
                <a:ea typeface="MS PGothic" panose="020B0600070205080204" pitchFamily="34" charset="-128"/>
              </a:defRPr>
            </a:lvl4pPr>
            <a:lvl5pPr marL="2081883" indent="-231320" eaLnBrk="0" hangingPunct="0">
              <a:defRPr sz="2400">
                <a:solidFill>
                  <a:schemeClr val="tx1"/>
                </a:solidFill>
                <a:latin typeface="Verdana" panose="020B0604030504040204" pitchFamily="34" charset="0"/>
                <a:ea typeface="MS PGothic" panose="020B0600070205080204" pitchFamily="34" charset="-128"/>
              </a:defRPr>
            </a:lvl5pPr>
            <a:lvl6pPr marL="254452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16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805"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446"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latin typeface="Arial" panose="020B0604020202020204" pitchFamily="34" charset="0"/>
              </a:rPr>
              <a:pPr eaLnBrk="1" hangingPunct="1"/>
              <a:t>35</a:t>
            </a:fld>
            <a:endParaRPr lang="en-US" sz="1200">
              <a:latin typeface="Arial" panose="020B0604020202020204" pitchFamily="34" charset="0"/>
            </a:endParaRPr>
          </a:p>
        </p:txBody>
      </p:sp>
    </p:spTree>
    <p:extLst>
      <p:ext uri="{BB962C8B-B14F-4D97-AF65-F5344CB8AC3E}">
        <p14:creationId xmlns:p14="http://schemas.microsoft.com/office/powerpoint/2010/main" val="225127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COP</a:t>
            </a:r>
            <a:r>
              <a:rPr lang="en-US" baseline="0" dirty="0" smtClean="0"/>
              <a:t> charged with developing a framework for supporting families</a:t>
            </a:r>
          </a:p>
          <a:p>
            <a:r>
              <a:rPr lang="en-US" baseline="0" dirty="0" smtClean="0"/>
              <a:t>Chose to model after the life course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Informed by Wingspread-Building a National Agenda for Supporting Families with a member with IDD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Framework</a:t>
            </a:r>
            <a:r>
              <a:rPr lang="en-US" baseline="0" dirty="0" smtClean="0"/>
              <a:t> started with Mo F2F stakeholders.  Plain language, not systems jargon.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a:t>
            </a:fld>
            <a:endParaRPr lang="en-US"/>
          </a:p>
        </p:txBody>
      </p:sp>
    </p:spTree>
    <p:extLst>
      <p:ext uri="{BB962C8B-B14F-4D97-AF65-F5344CB8AC3E}">
        <p14:creationId xmlns:p14="http://schemas.microsoft.com/office/powerpoint/2010/main" val="859734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anose="020B0604020202020204" pitchFamily="34" charset="0"/>
              </a:rPr>
              <a:t>What kinds of things did</a:t>
            </a:r>
            <a:r>
              <a:rPr lang="en-US" baseline="0" dirty="0" smtClean="0">
                <a:latin typeface="Arial" panose="020B0604020202020204" pitchFamily="34" charset="0"/>
              </a:rPr>
              <a:t> you say earlier for YOUR good life?  PWD and families usually want those same types of things. Everybody “gets” what the good life is.  We just don’t usually ask them!  What kinds of things do you think PWD and families will say they DON’T want?  Sometimes you need to start there – they may not know what they want (because they are thinking in disability world) but they almost always can tell you want they don’t.  FAMILY should have a good life trajectory too.</a:t>
            </a:r>
          </a:p>
          <a:p>
            <a:r>
              <a:rPr lang="en-US" baseline="0" dirty="0" smtClean="0">
                <a:latin typeface="Arial" panose="020B0604020202020204" pitchFamily="34" charset="0"/>
              </a:rPr>
              <a:t>TRAJECTORY is the path that will either lead you toward the good life or toward things you don’t want. Think about throwing a football – the path that the ball takes on it’s way to the receiver is the trajectory.  If you shoot an arrow, or a nerf gun – the path that the arrow follows is the trajectory.   CAN START at ANY AGE!!!!</a:t>
            </a:r>
          </a:p>
          <a:p>
            <a:r>
              <a:rPr lang="en-US" baseline="0" dirty="0" smtClean="0">
                <a:latin typeface="Arial" panose="020B0604020202020204" pitchFamily="34" charset="0"/>
              </a:rPr>
              <a:t>Support coordinators, providers, DSP’s, VR counselors, teachers….. ALL have the power to impact someone’s trajectory, sometimes negatively, by their actions or words.  We must be very careful and mindful of the impact we can have.  Are we nudging person and family toward what they want or what they don’t want??   EACH interaction, think about which way it pointed their trajectory! </a:t>
            </a:r>
          </a:p>
          <a:p>
            <a:r>
              <a:rPr lang="en-US" baseline="0" dirty="0" smtClean="0">
                <a:latin typeface="Arial" panose="020B0604020202020204" pitchFamily="34" charset="0"/>
              </a:rPr>
              <a:t>KINDERGARTEN story – segregated class and safer special bus</a:t>
            </a:r>
          </a:p>
          <a:p>
            <a:r>
              <a:rPr lang="en-US" dirty="0" smtClean="0">
                <a:latin typeface="Arial" panose="020B0604020202020204" pitchFamily="34" charset="0"/>
              </a:rPr>
              <a:t>Trajectory isn’t always</a:t>
            </a:r>
            <a:r>
              <a:rPr lang="en-US" baseline="0" dirty="0" smtClean="0">
                <a:latin typeface="Arial" panose="020B0604020202020204" pitchFamily="34" charset="0"/>
              </a:rPr>
              <a:t> straight </a:t>
            </a:r>
          </a:p>
          <a:p>
            <a:r>
              <a:rPr lang="en-US" baseline="0" dirty="0" smtClean="0">
                <a:latin typeface="Arial" panose="020B0604020202020204" pitchFamily="34" charset="0"/>
              </a:rPr>
              <a:t>Bumps in the road – you can get back on track </a:t>
            </a:r>
          </a:p>
          <a:p>
            <a:r>
              <a:rPr lang="en-US" baseline="0" dirty="0" smtClean="0">
                <a:latin typeface="Arial" panose="020B0604020202020204" pitchFamily="34" charset="0"/>
              </a:rPr>
              <a:t>VISION and TRAJECTORY can be very broad or very specific and time limited.  Might be what are we doing/what’s happening this wee</a:t>
            </a:r>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61" indent="-289138" eaLnBrk="0" hangingPunct="0">
              <a:defRPr sz="2400">
                <a:solidFill>
                  <a:schemeClr val="tx1"/>
                </a:solidFill>
                <a:latin typeface="Verdana" panose="020B0604030504040204" pitchFamily="34" charset="0"/>
                <a:ea typeface="MS PGothic" panose="020B0600070205080204" pitchFamily="34" charset="-128"/>
              </a:defRPr>
            </a:lvl2pPr>
            <a:lvl3pPr marL="1156555" indent="-231310" eaLnBrk="0" hangingPunct="0">
              <a:defRPr sz="2400">
                <a:solidFill>
                  <a:schemeClr val="tx1"/>
                </a:solidFill>
                <a:latin typeface="Verdana" panose="020B0604030504040204" pitchFamily="34" charset="0"/>
                <a:ea typeface="MS PGothic" panose="020B0600070205080204" pitchFamily="34" charset="-128"/>
              </a:defRPr>
            </a:lvl3pPr>
            <a:lvl4pPr marL="1619177" indent="-231310" eaLnBrk="0" hangingPunct="0">
              <a:defRPr sz="2400">
                <a:solidFill>
                  <a:schemeClr val="tx1"/>
                </a:solidFill>
                <a:latin typeface="Verdana" panose="020B0604030504040204" pitchFamily="34" charset="0"/>
                <a:ea typeface="MS PGothic" panose="020B0600070205080204" pitchFamily="34" charset="-128"/>
              </a:defRPr>
            </a:lvl4pPr>
            <a:lvl5pPr marL="2081799" indent="-231310" eaLnBrk="0" hangingPunct="0">
              <a:defRPr sz="2400">
                <a:solidFill>
                  <a:schemeClr val="tx1"/>
                </a:solidFill>
                <a:latin typeface="Verdana" panose="020B0604030504040204" pitchFamily="34" charset="0"/>
                <a:ea typeface="MS PGothic" panose="020B0600070205080204" pitchFamily="34" charset="-128"/>
              </a:defRPr>
            </a:lvl5pPr>
            <a:lvl6pPr marL="2544422"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042"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664"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287"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solidFill>
                  <a:prstClr val="black"/>
                </a:solidFill>
                <a:latin typeface="Arial" panose="020B0604020202020204" pitchFamily="34" charset="0"/>
              </a:rPr>
              <a:pPr eaLnBrk="1" hangingPunct="1"/>
              <a:t>36</a:t>
            </a:fld>
            <a:endParaRPr lang="en-US" sz="1200" dirty="0">
              <a:solidFill>
                <a:prstClr val="black"/>
              </a:solidFill>
              <a:latin typeface="Arial" panose="020B0604020202020204" pitchFamily="34" charset="0"/>
            </a:endParaRPr>
          </a:p>
        </p:txBody>
      </p:sp>
    </p:spTree>
    <p:extLst>
      <p:ext uri="{BB962C8B-B14F-4D97-AF65-F5344CB8AC3E}">
        <p14:creationId xmlns:p14="http://schemas.microsoft.com/office/powerpoint/2010/main" val="2251276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z="1200" b="1" dirty="0" smtClean="0">
                <a:solidFill>
                  <a:prstClr val="black"/>
                </a:solidFill>
              </a:rPr>
              <a:t>BEN’s</a:t>
            </a: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61" indent="-289138" eaLnBrk="0" hangingPunct="0">
              <a:defRPr sz="2400">
                <a:solidFill>
                  <a:schemeClr val="tx1"/>
                </a:solidFill>
                <a:latin typeface="Verdana" panose="020B0604030504040204" pitchFamily="34" charset="0"/>
                <a:ea typeface="MS PGothic" panose="020B0600070205080204" pitchFamily="34" charset="-128"/>
              </a:defRPr>
            </a:lvl2pPr>
            <a:lvl3pPr marL="1156555" indent="-231310" eaLnBrk="0" hangingPunct="0">
              <a:defRPr sz="2400">
                <a:solidFill>
                  <a:schemeClr val="tx1"/>
                </a:solidFill>
                <a:latin typeface="Verdana" panose="020B0604030504040204" pitchFamily="34" charset="0"/>
                <a:ea typeface="MS PGothic" panose="020B0600070205080204" pitchFamily="34" charset="-128"/>
              </a:defRPr>
            </a:lvl3pPr>
            <a:lvl4pPr marL="1619177" indent="-231310" eaLnBrk="0" hangingPunct="0">
              <a:defRPr sz="2400">
                <a:solidFill>
                  <a:schemeClr val="tx1"/>
                </a:solidFill>
                <a:latin typeface="Verdana" panose="020B0604030504040204" pitchFamily="34" charset="0"/>
                <a:ea typeface="MS PGothic" panose="020B0600070205080204" pitchFamily="34" charset="-128"/>
              </a:defRPr>
            </a:lvl4pPr>
            <a:lvl5pPr marL="2081799" indent="-231310" eaLnBrk="0" hangingPunct="0">
              <a:defRPr sz="2400">
                <a:solidFill>
                  <a:schemeClr val="tx1"/>
                </a:solidFill>
                <a:latin typeface="Verdana" panose="020B0604030504040204" pitchFamily="34" charset="0"/>
                <a:ea typeface="MS PGothic" panose="020B0600070205080204" pitchFamily="34" charset="-128"/>
              </a:defRPr>
            </a:lvl5pPr>
            <a:lvl6pPr marL="2544422"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042"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664"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287" indent="-23131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solidFill>
                  <a:prstClr val="black"/>
                </a:solidFill>
                <a:latin typeface="Arial" panose="020B0604020202020204" pitchFamily="34" charset="0"/>
              </a:rPr>
              <a:pPr eaLnBrk="1" hangingPunct="1"/>
              <a:t>37</a:t>
            </a:fld>
            <a:endParaRPr lang="en-US" sz="1200" dirty="0">
              <a:solidFill>
                <a:prstClr val="black"/>
              </a:solidFill>
              <a:latin typeface="Arial" panose="020B0604020202020204" pitchFamily="34" charset="0"/>
            </a:endParaRPr>
          </a:p>
        </p:txBody>
      </p:sp>
    </p:spTree>
    <p:extLst>
      <p:ext uri="{BB962C8B-B14F-4D97-AF65-F5344CB8AC3E}">
        <p14:creationId xmlns:p14="http://schemas.microsoft.com/office/powerpoint/2010/main" val="11059010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--Life experiences – are</a:t>
            </a:r>
            <a:r>
              <a:rPr lang="en-US" baseline="0" dirty="0" smtClean="0"/>
              <a:t> how we get ready for the next phase – having chores as a child helps prepare you for employment.  Having an allowance helps you learn about money (and making mistakes with money).  Learning to say NO helps the person learn to protect themselves.  </a:t>
            </a:r>
            <a:endParaRPr lang="en-US" dirty="0" smtClean="0"/>
          </a:p>
          <a:p>
            <a:r>
              <a:rPr lang="en-US" dirty="0" smtClean="0"/>
              <a:t>--ANTICIPATORY</a:t>
            </a:r>
            <a:r>
              <a:rPr lang="en-US" baseline="0" dirty="0" smtClean="0"/>
              <a:t> GUIDANCE—especially at times of transition.   Doctors do it all the time.  </a:t>
            </a:r>
          </a:p>
          <a:p>
            <a:r>
              <a:rPr lang="en-US" baseline="0" dirty="0" smtClean="0"/>
              <a:t> IE- we don’t start talking about Employment until age 14! But we can nudge people at age 2 or 5 or 10 – chores, summer job, volunteering, asking child what they want to be, learning about lots of options</a:t>
            </a:r>
          </a:p>
          <a:p>
            <a:r>
              <a:rPr lang="en-US" dirty="0" smtClean="0"/>
              <a:t>--Show</a:t>
            </a:r>
            <a:r>
              <a:rPr lang="en-US" baseline="0" dirty="0" smtClean="0"/>
              <a:t> them the LC Experiences booklet – talk about how people might use it.  </a:t>
            </a:r>
          </a:p>
          <a:p>
            <a:r>
              <a:rPr lang="en-US" baseline="0" dirty="0" smtClean="0"/>
              <a:t>--SAFETY – people don’t stay safe because someone has always protected them.  They need to learn skills! </a:t>
            </a:r>
          </a:p>
          <a:p>
            <a:r>
              <a:rPr lang="en-US" baseline="0" dirty="0" smtClean="0"/>
              <a:t>--Think beyond systems transitions ONLY</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38</a:t>
            </a:fld>
            <a:endParaRPr lang="en-US"/>
          </a:p>
        </p:txBody>
      </p:sp>
    </p:spTree>
    <p:extLst>
      <p:ext uri="{BB962C8B-B14F-4D97-AF65-F5344CB8AC3E}">
        <p14:creationId xmlns:p14="http://schemas.microsoft.com/office/powerpoint/2010/main" val="1239012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--Life experiences – are</a:t>
            </a:r>
            <a:r>
              <a:rPr lang="en-US" baseline="0" dirty="0" smtClean="0"/>
              <a:t> how we get ready for the next phase – having chores as a child helps prepare you for employment.  Having an allowance helps you learn about money (and making mistakes with money).  Learning to say NO helps the person learn to protect themselves.  </a:t>
            </a:r>
            <a:endParaRPr lang="en-US" dirty="0" smtClean="0"/>
          </a:p>
          <a:p>
            <a:r>
              <a:rPr lang="en-US" dirty="0" smtClean="0"/>
              <a:t>--ANTICIPATORY</a:t>
            </a:r>
            <a:r>
              <a:rPr lang="en-US" baseline="0" dirty="0" smtClean="0"/>
              <a:t> GUIDANCE—especially at times of transition.   Doctors do it all the time.  </a:t>
            </a:r>
          </a:p>
          <a:p>
            <a:r>
              <a:rPr lang="en-US" baseline="0" dirty="0" smtClean="0"/>
              <a:t> IE- we don’t start talking about Employment until age 14! But we can nudge people at age 2 or 5 or 10 – chores, summer job, volunteering, asking child what they want to be, learning about lots of options</a:t>
            </a:r>
          </a:p>
          <a:p>
            <a:r>
              <a:rPr lang="en-US" dirty="0" smtClean="0"/>
              <a:t>--Show</a:t>
            </a:r>
            <a:r>
              <a:rPr lang="en-US" baseline="0" dirty="0" smtClean="0"/>
              <a:t> them the LC Experiences booklet – talk about how people might use it.  </a:t>
            </a:r>
          </a:p>
          <a:p>
            <a:r>
              <a:rPr lang="en-US" baseline="0" dirty="0" smtClean="0"/>
              <a:t>--SAFETY – people don’t stay safe because someone has always protected them.  They need to learn skills! </a:t>
            </a:r>
          </a:p>
          <a:p>
            <a:r>
              <a:rPr lang="en-US" baseline="0" dirty="0" smtClean="0"/>
              <a:t>--Think beyond systems transitions ONLY</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39</a:t>
            </a:fld>
            <a:endParaRPr lang="en-US"/>
          </a:p>
        </p:txBody>
      </p:sp>
    </p:spTree>
    <p:extLst>
      <p:ext uri="{BB962C8B-B14F-4D97-AF65-F5344CB8AC3E}">
        <p14:creationId xmlns:p14="http://schemas.microsoft.com/office/powerpoint/2010/main" val="1239012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--Life experiences – are</a:t>
            </a:r>
            <a:r>
              <a:rPr lang="en-US" baseline="0" dirty="0" smtClean="0"/>
              <a:t> how we get ready for the next phase – having chores as a child helps prepare you for employment.  Having an allowance helps you learn about money (and making mistakes with money).  Learning to say NO helps the person learn to protect themselves.  </a:t>
            </a:r>
            <a:endParaRPr lang="en-US" dirty="0" smtClean="0"/>
          </a:p>
          <a:p>
            <a:r>
              <a:rPr lang="en-US" dirty="0" smtClean="0"/>
              <a:t>--ANTICIPATORY</a:t>
            </a:r>
            <a:r>
              <a:rPr lang="en-US" baseline="0" dirty="0" smtClean="0"/>
              <a:t> GUIDANCE—especially at times of transition.   Doctors do it all the time.  </a:t>
            </a:r>
          </a:p>
          <a:p>
            <a:r>
              <a:rPr lang="en-US" baseline="0" dirty="0" smtClean="0"/>
              <a:t> IE- we don’t start talking about Employment until age 14! But we can nudge people at age 2 or 5 or 10 – chores, summer job, volunteering, asking child what they want to be, learning about lots of options</a:t>
            </a:r>
          </a:p>
          <a:p>
            <a:r>
              <a:rPr lang="en-US" dirty="0" smtClean="0"/>
              <a:t>--Show</a:t>
            </a:r>
            <a:r>
              <a:rPr lang="en-US" baseline="0" dirty="0" smtClean="0"/>
              <a:t> them the LC Experiences booklet – talk about how people might use it.  </a:t>
            </a:r>
          </a:p>
          <a:p>
            <a:r>
              <a:rPr lang="en-US" baseline="0" dirty="0" smtClean="0"/>
              <a:t>--SAFETY – people don’t stay safe because someone has always protected them.  They need to learn skills! </a:t>
            </a:r>
          </a:p>
          <a:p>
            <a:r>
              <a:rPr lang="en-US" baseline="0" dirty="0" smtClean="0"/>
              <a:t>--Think beyond systems transitions ONLY</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40</a:t>
            </a:fld>
            <a:endParaRPr lang="en-US"/>
          </a:p>
        </p:txBody>
      </p:sp>
    </p:spTree>
    <p:extLst>
      <p:ext uri="{BB962C8B-B14F-4D97-AF65-F5344CB8AC3E}">
        <p14:creationId xmlns:p14="http://schemas.microsoft.com/office/powerpoint/2010/main" val="1239012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63575" y="1160463"/>
            <a:ext cx="5573713" cy="31369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ADAPTING AND ACCOMODATING</a:t>
            </a:r>
            <a:r>
              <a:rPr lang="en-US" baseline="0" dirty="0" smtClean="0"/>
              <a:t> </a:t>
            </a:r>
          </a:p>
          <a:p>
            <a:pPr eaLnBrk="1" hangingPunct="1">
              <a:spcBef>
                <a:spcPct val="0"/>
              </a:spcBef>
            </a:pPr>
            <a:r>
              <a:rPr lang="en-US" dirty="0" smtClean="0"/>
              <a:t>Put an X above the pink icon </a:t>
            </a:r>
            <a:r>
              <a:rPr lang="en-US" baseline="0" dirty="0" smtClean="0"/>
              <a:t>–on the line – age 13</a:t>
            </a:r>
          </a:p>
          <a:p>
            <a:pPr eaLnBrk="1" hangingPunct="1">
              <a:spcBef>
                <a:spcPct val="0"/>
              </a:spcBef>
            </a:pPr>
            <a:r>
              <a:rPr lang="en-US" baseline="0" dirty="0" smtClean="0"/>
              <a:t>What kind of life experiences were you having at age 13?  What were you doing, where were you going? Puberty, starting to separate from parents, friends, </a:t>
            </a:r>
          </a:p>
          <a:p>
            <a:pPr eaLnBrk="1" hangingPunct="1">
              <a:spcBef>
                <a:spcPct val="0"/>
              </a:spcBef>
            </a:pPr>
            <a:r>
              <a:rPr lang="en-US" baseline="0" dirty="0" smtClean="0"/>
              <a:t>NEXT – put an x at age 5</a:t>
            </a:r>
          </a:p>
          <a:p>
            <a:pPr eaLnBrk="1" hangingPunct="1">
              <a:spcBef>
                <a:spcPct val="0"/>
              </a:spcBef>
            </a:pPr>
            <a:r>
              <a:rPr lang="en-US" baseline="0" dirty="0" smtClean="0"/>
              <a:t>THEN – put an x at age 65 – what do 65 year olds do?  </a:t>
            </a:r>
          </a:p>
          <a:p>
            <a:pPr algn="l" eaLnBrk="1" hangingPunct="1">
              <a:spcBef>
                <a:spcPct val="0"/>
              </a:spcBef>
            </a:pPr>
            <a:r>
              <a:rPr lang="en-US" baseline="0" dirty="0" smtClean="0"/>
              <a:t>YOU Lived thru these same life stages (or you will).  Parents lose perspective – think they need a special book for everything.  Help get confidence back – they know what to do!  Talk about HOW to use the booklet—SC focus on a </a:t>
            </a:r>
            <a:r>
              <a:rPr lang="en-US" baseline="0" dirty="0" err="1" smtClean="0"/>
              <a:t>lifestage</a:t>
            </a:r>
            <a:r>
              <a:rPr lang="en-US" baseline="0" dirty="0" smtClean="0"/>
              <a:t> before a meeting; ask what they are struggling with or worried about the most; work from there with the booklet.  ANTICIPATORY GUIDANCE!!!</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66838-0CD8-4356-B3E1-28CC2A0F5FDA}" type="slidenum">
              <a:rPr lang="en-US" smtClean="0">
                <a:solidFill>
                  <a:prstClr val="black"/>
                </a:solidFill>
              </a:rPr>
              <a:pPr fontAlgn="base">
                <a:spcBef>
                  <a:spcPct val="0"/>
                </a:spcBef>
                <a:spcAft>
                  <a:spcPct val="0"/>
                </a:spcAft>
                <a:defRPr/>
              </a:pPr>
              <a:t>41</a:t>
            </a:fld>
            <a:endParaRPr lang="en-US" smtClean="0">
              <a:solidFill>
                <a:prstClr val="black"/>
              </a:solidFill>
            </a:endParaRPr>
          </a:p>
        </p:txBody>
      </p:sp>
    </p:spTree>
    <p:extLst>
      <p:ext uri="{BB962C8B-B14F-4D97-AF65-F5344CB8AC3E}">
        <p14:creationId xmlns:p14="http://schemas.microsoft.com/office/powerpoint/2010/main" val="1606305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42</a:t>
            </a:fld>
            <a:endParaRPr lang="en-US"/>
          </a:p>
        </p:txBody>
      </p:sp>
    </p:spTree>
    <p:extLst>
      <p:ext uri="{BB962C8B-B14F-4D97-AF65-F5344CB8AC3E}">
        <p14:creationId xmlns:p14="http://schemas.microsoft.com/office/powerpoint/2010/main" val="377800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anose="020B0604020202020204" pitchFamily="34" charset="0"/>
              </a:rPr>
              <a:t>-People need to be allowed to take risks and make mistakes – and not pay for it forever.  We all make</a:t>
            </a:r>
            <a:r>
              <a:rPr lang="en-US" baseline="0" dirty="0" smtClean="0">
                <a:latin typeface="Arial" panose="020B0604020202020204" pitchFamily="34" charset="0"/>
              </a:rPr>
              <a:t> mistakes, have consequences, and move past it – but PWD often are labeled or restricted for life if they make even a simple mistake.  “fire-starter” “sexual predator”  “can’t use the internet”  </a:t>
            </a:r>
          </a:p>
          <a:p>
            <a:r>
              <a:rPr lang="en-US" baseline="0" dirty="0" smtClean="0">
                <a:latin typeface="Arial" panose="020B0604020202020204" pitchFamily="34" charset="0"/>
              </a:rPr>
              <a:t>-Person doesn’t learn to STAY SAFE if someone is always protecting them from everything!  Learn how to stay safe by having life experiences – learning to say NO; learning who to trust or not; </a:t>
            </a:r>
            <a:endParaRPr lang="en-US" dirty="0" smtClean="0">
              <a:latin typeface="Arial" panose="020B0604020202020204" pitchFamily="34" charset="0"/>
            </a:endParaRPr>
          </a:p>
          <a:p>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91" indent="-289150" eaLnBrk="0" hangingPunct="0">
              <a:defRPr sz="2400">
                <a:solidFill>
                  <a:schemeClr val="tx1"/>
                </a:solidFill>
                <a:latin typeface="Verdana" panose="020B0604030504040204" pitchFamily="34" charset="0"/>
                <a:ea typeface="MS PGothic" panose="020B0600070205080204" pitchFamily="34" charset="-128"/>
              </a:defRPr>
            </a:lvl2pPr>
            <a:lvl3pPr marL="1156602" indent="-231320" eaLnBrk="0" hangingPunct="0">
              <a:defRPr sz="2400">
                <a:solidFill>
                  <a:schemeClr val="tx1"/>
                </a:solidFill>
                <a:latin typeface="Verdana" panose="020B0604030504040204" pitchFamily="34" charset="0"/>
                <a:ea typeface="MS PGothic" panose="020B0600070205080204" pitchFamily="34" charset="-128"/>
              </a:defRPr>
            </a:lvl3pPr>
            <a:lvl4pPr marL="1619242" indent="-231320" eaLnBrk="0" hangingPunct="0">
              <a:defRPr sz="2400">
                <a:solidFill>
                  <a:schemeClr val="tx1"/>
                </a:solidFill>
                <a:latin typeface="Verdana" panose="020B0604030504040204" pitchFamily="34" charset="0"/>
                <a:ea typeface="MS PGothic" panose="020B0600070205080204" pitchFamily="34" charset="-128"/>
              </a:defRPr>
            </a:lvl4pPr>
            <a:lvl5pPr marL="2081883" indent="-231320" eaLnBrk="0" hangingPunct="0">
              <a:defRPr sz="2400">
                <a:solidFill>
                  <a:schemeClr val="tx1"/>
                </a:solidFill>
                <a:latin typeface="Verdana" panose="020B0604030504040204" pitchFamily="34" charset="0"/>
                <a:ea typeface="MS PGothic" panose="020B0600070205080204" pitchFamily="34" charset="-128"/>
              </a:defRPr>
            </a:lvl5pPr>
            <a:lvl6pPr marL="254452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16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805"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446"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latin typeface="Arial" panose="020B0604020202020204" pitchFamily="34" charset="0"/>
              </a:rPr>
              <a:pPr eaLnBrk="1" hangingPunct="1"/>
              <a:t>43</a:t>
            </a:fld>
            <a:endParaRPr lang="en-US" sz="1200">
              <a:latin typeface="Arial" panose="020B0604020202020204" pitchFamily="34" charset="0"/>
            </a:endParaRPr>
          </a:p>
        </p:txBody>
      </p:sp>
    </p:spTree>
    <p:extLst>
      <p:ext uri="{BB962C8B-B14F-4D97-AF65-F5344CB8AC3E}">
        <p14:creationId xmlns:p14="http://schemas.microsoft.com/office/powerpoint/2010/main" val="2251276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0758B7-0F65-4FFA-8797-A1A17D6188B0}" type="slidenum">
              <a:rPr lang="en-US" smtClean="0"/>
              <a:pPr/>
              <a:t>44</a:t>
            </a:fld>
            <a:endParaRPr lang="en-US"/>
          </a:p>
        </p:txBody>
      </p:sp>
    </p:spTree>
    <p:extLst>
      <p:ext uri="{BB962C8B-B14F-4D97-AF65-F5344CB8AC3E}">
        <p14:creationId xmlns:p14="http://schemas.microsoft.com/office/powerpoint/2010/main" val="3426809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63575" y="1160463"/>
            <a:ext cx="5573713" cy="31369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Explain</a:t>
            </a:r>
            <a:r>
              <a:rPr lang="en-US" baseline="0" dirty="0" smtClean="0"/>
              <a:t> each domain.  They are all interrelated and connected.    The service system tends to want to focus only on health and safety.  </a:t>
            </a:r>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Cocktail party conversations</a:t>
            </a:r>
            <a:r>
              <a:rPr lang="is-IS" baseline="0" dirty="0" smtClean="0"/>
              <a:t>…</a:t>
            </a:r>
            <a:endParaRPr lang="en-US" dirty="0" smtClean="0"/>
          </a:p>
          <a:p>
            <a:pPr eaLnBrk="1" hangingPunct="1">
              <a:spcBef>
                <a:spcPct val="0"/>
              </a:spcBef>
            </a:pPr>
            <a:r>
              <a:rPr lang="en-US" baseline="0" dirty="0" smtClean="0"/>
              <a:t>Quality of life areas!! </a:t>
            </a: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66838-0CD8-4356-B3E1-28CC2A0F5FDA}"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331340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E47BC0-CE57-4FD0-A5F2-1ADDCD92DB7E}" type="slidenum">
              <a:rPr lang="en-US" smtClean="0"/>
              <a:pPr/>
              <a:t>4</a:t>
            </a:fld>
            <a:endParaRPr lang="en-US"/>
          </a:p>
        </p:txBody>
      </p:sp>
    </p:spTree>
    <p:extLst>
      <p:ext uri="{BB962C8B-B14F-4D97-AF65-F5344CB8AC3E}">
        <p14:creationId xmlns:p14="http://schemas.microsoft.com/office/powerpoint/2010/main" val="1026061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63575" y="1160463"/>
            <a:ext cx="5573713" cy="3136900"/>
          </a:xfrm>
          <a:ln/>
        </p:spPr>
      </p:sp>
      <p:sp>
        <p:nvSpPr>
          <p:cNvPr id="3" name="Notes Placeholder 2"/>
          <p:cNvSpPr>
            <a:spLocks noGrp="1"/>
          </p:cNvSpPr>
          <p:nvPr>
            <p:ph type="body" idx="1"/>
          </p:nvPr>
        </p:nvSpPr>
        <p:spPr/>
        <p:txBody>
          <a:bodyPr>
            <a:normAutofit/>
          </a:bodyPr>
          <a:lstStyle/>
          <a:p>
            <a:pPr marL="289150" indent="-289150">
              <a:buFont typeface="Arial" pitchFamily="34" charset="0"/>
              <a:buChar char="•"/>
              <a:defRPr/>
            </a:pPr>
            <a:r>
              <a:rPr lang="en-US" i="1" dirty="0" smtClean="0">
                <a:ea typeface="+mn-ea"/>
              </a:rPr>
              <a:t>TELEPHONE analogy</a:t>
            </a:r>
          </a:p>
          <a:p>
            <a:pPr marL="289150" indent="-289150">
              <a:buFont typeface="Arial" pitchFamily="34" charset="0"/>
              <a:buChar char="•"/>
              <a:defRPr/>
            </a:pPr>
            <a:r>
              <a:rPr lang="en-US" i="1" dirty="0" smtClean="0">
                <a:ea typeface="+mn-ea"/>
              </a:rPr>
              <a:t>Talk about their handout  (Life</a:t>
            </a:r>
            <a:r>
              <a:rPr lang="en-US" i="1" baseline="0" dirty="0" smtClean="0">
                <a:ea typeface="+mn-ea"/>
              </a:rPr>
              <a:t> Possibilities)</a:t>
            </a:r>
            <a:endParaRPr lang="en-US" i="1" dirty="0" smtClean="0">
              <a:ea typeface="+mn-ea"/>
            </a:endParaRPr>
          </a:p>
          <a:p>
            <a:pPr marL="289150" indent="-289150" algn="ctr">
              <a:buFont typeface="Arial" pitchFamily="34" charset="0"/>
              <a:buChar char="•"/>
              <a:defRPr/>
            </a:pPr>
            <a:endParaRPr lang="en-US" i="1" dirty="0" smtClean="0">
              <a:ea typeface="+mn-ea"/>
            </a:endParaRPr>
          </a:p>
          <a:p>
            <a:pPr eaLnBrk="1" hangingPunct="1">
              <a:defRPr/>
            </a:pPr>
            <a:endParaRPr lang="en-US" dirty="0">
              <a:ea typeface="+mn-ea"/>
            </a:endParaRPr>
          </a:p>
        </p:txBody>
      </p:sp>
      <p:sp>
        <p:nvSpPr>
          <p:cNvPr id="3379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charset="0"/>
                <a:ea typeface="ＭＳ Ｐゴシック" charset="0"/>
                <a:cs typeface="Arial" charset="0"/>
              </a:defRPr>
            </a:lvl1pPr>
            <a:lvl2pPr marL="751791" indent="-289150" eaLnBrk="0" hangingPunct="0">
              <a:defRPr>
                <a:solidFill>
                  <a:schemeClr val="tx1"/>
                </a:solidFill>
                <a:latin typeface="Verdana" charset="0"/>
                <a:ea typeface="Arial" charset="0"/>
                <a:cs typeface="Arial" charset="0"/>
              </a:defRPr>
            </a:lvl2pPr>
            <a:lvl3pPr marL="1156602" indent="-231320" eaLnBrk="0" hangingPunct="0">
              <a:defRPr>
                <a:solidFill>
                  <a:schemeClr val="tx1"/>
                </a:solidFill>
                <a:latin typeface="Verdana" charset="0"/>
                <a:ea typeface="Arial" charset="0"/>
                <a:cs typeface="Arial" charset="0"/>
              </a:defRPr>
            </a:lvl3pPr>
            <a:lvl4pPr marL="1619242" indent="-231320" eaLnBrk="0" hangingPunct="0">
              <a:defRPr>
                <a:solidFill>
                  <a:schemeClr val="tx1"/>
                </a:solidFill>
                <a:latin typeface="Verdana" charset="0"/>
                <a:ea typeface="Arial" charset="0"/>
                <a:cs typeface="Arial" charset="0"/>
              </a:defRPr>
            </a:lvl4pPr>
            <a:lvl5pPr marL="2081883" indent="-231320" eaLnBrk="0" hangingPunct="0">
              <a:defRPr>
                <a:solidFill>
                  <a:schemeClr val="tx1"/>
                </a:solidFill>
                <a:latin typeface="Verdana" charset="0"/>
                <a:ea typeface="Arial" charset="0"/>
                <a:cs typeface="Arial" charset="0"/>
              </a:defRPr>
            </a:lvl5pPr>
            <a:lvl6pPr marL="2544524" indent="-231320" eaLnBrk="0" fontAlgn="base" hangingPunct="0">
              <a:spcBef>
                <a:spcPct val="0"/>
              </a:spcBef>
              <a:spcAft>
                <a:spcPct val="0"/>
              </a:spcAft>
              <a:defRPr>
                <a:solidFill>
                  <a:schemeClr val="tx1"/>
                </a:solidFill>
                <a:latin typeface="Verdana" charset="0"/>
                <a:ea typeface="Arial" charset="0"/>
                <a:cs typeface="Arial" charset="0"/>
              </a:defRPr>
            </a:lvl6pPr>
            <a:lvl7pPr marL="3007164" indent="-231320" eaLnBrk="0" fontAlgn="base" hangingPunct="0">
              <a:spcBef>
                <a:spcPct val="0"/>
              </a:spcBef>
              <a:spcAft>
                <a:spcPct val="0"/>
              </a:spcAft>
              <a:defRPr>
                <a:solidFill>
                  <a:schemeClr val="tx1"/>
                </a:solidFill>
                <a:latin typeface="Verdana" charset="0"/>
                <a:ea typeface="Arial" charset="0"/>
                <a:cs typeface="Arial" charset="0"/>
              </a:defRPr>
            </a:lvl7pPr>
            <a:lvl8pPr marL="3469805" indent="-231320" eaLnBrk="0" fontAlgn="base" hangingPunct="0">
              <a:spcBef>
                <a:spcPct val="0"/>
              </a:spcBef>
              <a:spcAft>
                <a:spcPct val="0"/>
              </a:spcAft>
              <a:defRPr>
                <a:solidFill>
                  <a:schemeClr val="tx1"/>
                </a:solidFill>
                <a:latin typeface="Verdana" charset="0"/>
                <a:ea typeface="Arial" charset="0"/>
                <a:cs typeface="Arial" charset="0"/>
              </a:defRPr>
            </a:lvl8pPr>
            <a:lvl9pPr marL="3932446" indent="-23132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fld id="{CB76407E-4202-BF4D-A470-D2F35932F419}" type="slidenum">
              <a:rPr lang="en-US">
                <a:solidFill>
                  <a:srgbClr val="000000"/>
                </a:solidFill>
                <a:latin typeface="Arial" charset="0"/>
              </a:rPr>
              <a:pPr eaLnBrk="1" hangingPunct="1"/>
              <a:t>46</a:t>
            </a:fld>
            <a:endParaRPr lang="en-US">
              <a:solidFill>
                <a:srgbClr val="000000"/>
              </a:solidFill>
              <a:latin typeface="Arial" charset="0"/>
            </a:endParaRPr>
          </a:p>
        </p:txBody>
      </p:sp>
    </p:spTree>
    <p:extLst>
      <p:ext uri="{BB962C8B-B14F-4D97-AF65-F5344CB8AC3E}">
        <p14:creationId xmlns:p14="http://schemas.microsoft.com/office/powerpoint/2010/main" val="1406880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Settings RULE -  We MUST separate where someone lives (housing) from Services.  Eric’s various</a:t>
            </a:r>
            <a:r>
              <a:rPr lang="en-US" baseline="0" dirty="0" smtClean="0"/>
              <a:t> living arrangements – he would get “fired” from living in settings.  Story about how one agency sent him to the hospital and said don’t send him back.  NOW his name is on the lease.  HE now has the power, the control – he can fire an agency, they can’t kick him out.  The intent of the RULE is all about giving the control back </a:t>
            </a:r>
            <a:r>
              <a:rPr lang="en-US" baseline="0" smtClean="0"/>
              <a:t>to the PWD.</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47</a:t>
            </a:fld>
            <a:endParaRPr lang="en-US"/>
          </a:p>
        </p:txBody>
      </p:sp>
    </p:spTree>
    <p:extLst>
      <p:ext uri="{BB962C8B-B14F-4D97-AF65-F5344CB8AC3E}">
        <p14:creationId xmlns:p14="http://schemas.microsoft.com/office/powerpoint/2010/main" val="466278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Had to rethink how Eric was supported – went</a:t>
            </a:r>
            <a:r>
              <a:rPr lang="en-US" baseline="0" dirty="0" smtClean="0"/>
              <a:t> from 2 or 3 on 1 to living in companion model, living as a family member/friend. He’s happy and behaviors have all but disappeared.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48</a:t>
            </a:fld>
            <a:endParaRPr lang="en-US"/>
          </a:p>
        </p:txBody>
      </p:sp>
    </p:spTree>
    <p:extLst>
      <p:ext uri="{BB962C8B-B14F-4D97-AF65-F5344CB8AC3E}">
        <p14:creationId xmlns:p14="http://schemas.microsoft.com/office/powerpoint/2010/main" val="9402811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49</a:t>
            </a:fld>
            <a:endParaRPr lang="en-US"/>
          </a:p>
        </p:txBody>
      </p:sp>
    </p:spTree>
    <p:extLst>
      <p:ext uri="{BB962C8B-B14F-4D97-AF65-F5344CB8AC3E}">
        <p14:creationId xmlns:p14="http://schemas.microsoft.com/office/powerpoint/2010/main" val="1963843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Recap:  Talked about </a:t>
            </a:r>
          </a:p>
          <a:p>
            <a:pPr marL="171450" indent="-171450">
              <a:buFont typeface="Arial" charset="0"/>
              <a:buChar char="•"/>
            </a:pPr>
            <a:r>
              <a:rPr lang="en-US" dirty="0" smtClean="0"/>
              <a:t>Current</a:t>
            </a:r>
            <a:r>
              <a:rPr lang="en-US" baseline="0" dirty="0" smtClean="0"/>
              <a:t> realities</a:t>
            </a:r>
          </a:p>
          <a:p>
            <a:pPr marL="171450" indent="-171450">
              <a:buFont typeface="Arial" charset="0"/>
              <a:buChar char="•"/>
            </a:pPr>
            <a:r>
              <a:rPr lang="en-US" baseline="0" dirty="0" smtClean="0"/>
              <a:t>Good life/Vision/Trajectory</a:t>
            </a:r>
          </a:p>
          <a:p>
            <a:pPr marL="171450" indent="-171450">
              <a:buFont typeface="Arial" charset="0"/>
              <a:buChar char="•"/>
            </a:pPr>
            <a:r>
              <a:rPr lang="en-US" baseline="0" dirty="0" smtClean="0"/>
              <a:t>Life Experiences</a:t>
            </a:r>
          </a:p>
          <a:p>
            <a:pPr marL="171450" indent="-171450">
              <a:buFont typeface="Arial" charset="0"/>
              <a:buChar char="•"/>
            </a:pPr>
            <a:r>
              <a:rPr lang="en-US" baseline="0" dirty="0" smtClean="0"/>
              <a:t>Domains/Life Possibilities</a:t>
            </a:r>
          </a:p>
          <a:p>
            <a:pPr marL="0" indent="0">
              <a:buFontTx/>
              <a:buNone/>
            </a:pPr>
            <a:r>
              <a:rPr lang="en-US" baseline="0" dirty="0" smtClean="0"/>
              <a:t>NOW – how do we get there???</a:t>
            </a:r>
          </a:p>
        </p:txBody>
      </p:sp>
      <p:sp>
        <p:nvSpPr>
          <p:cNvPr id="4" name="Slide Number Placeholder 3"/>
          <p:cNvSpPr>
            <a:spLocks noGrp="1"/>
          </p:cNvSpPr>
          <p:nvPr>
            <p:ph type="sldNum" sz="quarter" idx="10"/>
          </p:nvPr>
        </p:nvSpPr>
        <p:spPr/>
        <p:txBody>
          <a:bodyPr/>
          <a:lstStyle/>
          <a:p>
            <a:fld id="{43D0BFF0-BC4A-4F83-AF42-DF149487A101}" type="slidenum">
              <a:rPr lang="en-US" smtClean="0"/>
              <a:pPr/>
              <a:t>50</a:t>
            </a:fld>
            <a:endParaRPr lang="en-US"/>
          </a:p>
        </p:txBody>
      </p:sp>
    </p:spTree>
    <p:extLst>
      <p:ext uri="{BB962C8B-B14F-4D97-AF65-F5344CB8AC3E}">
        <p14:creationId xmlns:p14="http://schemas.microsoft.com/office/powerpoint/2010/main" val="1605710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--The 100% can have</a:t>
            </a:r>
            <a:r>
              <a:rPr lang="en-US" baseline="0" dirty="0" smtClean="0"/>
              <a:t> access to the 3 buckets  - even if they never receive formal services</a:t>
            </a:r>
          </a:p>
          <a:p>
            <a:r>
              <a:rPr lang="en-US" baseline="0" dirty="0" smtClean="0"/>
              <a:t>--YOU don’t have to know everything or provide it – but you can refer them to someone that does.  Every state has a family to family organization, and many have parent to parent networks.  </a:t>
            </a:r>
          </a:p>
          <a:p>
            <a:r>
              <a:rPr lang="en-US" baseline="0" dirty="0" smtClean="0"/>
              <a:t>Judy </a:t>
            </a:r>
            <a:r>
              <a:rPr lang="en-US" baseline="0" dirty="0" err="1" smtClean="0"/>
              <a:t>Chezik</a:t>
            </a:r>
            <a:r>
              <a:rPr lang="en-US" baseline="0" dirty="0" smtClean="0"/>
              <a:t> and MPACT </a:t>
            </a:r>
            <a:r>
              <a:rPr lang="en-US" b="1" baseline="0" dirty="0" smtClean="0"/>
              <a:t>story</a:t>
            </a:r>
            <a:endParaRPr lang="en-US" b="1" dirty="0" smtClean="0"/>
          </a:p>
          <a:p>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05785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D0BFF0-BC4A-4F83-AF42-DF149487A101}" type="slidenum">
              <a:rPr lang="en-US" smtClean="0"/>
              <a:pPr/>
              <a:t>52</a:t>
            </a:fld>
            <a:endParaRPr lang="en-US"/>
          </a:p>
        </p:txBody>
      </p:sp>
    </p:spTree>
    <p:extLst>
      <p:ext uri="{BB962C8B-B14F-4D97-AF65-F5344CB8AC3E}">
        <p14:creationId xmlns:p14="http://schemas.microsoft.com/office/powerpoint/2010/main" val="2082270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HOW do we get the supports needed for the GOOD LIFE???</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53</a:t>
            </a:fld>
            <a:endParaRPr lang="en-US"/>
          </a:p>
        </p:txBody>
      </p:sp>
    </p:spTree>
    <p:extLst>
      <p:ext uri="{BB962C8B-B14F-4D97-AF65-F5344CB8AC3E}">
        <p14:creationId xmlns:p14="http://schemas.microsoft.com/office/powerpoint/2010/main" val="146613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54</a:t>
            </a:fld>
            <a:endParaRPr lang="en-US"/>
          </a:p>
        </p:txBody>
      </p:sp>
    </p:spTree>
    <p:extLst>
      <p:ext uri="{BB962C8B-B14F-4D97-AF65-F5344CB8AC3E}">
        <p14:creationId xmlns:p14="http://schemas.microsoft.com/office/powerpoint/2010/main" val="17719174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r>
              <a:rPr lang="en-US" dirty="0" smtClean="0"/>
              <a:t>MAPPING</a:t>
            </a:r>
          </a:p>
          <a:p>
            <a:r>
              <a:rPr lang="en-US" dirty="0" smtClean="0"/>
              <a:t>PROBLEM</a:t>
            </a:r>
            <a:r>
              <a:rPr lang="en-US" baseline="0" dirty="0" smtClean="0"/>
              <a:t> SOLVING</a:t>
            </a:r>
          </a:p>
          <a:p>
            <a:r>
              <a:rPr lang="en-US" baseline="0" dirty="0" smtClean="0"/>
              <a:t>PLANNING LTSS</a:t>
            </a:r>
          </a:p>
          <a:p>
            <a:r>
              <a:rPr lang="en-US" baseline="0" dirty="0" smtClean="0"/>
              <a:t>PLANNING ACTIVITIES</a:t>
            </a:r>
          </a:p>
          <a:p>
            <a:r>
              <a:rPr lang="en-US" baseline="0" dirty="0" smtClean="0"/>
              <a:t>We ALL do this without even thinking about it</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55</a:t>
            </a:fld>
            <a:endParaRPr lang="en-US"/>
          </a:p>
        </p:txBody>
      </p:sp>
    </p:spTree>
    <p:extLst>
      <p:ext uri="{BB962C8B-B14F-4D97-AF65-F5344CB8AC3E}">
        <p14:creationId xmlns:p14="http://schemas.microsoft.com/office/powerpoint/2010/main" val="81618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FFC148-FD8E-404F-9E80-9E54C76D8C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30826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91" indent="-289150" eaLnBrk="0" hangingPunct="0">
              <a:defRPr sz="2400">
                <a:solidFill>
                  <a:schemeClr val="tx1"/>
                </a:solidFill>
                <a:latin typeface="Verdana" panose="020B0604030504040204" pitchFamily="34" charset="0"/>
                <a:ea typeface="MS PGothic" panose="020B0600070205080204" pitchFamily="34" charset="-128"/>
              </a:defRPr>
            </a:lvl2pPr>
            <a:lvl3pPr marL="1156602" indent="-231320" eaLnBrk="0" hangingPunct="0">
              <a:defRPr sz="2400">
                <a:solidFill>
                  <a:schemeClr val="tx1"/>
                </a:solidFill>
                <a:latin typeface="Verdana" panose="020B0604030504040204" pitchFamily="34" charset="0"/>
                <a:ea typeface="MS PGothic" panose="020B0600070205080204" pitchFamily="34" charset="-128"/>
              </a:defRPr>
            </a:lvl3pPr>
            <a:lvl4pPr marL="1619242" indent="-231320" eaLnBrk="0" hangingPunct="0">
              <a:defRPr sz="2400">
                <a:solidFill>
                  <a:schemeClr val="tx1"/>
                </a:solidFill>
                <a:latin typeface="Verdana" panose="020B0604030504040204" pitchFamily="34" charset="0"/>
                <a:ea typeface="MS PGothic" panose="020B0600070205080204" pitchFamily="34" charset="-128"/>
              </a:defRPr>
            </a:lvl4pPr>
            <a:lvl5pPr marL="2081883" indent="-231320" eaLnBrk="0" hangingPunct="0">
              <a:defRPr sz="2400">
                <a:solidFill>
                  <a:schemeClr val="tx1"/>
                </a:solidFill>
                <a:latin typeface="Verdana" panose="020B0604030504040204" pitchFamily="34" charset="0"/>
                <a:ea typeface="MS PGothic" panose="020B0600070205080204" pitchFamily="34" charset="-128"/>
              </a:defRPr>
            </a:lvl5pPr>
            <a:lvl6pPr marL="254452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16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805"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446"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latin typeface="Arial" panose="020B0604020202020204" pitchFamily="34" charset="0"/>
              </a:rPr>
              <a:pPr eaLnBrk="1" hangingPunct="1"/>
              <a:t>56</a:t>
            </a:fld>
            <a:endParaRPr lang="en-US" sz="1200">
              <a:latin typeface="Arial" panose="020B0604020202020204" pitchFamily="34" charset="0"/>
            </a:endParaRPr>
          </a:p>
        </p:txBody>
      </p:sp>
    </p:spTree>
    <p:extLst>
      <p:ext uri="{BB962C8B-B14F-4D97-AF65-F5344CB8AC3E}">
        <p14:creationId xmlns:p14="http://schemas.microsoft.com/office/powerpoint/2010/main" val="1848981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663575" y="1160463"/>
            <a:ext cx="5573713" cy="3136900"/>
          </a:xfrm>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anose="020B0604020202020204" pitchFamily="34" charset="0"/>
            </a:endParaRPr>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51791" indent="-289150" eaLnBrk="0" hangingPunct="0">
              <a:defRPr sz="2400">
                <a:solidFill>
                  <a:schemeClr val="tx1"/>
                </a:solidFill>
                <a:latin typeface="Verdana" panose="020B0604030504040204" pitchFamily="34" charset="0"/>
                <a:ea typeface="MS PGothic" panose="020B0600070205080204" pitchFamily="34" charset="-128"/>
              </a:defRPr>
            </a:lvl2pPr>
            <a:lvl3pPr marL="1156602" indent="-231320" eaLnBrk="0" hangingPunct="0">
              <a:defRPr sz="2400">
                <a:solidFill>
                  <a:schemeClr val="tx1"/>
                </a:solidFill>
                <a:latin typeface="Verdana" panose="020B0604030504040204" pitchFamily="34" charset="0"/>
                <a:ea typeface="MS PGothic" panose="020B0600070205080204" pitchFamily="34" charset="-128"/>
              </a:defRPr>
            </a:lvl3pPr>
            <a:lvl4pPr marL="1619242" indent="-231320" eaLnBrk="0" hangingPunct="0">
              <a:defRPr sz="2400">
                <a:solidFill>
                  <a:schemeClr val="tx1"/>
                </a:solidFill>
                <a:latin typeface="Verdana" panose="020B0604030504040204" pitchFamily="34" charset="0"/>
                <a:ea typeface="MS PGothic" panose="020B0600070205080204" pitchFamily="34" charset="-128"/>
              </a:defRPr>
            </a:lvl4pPr>
            <a:lvl5pPr marL="2081883" indent="-231320" eaLnBrk="0" hangingPunct="0">
              <a:defRPr sz="2400">
                <a:solidFill>
                  <a:schemeClr val="tx1"/>
                </a:solidFill>
                <a:latin typeface="Verdana" panose="020B0604030504040204" pitchFamily="34" charset="0"/>
                <a:ea typeface="MS PGothic" panose="020B0600070205080204" pitchFamily="34" charset="-128"/>
              </a:defRPr>
            </a:lvl5pPr>
            <a:lvl6pPr marL="254452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3007164"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69805"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932446" indent="-23132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eaLnBrk="1" hangingPunct="1"/>
            <a:fld id="{0AF8027A-B85F-45E5-95E9-9CBE4CD537DC}" type="slidenum">
              <a:rPr lang="en-US" sz="1200">
                <a:latin typeface="Arial" panose="020B0604020202020204" pitchFamily="34" charset="0"/>
              </a:rPr>
              <a:pPr eaLnBrk="1" hangingPunct="1"/>
              <a:t>57</a:t>
            </a:fld>
            <a:endParaRPr lang="en-US" sz="1200">
              <a:latin typeface="Arial" panose="020B0604020202020204" pitchFamily="34" charset="0"/>
            </a:endParaRPr>
          </a:p>
        </p:txBody>
      </p:sp>
    </p:spTree>
    <p:extLst>
      <p:ext uri="{BB962C8B-B14F-4D97-AF65-F5344CB8AC3E}">
        <p14:creationId xmlns:p14="http://schemas.microsoft.com/office/powerpoint/2010/main" val="14579081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663575" y="1160463"/>
            <a:ext cx="5573713" cy="313690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66838-0CD8-4356-B3E1-28CC2A0F5FDA}" type="slidenum">
              <a:rPr lang="en-US" smtClean="0">
                <a:solidFill>
                  <a:prstClr val="black"/>
                </a:solidFill>
              </a:rPr>
              <a:pPr fontAlgn="base">
                <a:spcBef>
                  <a:spcPct val="0"/>
                </a:spcBef>
                <a:spcAft>
                  <a:spcPct val="0"/>
                </a:spcAft>
                <a:defRPr/>
              </a:pPr>
              <a:t>58</a:t>
            </a:fld>
            <a:endParaRPr lang="en-US" smtClean="0">
              <a:solidFill>
                <a:prstClr val="black"/>
              </a:solidFill>
            </a:endParaRPr>
          </a:p>
        </p:txBody>
      </p:sp>
    </p:spTree>
    <p:extLst>
      <p:ext uri="{BB962C8B-B14F-4D97-AF65-F5344CB8AC3E}">
        <p14:creationId xmlns:p14="http://schemas.microsoft.com/office/powerpoint/2010/main" val="3957505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60</a:t>
            </a:fld>
            <a:endParaRPr lang="en-US"/>
          </a:p>
        </p:txBody>
      </p:sp>
    </p:spTree>
    <p:extLst>
      <p:ext uri="{BB962C8B-B14F-4D97-AF65-F5344CB8AC3E}">
        <p14:creationId xmlns:p14="http://schemas.microsoft.com/office/powerpoint/2010/main" val="3844170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61</a:t>
            </a:fld>
            <a:endParaRPr lang="en-US"/>
          </a:p>
        </p:txBody>
      </p:sp>
    </p:spTree>
    <p:extLst>
      <p:ext uri="{BB962C8B-B14F-4D97-AF65-F5344CB8AC3E}">
        <p14:creationId xmlns:p14="http://schemas.microsoft.com/office/powerpoint/2010/main" val="6916042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62</a:t>
            </a:fld>
            <a:endParaRPr lang="en-US"/>
          </a:p>
        </p:txBody>
      </p:sp>
    </p:spTree>
    <p:extLst>
      <p:ext uri="{BB962C8B-B14F-4D97-AF65-F5344CB8AC3E}">
        <p14:creationId xmlns:p14="http://schemas.microsoft.com/office/powerpoint/2010/main" val="20897213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63</a:t>
            </a:fld>
            <a:endParaRPr lang="en-US"/>
          </a:p>
        </p:txBody>
      </p:sp>
    </p:spTree>
    <p:extLst>
      <p:ext uri="{BB962C8B-B14F-4D97-AF65-F5344CB8AC3E}">
        <p14:creationId xmlns:p14="http://schemas.microsoft.com/office/powerpoint/2010/main" val="29299376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64</a:t>
            </a:fld>
            <a:endParaRPr lang="en-US"/>
          </a:p>
        </p:txBody>
      </p:sp>
    </p:spTree>
    <p:extLst>
      <p:ext uri="{BB962C8B-B14F-4D97-AF65-F5344CB8AC3E}">
        <p14:creationId xmlns:p14="http://schemas.microsoft.com/office/powerpoint/2010/main" val="4461478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3748700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   P2P interacts both directions!!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1081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xfrm>
            <a:off x="663575" y="1160463"/>
            <a:ext cx="5573713" cy="3136900"/>
          </a:xfrm>
          <a:ln/>
        </p:spPr>
      </p:sp>
      <p:sp>
        <p:nvSpPr>
          <p:cNvPr id="3" name="Notes Placeholder 2"/>
          <p:cNvSpPr>
            <a:spLocks noGrp="1"/>
          </p:cNvSpPr>
          <p:nvPr>
            <p:ph type="body" idx="1"/>
          </p:nvPr>
        </p:nvSpPr>
        <p:spPr/>
        <p:txBody>
          <a:bodyPr/>
          <a:lstStyle/>
          <a:p>
            <a:pPr algn="l">
              <a:defRPr/>
            </a:pPr>
            <a:r>
              <a:rPr lang="en-US" sz="1000" b="0" dirty="0" smtClean="0">
                <a:latin typeface="Verdana" pitchFamily="34" charset="0"/>
                <a:cs typeface="Arial" charset="0"/>
              </a:rPr>
              <a:t>-DEMAND</a:t>
            </a:r>
            <a:r>
              <a:rPr lang="en-US" sz="1000" b="0" baseline="0" dirty="0" smtClean="0">
                <a:latin typeface="Verdana" pitchFamily="34" charset="0"/>
                <a:cs typeface="Arial" charset="0"/>
              </a:rPr>
              <a:t> for services going UP, while BUDGET is going DOWN.  Workforce – females between 25 and 45, going DOWN.  Elderly using $ and people resources that IDD also uses.  </a:t>
            </a:r>
          </a:p>
          <a:p>
            <a:pPr algn="l">
              <a:defRPr/>
            </a:pPr>
            <a:r>
              <a:rPr lang="en-US" sz="1000" b="0" baseline="0" dirty="0" smtClean="0">
                <a:latin typeface="Verdana" pitchFamily="34" charset="0"/>
                <a:cs typeface="Arial" charset="0"/>
              </a:rPr>
              <a:t>-Expectations of younger generation that has grown up with FULL </a:t>
            </a:r>
            <a:r>
              <a:rPr lang="en-US" sz="1000" b="0" baseline="0" dirty="0" err="1" smtClean="0">
                <a:latin typeface="Verdana" pitchFamily="34" charset="0"/>
                <a:cs typeface="Arial" charset="0"/>
              </a:rPr>
              <a:t>iinclusion</a:t>
            </a:r>
            <a:r>
              <a:rPr lang="en-US" sz="1000" b="0" baseline="0" dirty="0" smtClean="0">
                <a:latin typeface="Verdana" pitchFamily="34" charset="0"/>
                <a:cs typeface="Arial" charset="0"/>
              </a:rPr>
              <a:t>.</a:t>
            </a:r>
          </a:p>
          <a:p>
            <a:pPr algn="l">
              <a:defRPr/>
            </a:pPr>
            <a:r>
              <a:rPr lang="en-US" sz="1000" b="0" baseline="0" dirty="0" smtClean="0">
                <a:latin typeface="Verdana" pitchFamily="34" charset="0"/>
                <a:cs typeface="Arial" charset="0"/>
              </a:rPr>
              <a:t>-Policy – moving away from institutional and congregate settings, and employment and community inclusion is an expectation. </a:t>
            </a:r>
            <a:endParaRPr lang="en-US" sz="1000" b="0" dirty="0" smtClean="0">
              <a:latin typeface="Verdana" pitchFamily="34" charset="0"/>
              <a:cs typeface="Arial" charset="0"/>
            </a:endParaRPr>
          </a:p>
          <a:p>
            <a:pPr algn="l">
              <a:defRPr/>
            </a:pPr>
            <a:r>
              <a:rPr lang="en-US" sz="1000" b="0" dirty="0" smtClean="0">
                <a:latin typeface="Verdana" pitchFamily="34" charset="0"/>
                <a:cs typeface="Arial" charset="0"/>
              </a:rPr>
              <a:t>-Providers</a:t>
            </a:r>
            <a:r>
              <a:rPr lang="en-US" sz="1000" b="0" baseline="0" dirty="0" smtClean="0">
                <a:latin typeface="Verdana" pitchFamily="34" charset="0"/>
                <a:cs typeface="Arial" charset="0"/>
              </a:rPr>
              <a:t> expected to do MORE for less </a:t>
            </a:r>
            <a:endParaRPr lang="en-US" sz="1000" b="1" dirty="0" smtClean="0">
              <a:latin typeface="Verdana" pitchFamily="34" charset="0"/>
              <a:cs typeface="Arial" charset="0"/>
            </a:endParaRPr>
          </a:p>
          <a:p>
            <a:pPr>
              <a:defRPr/>
            </a:pPr>
            <a:r>
              <a:rPr lang="en-US" sz="1000" b="1" dirty="0" smtClean="0">
                <a:latin typeface="Verdana" pitchFamily="34" charset="0"/>
                <a:cs typeface="Arial" charset="0"/>
              </a:rPr>
              <a:t>Key </a:t>
            </a:r>
            <a:r>
              <a:rPr lang="en-US" sz="1000" b="1" dirty="0">
                <a:latin typeface="Verdana" pitchFamily="34" charset="0"/>
                <a:cs typeface="Arial" charset="0"/>
              </a:rPr>
              <a:t>Federal Policy:</a:t>
            </a:r>
          </a:p>
          <a:p>
            <a:pPr marL="289107" indent="-289107">
              <a:buFont typeface="Arial"/>
              <a:buChar char="•"/>
              <a:defRPr/>
            </a:pPr>
            <a:r>
              <a:rPr lang="en-US" sz="1000" dirty="0">
                <a:latin typeface="Verdana" pitchFamily="34" charset="0"/>
                <a:cs typeface="Arial" charset="0"/>
              </a:rPr>
              <a:t>Developmental Disability Act</a:t>
            </a:r>
          </a:p>
          <a:p>
            <a:pPr marL="289107" indent="-289107">
              <a:buFont typeface="Arial"/>
              <a:buChar char="•"/>
              <a:defRPr/>
            </a:pPr>
            <a:r>
              <a:rPr lang="en-US" sz="1000" dirty="0">
                <a:latin typeface="Verdana" pitchFamily="34" charset="0"/>
                <a:cs typeface="Arial" charset="0"/>
              </a:rPr>
              <a:t>Individuals with Disabilities Education Act</a:t>
            </a:r>
          </a:p>
          <a:p>
            <a:pPr marL="289107" indent="-289107">
              <a:buFont typeface="Arial"/>
              <a:buChar char="•"/>
              <a:defRPr/>
            </a:pPr>
            <a:r>
              <a:rPr lang="en-US" sz="1000" dirty="0">
                <a:latin typeface="Verdana" pitchFamily="34" charset="0"/>
                <a:cs typeface="Arial" charset="0"/>
              </a:rPr>
              <a:t>Family and Medical Leave Act </a:t>
            </a:r>
          </a:p>
          <a:p>
            <a:pPr marL="289107" indent="-289107">
              <a:buFont typeface="Arial"/>
              <a:buChar char="•"/>
              <a:defRPr/>
            </a:pPr>
            <a:r>
              <a:rPr lang="en-US" sz="1000" dirty="0">
                <a:latin typeface="Verdana" pitchFamily="34" charset="0"/>
                <a:cs typeface="Arial" charset="0"/>
              </a:rPr>
              <a:t>Lifespan Respite Act </a:t>
            </a:r>
          </a:p>
          <a:p>
            <a:pPr marL="289107" indent="-289107">
              <a:buFont typeface="Arial"/>
              <a:buChar char="•"/>
              <a:defRPr/>
            </a:pPr>
            <a:r>
              <a:rPr lang="en-US" sz="1000" dirty="0">
                <a:latin typeface="Verdana" pitchFamily="34" charset="0"/>
                <a:cs typeface="Arial" charset="0"/>
              </a:rPr>
              <a:t>Older American’s </a:t>
            </a:r>
            <a:r>
              <a:rPr lang="en-US" sz="1000" dirty="0" smtClean="0">
                <a:latin typeface="Verdana" pitchFamily="34" charset="0"/>
                <a:cs typeface="Arial" charset="0"/>
              </a:rPr>
              <a:t>Act</a:t>
            </a:r>
          </a:p>
          <a:p>
            <a:pPr marL="289107" indent="-289107">
              <a:buFont typeface="Arial"/>
              <a:buChar char="•"/>
              <a:defRPr/>
            </a:pPr>
            <a:r>
              <a:rPr lang="en-US" sz="1000" dirty="0" smtClean="0">
                <a:latin typeface="Verdana" pitchFamily="34" charset="0"/>
                <a:cs typeface="Arial" charset="0"/>
              </a:rPr>
              <a:t>HCBS rules</a:t>
            </a:r>
            <a:endParaRPr lang="en-US" sz="1000" i="1" dirty="0">
              <a:latin typeface="Verdana" pitchFamily="34" charset="0"/>
              <a:cs typeface="Arial" charset="0"/>
            </a:endParaRPr>
          </a:p>
          <a:p>
            <a:pPr>
              <a:defRPr/>
            </a:pPr>
            <a:r>
              <a:rPr lang="en-US" sz="1000" b="1" dirty="0">
                <a:latin typeface="Verdana" pitchFamily="34" charset="0"/>
                <a:cs typeface="Arial" charset="0"/>
              </a:rPr>
              <a:t>Key Federal Initiatives</a:t>
            </a:r>
          </a:p>
          <a:p>
            <a:pPr marL="289107" indent="-289107">
              <a:buFont typeface="Arial"/>
              <a:buChar char="•"/>
              <a:defRPr/>
            </a:pPr>
            <a:r>
              <a:rPr lang="en-US" dirty="0" smtClean="0">
                <a:latin typeface="Verdana" pitchFamily="34" charset="0"/>
                <a:cs typeface="Arial" charset="0"/>
              </a:rPr>
              <a:t>Medicaid Money Follows the Person</a:t>
            </a:r>
          </a:p>
          <a:p>
            <a:pPr marL="289107" indent="-289107">
              <a:buFont typeface="Arial"/>
              <a:buChar char="•"/>
              <a:defRPr/>
            </a:pPr>
            <a:r>
              <a:rPr lang="en-US" dirty="0" smtClean="0">
                <a:latin typeface="Verdana" pitchFamily="34" charset="0"/>
                <a:cs typeface="Arial" charset="0"/>
              </a:rPr>
              <a:t>SSA Ticket to Work</a:t>
            </a:r>
          </a:p>
          <a:p>
            <a:pPr marL="289107" indent="-289107">
              <a:buFont typeface="Arial"/>
              <a:buChar char="•"/>
              <a:defRPr/>
            </a:pPr>
            <a:r>
              <a:rPr lang="en-US" dirty="0" smtClean="0">
                <a:latin typeface="Verdana" pitchFamily="34" charset="0"/>
                <a:cs typeface="Arial" charset="0"/>
              </a:rPr>
              <a:t>Aging and Disability Resource Centers</a:t>
            </a:r>
          </a:p>
          <a:p>
            <a:pPr marL="289107" indent="-289107">
              <a:buFont typeface="Arial"/>
              <a:buChar char="•"/>
              <a:defRPr/>
            </a:pPr>
            <a:r>
              <a:rPr lang="en-US" dirty="0" smtClean="0">
                <a:latin typeface="Verdana" pitchFamily="34" charset="0"/>
                <a:cs typeface="Arial" charset="0"/>
              </a:rPr>
              <a:t>HHS Community Living Initiative</a:t>
            </a:r>
          </a:p>
          <a:p>
            <a:pPr marL="289107" indent="-289107">
              <a:buFont typeface="Arial"/>
              <a:buChar char="•"/>
              <a:defRPr/>
            </a:pPr>
            <a:endParaRPr lang="en-US" sz="1000" b="1" i="1" dirty="0">
              <a:latin typeface="Verdana" pitchFamily="34" charset="0"/>
              <a:cs typeface="Arial" charset="0"/>
            </a:endParaRPr>
          </a:p>
          <a:p>
            <a:pPr>
              <a:defRPr/>
            </a:pPr>
            <a:r>
              <a:rPr lang="en-US" sz="1000" b="1" i="1" dirty="0">
                <a:latin typeface="Verdana" pitchFamily="34" charset="0"/>
                <a:cs typeface="Arial" charset="0"/>
              </a:rPr>
              <a:t>Other Key Initiatives:</a:t>
            </a:r>
          </a:p>
          <a:p>
            <a:pPr marL="289107" indent="-289107">
              <a:buFont typeface="Arial"/>
              <a:buChar char="•"/>
              <a:defRPr/>
            </a:pPr>
            <a:r>
              <a:rPr lang="en-US" sz="1000" i="1" dirty="0">
                <a:latin typeface="Verdana" pitchFamily="34" charset="0"/>
                <a:cs typeface="Arial" charset="0"/>
              </a:rPr>
              <a:t>National Governors Association initiative “A Better Bottom Line:  Employing People with Disabilities”  </a:t>
            </a:r>
          </a:p>
          <a:p>
            <a:pPr>
              <a:defRPr/>
            </a:pPr>
            <a:endParaRPr lang="en-US" sz="1000" b="1" i="1" dirty="0">
              <a:latin typeface="Verdana" pitchFamily="34" charset="0"/>
              <a:cs typeface="Arial" charset="0"/>
            </a:endParaRPr>
          </a:p>
          <a:p>
            <a:pPr>
              <a:defRPr/>
            </a:pPr>
            <a:endParaRPr lang="en-US" sz="1000" i="1" dirty="0">
              <a:latin typeface="Verdana" pitchFamily="34" charset="0"/>
              <a:cs typeface="Arial"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51679" indent="-289107" eaLnBrk="0" hangingPunct="0">
              <a:defRPr sz="2400">
                <a:solidFill>
                  <a:schemeClr val="tx1"/>
                </a:solidFill>
                <a:latin typeface="Verdana" charset="0"/>
                <a:ea typeface="ＭＳ Ｐゴシック" charset="0"/>
              </a:defRPr>
            </a:lvl2pPr>
            <a:lvl3pPr marL="1156429" indent="-231285" eaLnBrk="0" hangingPunct="0">
              <a:defRPr sz="2400">
                <a:solidFill>
                  <a:schemeClr val="tx1"/>
                </a:solidFill>
                <a:latin typeface="Verdana" charset="0"/>
                <a:ea typeface="ＭＳ Ｐゴシック" charset="0"/>
              </a:defRPr>
            </a:lvl3pPr>
            <a:lvl4pPr marL="1619000" indent="-231285" eaLnBrk="0" hangingPunct="0">
              <a:defRPr sz="2400">
                <a:solidFill>
                  <a:schemeClr val="tx1"/>
                </a:solidFill>
                <a:latin typeface="Verdana" charset="0"/>
                <a:ea typeface="ＭＳ Ｐゴシック" charset="0"/>
              </a:defRPr>
            </a:lvl4pPr>
            <a:lvl5pPr marL="2081571" indent="-231285" eaLnBrk="0" hangingPunct="0">
              <a:defRPr sz="2400">
                <a:solidFill>
                  <a:schemeClr val="tx1"/>
                </a:solidFill>
                <a:latin typeface="Verdana" charset="0"/>
                <a:ea typeface="ＭＳ Ｐゴシック" charset="0"/>
              </a:defRPr>
            </a:lvl5pPr>
            <a:lvl6pPr marL="2544143" indent="-231285" eaLnBrk="0" fontAlgn="base" hangingPunct="0">
              <a:spcBef>
                <a:spcPct val="0"/>
              </a:spcBef>
              <a:spcAft>
                <a:spcPct val="0"/>
              </a:spcAft>
              <a:defRPr sz="2400">
                <a:solidFill>
                  <a:schemeClr val="tx1"/>
                </a:solidFill>
                <a:latin typeface="Verdana" charset="0"/>
                <a:ea typeface="ＭＳ Ｐゴシック" charset="0"/>
              </a:defRPr>
            </a:lvl6pPr>
            <a:lvl7pPr marL="3006714" indent="-231285" eaLnBrk="0" fontAlgn="base" hangingPunct="0">
              <a:spcBef>
                <a:spcPct val="0"/>
              </a:spcBef>
              <a:spcAft>
                <a:spcPct val="0"/>
              </a:spcAft>
              <a:defRPr sz="2400">
                <a:solidFill>
                  <a:schemeClr val="tx1"/>
                </a:solidFill>
                <a:latin typeface="Verdana" charset="0"/>
                <a:ea typeface="ＭＳ Ｐゴシック" charset="0"/>
              </a:defRPr>
            </a:lvl7pPr>
            <a:lvl8pPr marL="3469286" indent="-231285" eaLnBrk="0" fontAlgn="base" hangingPunct="0">
              <a:spcBef>
                <a:spcPct val="0"/>
              </a:spcBef>
              <a:spcAft>
                <a:spcPct val="0"/>
              </a:spcAft>
              <a:defRPr sz="2400">
                <a:solidFill>
                  <a:schemeClr val="tx1"/>
                </a:solidFill>
                <a:latin typeface="Verdana" charset="0"/>
                <a:ea typeface="ＭＳ Ｐゴシック" charset="0"/>
              </a:defRPr>
            </a:lvl8pPr>
            <a:lvl9pPr marL="3931857" indent="-231285"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83F55D54-7135-5249-A0EB-A9FE6B37DDF7}" type="slidenum">
              <a:rPr lang="en-US" sz="1200">
                <a:latin typeface="Arial" charset="0"/>
                <a:cs typeface="Arial" charset="0"/>
              </a:rPr>
              <a:pPr eaLnBrk="1" hangingPunct="1"/>
              <a:t>6</a:t>
            </a:fld>
            <a:endParaRPr lang="en-US" sz="1200">
              <a:latin typeface="Arial" charset="0"/>
              <a:cs typeface="Arial" charset="0"/>
            </a:endParaRPr>
          </a:p>
        </p:txBody>
      </p:sp>
    </p:spTree>
    <p:extLst>
      <p:ext uri="{BB962C8B-B14F-4D97-AF65-F5344CB8AC3E}">
        <p14:creationId xmlns:p14="http://schemas.microsoft.com/office/powerpoint/2010/main" val="619660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   P2P interacts both directions!! </a:t>
            </a:r>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10819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xfrm>
            <a:off x="663575" y="1160463"/>
            <a:ext cx="5573713" cy="3136900"/>
          </a:xfrm>
          <a:ln/>
        </p:spPr>
      </p:sp>
      <p:sp>
        <p:nvSpPr>
          <p:cNvPr id="757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Think across domains and life stages.</a:t>
            </a:r>
            <a:r>
              <a:rPr lang="en-US" baseline="0" dirty="0" smtClean="0"/>
              <a:t>  Thinking about how we are utilizing systems and community to be the solution.</a:t>
            </a:r>
            <a:endParaRPr lang="en-US" dirty="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28862" indent="-280331" eaLnBrk="0" hangingPunct="0">
              <a:defRPr sz="2400">
                <a:solidFill>
                  <a:schemeClr val="tx1"/>
                </a:solidFill>
                <a:latin typeface="Verdana" charset="0"/>
                <a:ea typeface="ＭＳ Ｐゴシック" charset="0"/>
              </a:defRPr>
            </a:lvl2pPr>
            <a:lvl3pPr marL="1121325" indent="-224265" eaLnBrk="0" hangingPunct="0">
              <a:defRPr sz="2400">
                <a:solidFill>
                  <a:schemeClr val="tx1"/>
                </a:solidFill>
                <a:latin typeface="Verdana" charset="0"/>
                <a:ea typeface="ＭＳ Ｐゴシック" charset="0"/>
              </a:defRPr>
            </a:lvl3pPr>
            <a:lvl4pPr marL="1569856" indent="-224265" eaLnBrk="0" hangingPunct="0">
              <a:defRPr sz="2400">
                <a:solidFill>
                  <a:schemeClr val="tx1"/>
                </a:solidFill>
                <a:latin typeface="Verdana" charset="0"/>
                <a:ea typeface="ＭＳ Ｐゴシック" charset="0"/>
              </a:defRPr>
            </a:lvl4pPr>
            <a:lvl5pPr marL="2018386" indent="-224265" eaLnBrk="0" hangingPunct="0">
              <a:defRPr sz="2400">
                <a:solidFill>
                  <a:schemeClr val="tx1"/>
                </a:solidFill>
                <a:latin typeface="Verdana" charset="0"/>
                <a:ea typeface="ＭＳ Ｐゴシック" charset="0"/>
              </a:defRPr>
            </a:lvl5pPr>
            <a:lvl6pPr marL="2466915" indent="-224265" eaLnBrk="0" fontAlgn="base" hangingPunct="0">
              <a:spcBef>
                <a:spcPct val="0"/>
              </a:spcBef>
              <a:spcAft>
                <a:spcPct val="0"/>
              </a:spcAft>
              <a:defRPr sz="2400">
                <a:solidFill>
                  <a:schemeClr val="tx1"/>
                </a:solidFill>
                <a:latin typeface="Verdana" charset="0"/>
                <a:ea typeface="ＭＳ Ｐゴシック" charset="0"/>
              </a:defRPr>
            </a:lvl6pPr>
            <a:lvl7pPr marL="2915445" indent="-224265" eaLnBrk="0" fontAlgn="base" hangingPunct="0">
              <a:spcBef>
                <a:spcPct val="0"/>
              </a:spcBef>
              <a:spcAft>
                <a:spcPct val="0"/>
              </a:spcAft>
              <a:defRPr sz="2400">
                <a:solidFill>
                  <a:schemeClr val="tx1"/>
                </a:solidFill>
                <a:latin typeface="Verdana" charset="0"/>
                <a:ea typeface="ＭＳ Ｐゴシック" charset="0"/>
              </a:defRPr>
            </a:lvl7pPr>
            <a:lvl8pPr marL="3363976" indent="-224265" eaLnBrk="0" fontAlgn="base" hangingPunct="0">
              <a:spcBef>
                <a:spcPct val="0"/>
              </a:spcBef>
              <a:spcAft>
                <a:spcPct val="0"/>
              </a:spcAft>
              <a:defRPr sz="2400">
                <a:solidFill>
                  <a:schemeClr val="tx1"/>
                </a:solidFill>
                <a:latin typeface="Verdana" charset="0"/>
                <a:ea typeface="ＭＳ Ｐゴシック" charset="0"/>
              </a:defRPr>
            </a:lvl8pPr>
            <a:lvl9pPr marL="3812505" indent="-224265"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ADA1C780-89B8-2C4B-B732-EFE008E44F32}" type="slidenum">
              <a:rPr lang="en-US" sz="1200">
                <a:solidFill>
                  <a:prstClr val="black"/>
                </a:solidFill>
                <a:latin typeface="Arial" charset="0"/>
              </a:rPr>
              <a:pPr eaLnBrk="1" hangingPunct="1"/>
              <a:t>68</a:t>
            </a:fld>
            <a:endParaRPr lang="en-US" sz="1200">
              <a:solidFill>
                <a:prstClr val="black"/>
              </a:solidFill>
              <a:latin typeface="Arial" charset="0"/>
            </a:endParaRPr>
          </a:p>
        </p:txBody>
      </p:sp>
    </p:spTree>
    <p:extLst>
      <p:ext uri="{BB962C8B-B14F-4D97-AF65-F5344CB8AC3E}">
        <p14:creationId xmlns:p14="http://schemas.microsoft.com/office/powerpoint/2010/main" val="20353516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Now we can take practices and replicate them.</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69</a:t>
            </a:fld>
            <a:endParaRPr lang="en-US"/>
          </a:p>
        </p:txBody>
      </p:sp>
    </p:spTree>
    <p:extLst>
      <p:ext uri="{BB962C8B-B14F-4D97-AF65-F5344CB8AC3E}">
        <p14:creationId xmlns:p14="http://schemas.microsoft.com/office/powerpoint/2010/main" val="2188780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There are materials available on the website, we can direct</a:t>
            </a:r>
            <a:r>
              <a:rPr lang="en-US" baseline="0" dirty="0" smtClean="0"/>
              <a:t> you to mentors in other states and we can walk you through them.  MO has put together multiple materials from front door to working with schools to leverage work around partnerships and </a:t>
            </a:r>
            <a:r>
              <a:rPr lang="en-US" baseline="0" dirty="0" err="1" smtClean="0"/>
              <a:t>LifeCourse</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70</a:t>
            </a:fld>
            <a:endParaRPr lang="en-US"/>
          </a:p>
        </p:txBody>
      </p:sp>
    </p:spTree>
    <p:extLst>
      <p:ext uri="{BB962C8B-B14F-4D97-AF65-F5344CB8AC3E}">
        <p14:creationId xmlns:p14="http://schemas.microsoft.com/office/powerpoint/2010/main" val="34234926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Other states are working</a:t>
            </a:r>
            <a:r>
              <a:rPr lang="en-US" baseline="0" dirty="0" smtClean="0"/>
              <a:t> uniquely around outreach and with unusual partners.  Washington is building technology and piloting work developed by families.</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71</a:t>
            </a:fld>
            <a:endParaRPr lang="en-US"/>
          </a:p>
        </p:txBody>
      </p:sp>
    </p:spTree>
    <p:extLst>
      <p:ext uri="{BB962C8B-B14F-4D97-AF65-F5344CB8AC3E}">
        <p14:creationId xmlns:p14="http://schemas.microsoft.com/office/powerpoint/2010/main" val="25172232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Different focus/uses of tools and resources</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72</a:t>
            </a:fld>
            <a:endParaRPr lang="en-US"/>
          </a:p>
        </p:txBody>
      </p:sp>
    </p:spTree>
    <p:extLst>
      <p:ext uri="{BB962C8B-B14F-4D97-AF65-F5344CB8AC3E}">
        <p14:creationId xmlns:p14="http://schemas.microsoft.com/office/powerpoint/2010/main" val="6545732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Referrals from front</a:t>
            </a:r>
            <a:r>
              <a:rPr lang="en-US" baseline="0" dirty="0" smtClean="0"/>
              <a:t> door to peer-to-peer network</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73</a:t>
            </a:fld>
            <a:endParaRPr lang="en-US"/>
          </a:p>
        </p:txBody>
      </p:sp>
    </p:spTree>
    <p:extLst>
      <p:ext uri="{BB962C8B-B14F-4D97-AF65-F5344CB8AC3E}">
        <p14:creationId xmlns:p14="http://schemas.microsoft.com/office/powerpoint/2010/main" val="32035842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CT has focused</a:t>
            </a:r>
            <a:r>
              <a:rPr lang="en-US" baseline="0" dirty="0" smtClean="0"/>
              <a:t> on support coordination training – when to use what type of training.  They have taken strategies from tools and framework and fit them around the star.  </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74</a:t>
            </a:fld>
            <a:endParaRPr lang="en-US"/>
          </a:p>
        </p:txBody>
      </p:sp>
    </p:spTree>
    <p:extLst>
      <p:ext uri="{BB962C8B-B14F-4D97-AF65-F5344CB8AC3E}">
        <p14:creationId xmlns:p14="http://schemas.microsoft.com/office/powerpoint/2010/main" val="11174131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How do you align</a:t>
            </a:r>
            <a:r>
              <a:rPr lang="en-US" baseline="0" dirty="0" smtClean="0"/>
              <a:t> around expectations?  MO is working on aligning ISP with the </a:t>
            </a:r>
            <a:r>
              <a:rPr lang="en-US" baseline="0" dirty="0" err="1" smtClean="0"/>
              <a:t>LifeCourse</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75</a:t>
            </a:fld>
            <a:endParaRPr lang="en-US"/>
          </a:p>
        </p:txBody>
      </p:sp>
    </p:spTree>
    <p:extLst>
      <p:ext uri="{BB962C8B-B14F-4D97-AF65-F5344CB8AC3E}">
        <p14:creationId xmlns:p14="http://schemas.microsoft.com/office/powerpoint/2010/main" val="29369509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76</a:t>
            </a:fld>
            <a:endParaRPr lang="en-US"/>
          </a:p>
        </p:txBody>
      </p:sp>
    </p:spTree>
    <p:extLst>
      <p:ext uri="{BB962C8B-B14F-4D97-AF65-F5344CB8AC3E}">
        <p14:creationId xmlns:p14="http://schemas.microsoft.com/office/powerpoint/2010/main" val="112332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0BFF0-BC4A-4F83-AF42-DF149487A101}" type="slidenum">
              <a:rPr lang="en-US" smtClean="0"/>
              <a:pPr/>
              <a:t>7</a:t>
            </a:fld>
            <a:endParaRPr lang="en-US"/>
          </a:p>
        </p:txBody>
      </p:sp>
    </p:spTree>
    <p:extLst>
      <p:ext uri="{BB962C8B-B14F-4D97-AF65-F5344CB8AC3E}">
        <p14:creationId xmlns:p14="http://schemas.microsoft.com/office/powerpoint/2010/main" val="29831185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What is it I (family</a:t>
            </a:r>
            <a:r>
              <a:rPr lang="en-US" baseline="0" dirty="0" smtClean="0"/>
              <a:t>) am interested in and how do I get to what I need?  What does it mean from the front door.</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77</a:t>
            </a:fld>
            <a:endParaRPr lang="en-US"/>
          </a:p>
        </p:txBody>
      </p:sp>
    </p:spTree>
    <p:extLst>
      <p:ext uri="{BB962C8B-B14F-4D97-AF65-F5344CB8AC3E}">
        <p14:creationId xmlns:p14="http://schemas.microsoft.com/office/powerpoint/2010/main" val="34313387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78</a:t>
            </a:fld>
            <a:endParaRPr lang="en-US"/>
          </a:p>
        </p:txBody>
      </p:sp>
    </p:spTree>
    <p:extLst>
      <p:ext uri="{BB962C8B-B14F-4D97-AF65-F5344CB8AC3E}">
        <p14:creationId xmlns:p14="http://schemas.microsoft.com/office/powerpoint/2010/main" val="22793186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Washington – balance entitlements to come in with the big world rather than just service world in mind</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80</a:t>
            </a:fld>
            <a:endParaRPr lang="en-US"/>
          </a:p>
        </p:txBody>
      </p:sp>
    </p:spTree>
    <p:extLst>
      <p:ext uri="{BB962C8B-B14F-4D97-AF65-F5344CB8AC3E}">
        <p14:creationId xmlns:p14="http://schemas.microsoft.com/office/powerpoint/2010/main" val="37655023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60463"/>
            <a:ext cx="5573713" cy="3136900"/>
          </a:xfrm>
        </p:spPr>
      </p:sp>
      <p:sp>
        <p:nvSpPr>
          <p:cNvPr id="3" name="Notes Placeholder 2"/>
          <p:cNvSpPr>
            <a:spLocks noGrp="1"/>
          </p:cNvSpPr>
          <p:nvPr>
            <p:ph type="body" idx="1"/>
          </p:nvPr>
        </p:nvSpPr>
        <p:spPr/>
        <p:txBody>
          <a:bodyPr/>
          <a:lstStyle/>
          <a:p>
            <a:r>
              <a:rPr lang="en-US" dirty="0" smtClean="0"/>
              <a:t>Barb went over some of the innovations in the </a:t>
            </a:r>
            <a:r>
              <a:rPr lang="en-US" dirty="0" err="1" smtClean="0"/>
              <a:t>CoP.</a:t>
            </a:r>
            <a:r>
              <a:rPr lang="en-US" dirty="0" smtClean="0"/>
              <a:t>  Once you identify the key areas we work</a:t>
            </a:r>
            <a:r>
              <a:rPr lang="en-US" baseline="0" dirty="0" smtClean="0"/>
              <a:t> with you to think about how to do it.  For example, if you want to change the front door you need to think about what values and practices guide the front door, who in leadership supports and buys in, what structures are in place to support change.  Are there policies that need to be written? What goals need to be written? How to sustain change?  How are we using data to understand innovation and impact and for quality assurance?  Consider the key partnerships.</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t>81</a:t>
            </a:fld>
            <a:endParaRPr lang="en-US"/>
          </a:p>
        </p:txBody>
      </p:sp>
    </p:spTree>
    <p:extLst>
      <p:ext uri="{BB962C8B-B14F-4D97-AF65-F5344CB8AC3E}">
        <p14:creationId xmlns:p14="http://schemas.microsoft.com/office/powerpoint/2010/main" val="37620782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1181100"/>
            <a:ext cx="5664200" cy="3186113"/>
          </a:xfrm>
        </p:spPr>
      </p:sp>
      <p:sp>
        <p:nvSpPr>
          <p:cNvPr id="3" name="Notes Placeholder 2"/>
          <p:cNvSpPr>
            <a:spLocks noGrp="1"/>
          </p:cNvSpPr>
          <p:nvPr>
            <p:ph type="body" idx="1"/>
          </p:nvPr>
        </p:nvSpPr>
        <p:spPr/>
        <p:txBody>
          <a:bodyPr/>
          <a:lstStyle/>
          <a:p>
            <a:r>
              <a:rPr lang="en-US" dirty="0" smtClean="0"/>
              <a:t>First show the person,</a:t>
            </a:r>
          </a:p>
          <a:p>
            <a:r>
              <a:rPr lang="en-US" dirty="0" smtClean="0"/>
              <a:t>Then show the family, </a:t>
            </a:r>
          </a:p>
          <a:p>
            <a:r>
              <a:rPr lang="en-US" dirty="0" smtClean="0"/>
              <a:t>then</a:t>
            </a:r>
            <a:r>
              <a:rPr lang="en-US" baseline="0" dirty="0" smtClean="0"/>
              <a:t> bring up the domains</a:t>
            </a:r>
          </a:p>
          <a:p>
            <a:r>
              <a:rPr lang="en-US" baseline="0" dirty="0" smtClean="0"/>
              <a:t>And then the buckets</a:t>
            </a:r>
          </a:p>
          <a:p>
            <a:r>
              <a:rPr lang="en-US" baseline="0" dirty="0" smtClean="0"/>
              <a:t>And then the outer layers </a:t>
            </a:r>
          </a:p>
          <a:p>
            <a:endParaRPr lang="en-US" baseline="0" dirty="0" smtClean="0"/>
          </a:p>
          <a:p>
            <a:endParaRPr lang="en-US" baseline="0" dirty="0" smtClean="0"/>
          </a:p>
          <a:p>
            <a:r>
              <a:rPr lang="en-US" baseline="0" dirty="0" smtClean="0"/>
              <a:t>All these things work together to make a good life.</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56416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663575" y="1160463"/>
            <a:ext cx="5573713" cy="3136900"/>
          </a:xfrm>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r>
              <a:rPr lang="en-US" dirty="0"/>
              <a:t>Defined by professionals or service system</a:t>
            </a:r>
          </a:p>
          <a:p>
            <a:pPr lvl="1" eaLnBrk="1" hangingPunct="1"/>
            <a:r>
              <a:rPr lang="en-US" dirty="0"/>
              <a:t>As a program or specific services </a:t>
            </a:r>
          </a:p>
          <a:p>
            <a:pPr lvl="1" eaLnBrk="1" hangingPunct="1"/>
            <a:r>
              <a:rPr lang="en-US" dirty="0"/>
              <a:t>Tension between self-determination/self-advocacy and family support</a:t>
            </a:r>
          </a:p>
          <a:p>
            <a:pPr lvl="1" eaLnBrk="1" hangingPunct="1"/>
            <a:r>
              <a:rPr lang="en-US" dirty="0"/>
              <a:t>Goal of supporting caregiver in order to decrease demand on long-term services</a:t>
            </a:r>
          </a:p>
          <a:p>
            <a:pPr eaLnBrk="1" hangingPunct="1"/>
            <a:endParaRPr lang="en-US" dirty="0"/>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32F209CB-27DB-7D4F-BE0C-673D14FFEB77}" type="slidenum">
              <a:rPr lang="en-US" sz="1200">
                <a:latin typeface="Arial" charset="0"/>
              </a:rPr>
              <a:pPr eaLnBrk="1" hangingPunct="1"/>
              <a:t>11</a:t>
            </a:fld>
            <a:endParaRPr lang="en-US" sz="1200">
              <a:latin typeface="Arial" charset="0"/>
            </a:endParaRPr>
          </a:p>
        </p:txBody>
      </p:sp>
    </p:spTree>
    <p:extLst>
      <p:ext uri="{BB962C8B-B14F-4D97-AF65-F5344CB8AC3E}">
        <p14:creationId xmlns:p14="http://schemas.microsoft.com/office/powerpoint/2010/main" val="89003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663575" y="1160463"/>
            <a:ext cx="5573713" cy="3136900"/>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fld id="{5E0D24CE-AB56-E140-91F1-640A6214BF9A}" type="slidenum">
              <a:rPr lang="en-US" sz="1200">
                <a:latin typeface="Arial" charset="0"/>
              </a:rPr>
              <a:pPr eaLnBrk="1" hangingPunct="1"/>
              <a:t>12</a:t>
            </a:fld>
            <a:endParaRPr lang="en-US" sz="1200">
              <a:latin typeface="Arial" charset="0"/>
            </a:endParaRPr>
          </a:p>
        </p:txBody>
      </p:sp>
    </p:spTree>
    <p:extLst>
      <p:ext uri="{BB962C8B-B14F-4D97-AF65-F5344CB8AC3E}">
        <p14:creationId xmlns:p14="http://schemas.microsoft.com/office/powerpoint/2010/main" val="522088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0448" y="5531457"/>
            <a:ext cx="6578809" cy="914400"/>
          </a:xfrm>
        </p:spPr>
        <p:txBody>
          <a:bodyPr anchor="ctr" anchorCtr="0">
            <a:noAutofit/>
          </a:bodyPr>
          <a:lstStyle>
            <a:lvl1pPr algn="l">
              <a:lnSpc>
                <a:spcPct val="80000"/>
              </a:lnSpc>
              <a:defRPr sz="4400" spc="-120" baseline="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111657" y="5531457"/>
            <a:ext cx="3500927" cy="914400"/>
          </a:xfrm>
        </p:spPr>
        <p:txBody>
          <a:bodyPr anchor="ctr" anchorCtr="0">
            <a:normAutofit/>
          </a:bodyPr>
          <a:lstStyle>
            <a:lvl1pPr marL="0" indent="0" algn="r">
              <a:buNone/>
              <a:defRPr sz="1800">
                <a:solidFill>
                  <a:schemeClr val="bg1"/>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MEETING</a:t>
            </a:r>
          </a:p>
          <a:p>
            <a:r>
              <a:rPr lang="en-US" dirty="0" smtClean="0"/>
              <a:t>Date</a:t>
            </a:r>
            <a:endParaRPr lang="en-US" dirty="0"/>
          </a:p>
        </p:txBody>
      </p:sp>
      <p:pic>
        <p:nvPicPr>
          <p:cNvPr id="10" name="Picture 9"/>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958945" y="5503748"/>
            <a:ext cx="914400" cy="91440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27710"/>
            <a:ext cx="12192000" cy="4811437"/>
          </a:xfrm>
          <a:prstGeom prst="rect">
            <a:avLst/>
          </a:prstGeom>
        </p:spPr>
      </p:pic>
    </p:spTree>
    <p:extLst>
      <p:ext uri="{BB962C8B-B14F-4D97-AF65-F5344CB8AC3E}">
        <p14:creationId xmlns:p14="http://schemas.microsoft.com/office/powerpoint/2010/main" val="72368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212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1"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6" y="714379"/>
            <a:ext cx="7734300" cy="5400675"/>
          </a:xfrm>
        </p:spPr>
        <p:txBody>
          <a:bodyPr vert="eaVert"/>
          <a:lstStyle>
            <a:lvl1pPr marL="228600" indent="-228600">
              <a:buSzPct val="50000"/>
              <a:buFont typeface="Wingdings" panose="05000000000000000000" pitchFamily="2" charset="2"/>
              <a:buChar char="¥"/>
              <a:defRPr/>
            </a:lvl1pPr>
            <a:lvl2pPr marL="457200" indent="-228600">
              <a:buFont typeface="Arial" panose="020B0604020202020204" pitchFamily="34" charset="0"/>
              <a:buChar char="•"/>
              <a:defRPr/>
            </a:lvl2pPr>
            <a:lvl3pPr marL="685800" indent="-228600">
              <a:buSzPct val="50000"/>
              <a:buFont typeface="Wingdings" panose="05000000000000000000" pitchFamily="2" charset="2"/>
              <a:buChar char="«"/>
              <a:defRPr i="0"/>
            </a:lvl3pPr>
            <a:lvl4pPr marL="685800" indent="228600">
              <a:buFont typeface="Wingdings" panose="05000000000000000000" pitchFamily="2" charset="2"/>
              <a:buChar char="§"/>
              <a:defRPr/>
            </a:lvl4pPr>
            <a:lvl5pPr marL="914400" indent="228600">
              <a:buFont typeface="Courier New" panose="02070309020205020404"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687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3" name="Group 42"/>
          <p:cNvGrpSpPr/>
          <p:nvPr userDrawn="1"/>
        </p:nvGrpSpPr>
        <p:grpSpPr>
          <a:xfrm>
            <a:off x="-541465" y="-124484"/>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gr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latin typeface="Tw Cen MT"/>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latin typeface="Tw Cen MT"/>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latin typeface="Tw Cen MT"/>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latin typeface="Tw Cen MT"/>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latin typeface="Tw Cen MT"/>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Tw Cen MT"/>
              </a:endParaRPr>
            </a:p>
          </p:txBody>
        </p:sp>
      </p:grpSp>
    </p:spTree>
    <p:extLst>
      <p:ext uri="{BB962C8B-B14F-4D97-AF65-F5344CB8AC3E}">
        <p14:creationId xmlns:p14="http://schemas.microsoft.com/office/powerpoint/2010/main" val="293387398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1_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9"/>
            <a:ext cx="10780776"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85800" y="6412447"/>
            <a:ext cx="4114800" cy="228600"/>
          </a:xfrm>
          <a:prstGeom prst="rect">
            <a:avLst/>
          </a:prstGeom>
        </p:spPr>
        <p:txBody>
          <a:bodyPr/>
          <a:lstStyle>
            <a:lvl1pPr>
              <a:defRPr>
                <a:solidFill>
                  <a:srgbClr val="FFFFFF">
                    <a:alpha val="75000"/>
                  </a:srgbClr>
                </a:solidFill>
              </a:defRPr>
            </a:lvl1pPr>
          </a:lstStyle>
          <a:p>
            <a:fld id="{2FA9F897-B908-4BA1-AE4F-CF9F2298B0F6}" type="datetimeFigureOut">
              <a:rPr lang="en-US" smtClean="0"/>
              <a:pPr/>
              <a:t>9/9/2016</a:t>
            </a:fld>
            <a:endParaRPr lang="en-US"/>
          </a:p>
        </p:txBody>
      </p:sp>
      <p:sp>
        <p:nvSpPr>
          <p:cNvPr id="6" name="Footer Placeholder 5"/>
          <p:cNvSpPr>
            <a:spLocks noGrp="1"/>
          </p:cNvSpPr>
          <p:nvPr>
            <p:ph type="ftr" sz="quarter" idx="11"/>
          </p:nvPr>
        </p:nvSpPr>
        <p:spPr>
          <a:xfrm>
            <a:off x="685800" y="6554697"/>
            <a:ext cx="5029200" cy="228600"/>
          </a:xfrm>
          <a:prstGeom prst="rect">
            <a:avLst/>
          </a:prstGeom>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a:xfrm>
            <a:off x="8721591" y="5829749"/>
            <a:ext cx="2926080" cy="1397039"/>
          </a:xfrm>
          <a:prstGeom prst="rect">
            <a:avLst/>
          </a:prstGeom>
        </p:spPr>
        <p:txBody>
          <a:bodyPr/>
          <a:lstStyle>
            <a:lvl1pPr>
              <a:defRPr>
                <a:solidFill>
                  <a:srgbClr val="FFFFFF">
                    <a:alpha val="20000"/>
                  </a:srgbClr>
                </a:solidFill>
              </a:defRPr>
            </a:lvl1pPr>
          </a:lstStyle>
          <a:p>
            <a:fld id="{478FEE40-99EA-429B-A2CD-7317D822849C}" type="slidenum">
              <a:rPr lang="en-US" smtClean="0"/>
              <a:pPr/>
              <a:t>‹#›</a:t>
            </a:fld>
            <a:endParaRPr lang="en-US"/>
          </a:p>
        </p:txBody>
      </p:sp>
    </p:spTree>
    <p:extLst>
      <p:ext uri="{BB962C8B-B14F-4D97-AF65-F5344CB8AC3E}">
        <p14:creationId xmlns:p14="http://schemas.microsoft.com/office/powerpoint/2010/main" val="217722104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buSzPct val="50000"/>
              <a:buFont typeface="Wingdings" panose="05000000000000000000" pitchFamily="2" charset="2"/>
              <a:buChar char="¥"/>
              <a:defRPr/>
            </a:lvl1pPr>
            <a:lvl2pPr marL="457200" indent="-228600">
              <a:buSzPct val="50000"/>
              <a:buFont typeface="Wingdings" panose="05000000000000000000" pitchFamily="2" charset="2"/>
              <a:buChar char="«"/>
              <a:defRPr/>
            </a:lvl2pPr>
            <a:lvl3pPr marL="685800" indent="-228600">
              <a:buSzPct val="50000"/>
              <a:buFont typeface="Courier New" panose="02070309020205020404" pitchFamily="49" charset="0"/>
              <a:buChar char="o"/>
              <a:defRPr i="0"/>
            </a:lvl3pPr>
            <a:lvl4pPr marL="914400" indent="-228600">
              <a:buSzPct val="75000"/>
              <a:buFont typeface="Wingdings" panose="05000000000000000000" pitchFamily="2" charset="2"/>
              <a:buChar char=""/>
              <a:defRPr/>
            </a:lvl4pPr>
            <a:lvl5pPr marL="1143000" indent="-2286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121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6600" b="0" baseline="0">
                <a:solidFill>
                  <a:schemeClr val="accent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6872" y="4187275"/>
            <a:ext cx="9226296"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72139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76656" y="1993392"/>
            <a:ext cx="5074920" cy="3767328"/>
          </a:xfrm>
        </p:spPr>
        <p:txBody>
          <a:bodyPr>
            <a:normAutofit/>
          </a:bodyPr>
          <a:lstStyle>
            <a:lvl1pPr marL="228600" marR="0" indent="-228600" algn="l" defTabSz="914400" rtl="0" eaLnBrk="1" fontAlgn="auto" latinLnBrk="0" hangingPunct="1">
              <a:lnSpc>
                <a:spcPct val="85000"/>
              </a:lnSpc>
              <a:spcBef>
                <a:spcPts val="1300"/>
              </a:spcBef>
              <a:spcAft>
                <a:spcPts val="0"/>
              </a:spcAft>
              <a:buClrTx/>
              <a:buSzPct val="50000"/>
              <a:buFont typeface="Wingdings" panose="05000000000000000000" pitchFamily="2" charset="2"/>
              <a:buChar char="¥"/>
              <a:tabLst/>
              <a:defRPr sz="2000"/>
            </a:lvl1pPr>
            <a:lvl2pPr marL="457200" marR="0" indent="-228600" algn="l" defTabSz="914400" rtl="0" eaLnBrk="1" fontAlgn="auto" latinLnBrk="0" hangingPunct="1">
              <a:lnSpc>
                <a:spcPct val="85000"/>
              </a:lnSpc>
              <a:spcBef>
                <a:spcPts val="600"/>
              </a:spcBef>
              <a:spcAft>
                <a:spcPts val="0"/>
              </a:spcAft>
              <a:buClrTx/>
              <a:buSzPct val="50000"/>
              <a:buFont typeface="Wingdings" panose="05000000000000000000" pitchFamily="2" charset="2"/>
              <a:buChar char="«"/>
              <a:tabLst/>
              <a:defRPr sz="2000"/>
            </a:lvl2pPr>
            <a:lvl3pPr marL="685800" marR="0" indent="-228600" algn="l" defTabSz="914400" rtl="0" eaLnBrk="1" fontAlgn="auto" latinLnBrk="0" hangingPunct="1">
              <a:lnSpc>
                <a:spcPct val="85000"/>
              </a:lnSpc>
              <a:spcBef>
                <a:spcPts val="600"/>
              </a:spcBef>
              <a:spcAft>
                <a:spcPts val="0"/>
              </a:spcAft>
              <a:buClrTx/>
              <a:buSzTx/>
              <a:buFont typeface="Arial" pitchFamily="34" charset="0"/>
              <a:buChar char="•"/>
              <a:tabLst/>
              <a:defRPr sz="1800"/>
            </a:lvl3pPr>
            <a:lvl4pPr marL="914400" marR="0" indent="-228600" algn="l" defTabSz="914400" rtl="0" eaLnBrk="1" fontAlgn="auto" latinLnBrk="0" hangingPunct="1">
              <a:lnSpc>
                <a:spcPct val="85000"/>
              </a:lnSpc>
              <a:spcBef>
                <a:spcPts val="600"/>
              </a:spcBef>
              <a:spcAft>
                <a:spcPts val="0"/>
              </a:spcAft>
              <a:buClrTx/>
              <a:buSzTx/>
              <a:buFont typeface="Courier New" panose="02070309020205020404" pitchFamily="49" charset="0"/>
              <a:buChar char="o"/>
              <a:tabLst/>
              <a:defRPr sz="1600"/>
            </a:lvl4pPr>
            <a:lvl5pPr marL="1143000" marR="0" indent="-228600" algn="l" defTabSz="914400" rtl="0" eaLnBrk="1" fontAlgn="auto" latinLnBrk="0" hangingPunct="1">
              <a:lnSpc>
                <a:spcPct val="85000"/>
              </a:lnSpc>
              <a:spcBef>
                <a:spcPts val="600"/>
              </a:spcBef>
              <a:spcAft>
                <a:spcPts val="0"/>
              </a:spcAft>
              <a:buClrTx/>
              <a:buSzTx/>
              <a:buFont typeface="Wingdings" panose="05000000000000000000" pitchFamily="2" charset="2"/>
              <a:buChar char="§"/>
              <a:tabLst/>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43651" y="1993392"/>
            <a:ext cx="507492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138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76656" y="2032000"/>
            <a:ext cx="5074920" cy="723400"/>
          </a:xfrm>
        </p:spPr>
        <p:txBody>
          <a:bodyPr anchor="ctr">
            <a:normAutofit/>
          </a:bodyPr>
          <a:lstStyle>
            <a:lvl1pPr marL="0" indent="0">
              <a:spcBef>
                <a:spcPts val="0"/>
              </a:spcBef>
              <a:buNone/>
              <a:defRPr sz="2000" b="1" cap="none"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676656" y="2736150"/>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6355080" y="2029968"/>
            <a:ext cx="5074920" cy="722376"/>
          </a:xfrm>
        </p:spPr>
        <p:txBody>
          <a:bodyPr anchor="ctr">
            <a:normAutofit/>
          </a:bodyPr>
          <a:lstStyle>
            <a:lvl1pPr marL="0" marR="0" indent="0" algn="l" defTabSz="914400" rtl="0" eaLnBrk="1" fontAlgn="auto" latinLnBrk="0" hangingPunct="1">
              <a:lnSpc>
                <a:spcPct val="85000"/>
              </a:lnSpc>
              <a:spcBef>
                <a:spcPts val="0"/>
              </a:spcBef>
              <a:spcAft>
                <a:spcPts val="0"/>
              </a:spcAft>
              <a:buClrTx/>
              <a:buSzPct val="50000"/>
              <a:buFont typeface="Wingdings" panose="05000000000000000000" pitchFamily="2" charset="2"/>
              <a:buNone/>
              <a:tabLst/>
              <a:defRPr sz="20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Never leave a single word hanging on the last line</a:t>
            </a:r>
          </a:p>
        </p:txBody>
      </p:sp>
      <p:sp>
        <p:nvSpPr>
          <p:cNvPr id="6" name="Content Placeholder 5"/>
          <p:cNvSpPr>
            <a:spLocks noGrp="1"/>
          </p:cNvSpPr>
          <p:nvPr>
            <p:ph sz="quarter" idx="4"/>
          </p:nvPr>
        </p:nvSpPr>
        <p:spPr>
          <a:xfrm>
            <a:off x="6355080" y="2734056"/>
            <a:ext cx="507492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75828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03124" y="280458"/>
            <a:ext cx="11503741" cy="714271"/>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32480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20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2827" y="542282"/>
            <a:ext cx="3904172" cy="1920240"/>
          </a:xfrm>
        </p:spPr>
        <p:txBody>
          <a:bodyPr anchor="ctr" anchorCtr="0">
            <a:noAutofit/>
          </a:bodyPr>
          <a:lstStyle>
            <a:lvl1pPr algn="ctr">
              <a:lnSpc>
                <a:spcPct val="85000"/>
              </a:lnSpc>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16242" y="2798618"/>
            <a:ext cx="3921759" cy="2840182"/>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smtClean="0"/>
              <a:t>Click to edit Master text styles</a:t>
            </a:r>
          </a:p>
        </p:txBody>
      </p:sp>
      <p:pic>
        <p:nvPicPr>
          <p:cNvPr id="10" name="Picture 9"/>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1023599" y="5791200"/>
            <a:ext cx="914400" cy="914400"/>
          </a:xfrm>
          <a:prstGeom prst="rect">
            <a:avLst/>
          </a:prstGeom>
        </p:spPr>
      </p:pic>
    </p:spTree>
    <p:extLst>
      <p:ext uri="{BB962C8B-B14F-4D97-AF65-F5344CB8AC3E}">
        <p14:creationId xmlns:p14="http://schemas.microsoft.com/office/powerpoint/2010/main" val="37586855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24" y="5610226"/>
            <a:ext cx="10591430" cy="974176"/>
          </a:xfrm>
        </p:spPr>
        <p:txBody>
          <a:bodyPr anchor="ctr" anchorCtr="0">
            <a:normAutofit/>
          </a:bodyPr>
          <a:lstStyle>
            <a:lvl1pPr>
              <a:lnSpc>
                <a:spcPct val="85000"/>
              </a:lnSpc>
              <a:defRPr sz="2800" b="0">
                <a:solidFill>
                  <a:srgbClr val="FFFFFF"/>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8" name="Picture 7"/>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986654" y="5670002"/>
            <a:ext cx="914400" cy="914400"/>
          </a:xfrm>
          <a:prstGeom prst="rect">
            <a:avLst/>
          </a:prstGeom>
        </p:spPr>
      </p:pic>
    </p:spTree>
    <p:extLst>
      <p:ext uri="{BB962C8B-B14F-4D97-AF65-F5344CB8AC3E}">
        <p14:creationId xmlns:p14="http://schemas.microsoft.com/office/powerpoint/2010/main" val="262259844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3124" y="280458"/>
            <a:ext cx="11503741" cy="15102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2621" y="1993396"/>
            <a:ext cx="11483400" cy="37661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5890669"/>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spc="0" baseline="0">
          <a:solidFill>
            <a:schemeClr val="accent1"/>
          </a:solidFill>
          <a:latin typeface="+mj-lt"/>
          <a:ea typeface="+mj-ea"/>
          <a:cs typeface="+mj-cs"/>
        </a:defRPr>
      </a:lvl1pPr>
    </p:titleStyle>
    <p:bodyStyle>
      <a:lvl1pPr marL="228600" indent="-228600" algn="l" defTabSz="914400" rtl="0" eaLnBrk="1" latinLnBrk="0" hangingPunct="1">
        <a:lnSpc>
          <a:spcPct val="85000"/>
        </a:lnSpc>
        <a:spcBef>
          <a:spcPts val="1300"/>
        </a:spcBef>
        <a:buSzPct val="50000"/>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85000"/>
        </a:lnSpc>
        <a:spcBef>
          <a:spcPts val="600"/>
        </a:spcBef>
        <a:buSzPct val="50000"/>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85000"/>
        </a:lnSpc>
        <a:spcBef>
          <a:spcPts val="600"/>
        </a:spcBef>
        <a:buFont typeface="Arial" pitchFamily="34" charset="0"/>
        <a:buChar char="•"/>
        <a:defRPr sz="2000" i="0" kern="1200">
          <a:solidFill>
            <a:schemeClr val="tx1">
              <a:lumMod val="85000"/>
              <a:lumOff val="15000"/>
            </a:schemeClr>
          </a:solidFill>
          <a:latin typeface="+mn-lt"/>
          <a:ea typeface="+mn-ea"/>
          <a:cs typeface="+mn-cs"/>
        </a:defRPr>
      </a:lvl3pPr>
      <a:lvl4pPr marL="914400" indent="-228600" algn="l" defTabSz="914400" rtl="0" eaLnBrk="1" latinLnBrk="0" hangingPunct="1">
        <a:lnSpc>
          <a:spcPct val="85000"/>
        </a:lnSpc>
        <a:spcBef>
          <a:spcPts val="600"/>
        </a:spcBef>
        <a:buFont typeface="Courier New" panose="02070309020205020404" pitchFamily="49" charset="0"/>
        <a:buChar char="o"/>
        <a:defRPr sz="1800" i="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85000"/>
        </a:lnSpc>
        <a:spcBef>
          <a:spcPts val="600"/>
        </a:spcBef>
        <a:buFont typeface="Wingdings" panose="05000000000000000000" pitchFamily="2" charset="2"/>
        <a:buChar char="§"/>
        <a:defRPr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gif"/></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7.emf"/></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6.jpeg"/><Relationship Id="rId4" Type="http://schemas.openxmlformats.org/officeDocument/2006/relationships/image" Target="../media/image85.emf"/></Relationships>
</file>

<file path=ppt/slides/_rels/slide4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99.png"/><Relationship Id="rId4" Type="http://schemas.openxmlformats.org/officeDocument/2006/relationships/image" Target="../media/image98.png"/></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8.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104.png"/><Relationship Id="rId7" Type="http://schemas.openxmlformats.org/officeDocument/2006/relationships/image" Target="../media/image107.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109.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6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12.png"/></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18.png"/><Relationship Id="rId12" Type="http://schemas.openxmlformats.org/officeDocument/2006/relationships/image" Target="../media/image123.png"/><Relationship Id="rId2" Type="http://schemas.openxmlformats.org/officeDocument/2006/relationships/notesSlide" Target="../notesSlides/notesSlide57.xml"/><Relationship Id="rId16" Type="http://schemas.openxmlformats.org/officeDocument/2006/relationships/image" Target="../media/image127.png"/><Relationship Id="rId1" Type="http://schemas.openxmlformats.org/officeDocument/2006/relationships/slideLayout" Target="../slideLayouts/slideLayout6.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35.png"/></Relationships>
</file>

<file path=ppt/slides/_rels/slide6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70.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71.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notesSlide" Target="../notesSlides/notesSlide64.xml"/><Relationship Id="rId1" Type="http://schemas.openxmlformats.org/officeDocument/2006/relationships/slideLayout" Target="../slideLayouts/slideLayout5.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jpeg"/><Relationship Id="rId9" Type="http://schemas.openxmlformats.org/officeDocument/2006/relationships/image" Target="../media/image1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152.png"/><Relationship Id="rId4" Type="http://schemas.openxmlformats.org/officeDocument/2006/relationships/image" Target="../media/image151.png"/></Relationships>
</file>

<file path=ppt/slides/_rels/slide73.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55.png"/><Relationship Id="rId4" Type="http://schemas.openxmlformats.org/officeDocument/2006/relationships/image" Target="../media/image154.png"/></Relationships>
</file>

<file path=ppt/slides/_rels/slide74.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7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76.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77.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7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70.png"/></Relationships>
</file>

<file path=ppt/slides/_rels/slide79.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146.png"/></Relationships>
</file>

<file path=ppt/slides/_rels/slide8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79.png"/><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3600" dirty="0" smtClean="0"/>
              <a:t>Supporting Every Day Lives </a:t>
            </a:r>
            <a:br>
              <a:rPr lang="en-US" sz="3600" dirty="0" smtClean="0"/>
            </a:br>
            <a:r>
              <a:rPr lang="en-US" sz="3600" dirty="0" smtClean="0"/>
              <a:t>for Persons with DD and</a:t>
            </a:r>
            <a:br>
              <a:rPr lang="en-US" sz="3600" dirty="0" smtClean="0"/>
            </a:br>
            <a:r>
              <a:rPr lang="en-US" sz="3600" dirty="0" smtClean="0"/>
              <a:t> Their Families in Pennsylvania </a:t>
            </a:r>
            <a:endParaRPr lang="en-US" sz="3600" dirty="0"/>
          </a:p>
        </p:txBody>
      </p:sp>
      <p:sp>
        <p:nvSpPr>
          <p:cNvPr id="3" name="Subtitle 2"/>
          <p:cNvSpPr>
            <a:spLocks noGrp="1"/>
          </p:cNvSpPr>
          <p:nvPr>
            <p:ph type="subTitle" idx="1"/>
          </p:nvPr>
        </p:nvSpPr>
        <p:spPr/>
        <p:txBody>
          <a:bodyPr>
            <a:normAutofit/>
          </a:bodyPr>
          <a:lstStyle/>
          <a:p>
            <a:r>
              <a:rPr lang="en-US" sz="2400" dirty="0"/>
              <a:t>September 14, 2016 </a:t>
            </a:r>
          </a:p>
        </p:txBody>
      </p:sp>
    </p:spTree>
    <p:extLst>
      <p:ext uri="{BB962C8B-B14F-4D97-AF65-F5344CB8AC3E}">
        <p14:creationId xmlns:p14="http://schemas.microsoft.com/office/powerpoint/2010/main" val="1098053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History of the Role of Family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905274"/>
              </p:ext>
            </p:extLst>
          </p:nvPr>
        </p:nvGraphicFramePr>
        <p:xfrm>
          <a:off x="422275" y="1993900"/>
          <a:ext cx="11130389" cy="3657600"/>
        </p:xfrm>
        <a:graphic>
          <a:graphicData uri="http://schemas.openxmlformats.org/drawingml/2006/table">
            <a:tbl>
              <a:tblPr firstRow="1" bandRow="1">
                <a:tableStyleId>{5C22544A-7EE6-4342-B048-85BDC9FD1C3A}</a:tableStyleId>
              </a:tblPr>
              <a:tblGrid>
                <a:gridCol w="1359412"/>
                <a:gridCol w="4998254"/>
                <a:gridCol w="4772723"/>
              </a:tblGrid>
              <a:tr h="682741">
                <a:tc>
                  <a:txBody>
                    <a:bodyPr/>
                    <a:lstStyle/>
                    <a:p>
                      <a:pPr algn="ctr"/>
                      <a:r>
                        <a:rPr lang="en-US" sz="1800" dirty="0" smtClean="0"/>
                        <a:t>Era</a:t>
                      </a:r>
                      <a:endParaRPr lang="en-US" sz="1800" dirty="0"/>
                    </a:p>
                  </a:txBody>
                  <a:tcPr marT="45715" marB="45715"/>
                </a:tc>
                <a:tc>
                  <a:txBody>
                    <a:bodyPr/>
                    <a:lstStyle/>
                    <a:p>
                      <a:pPr algn="ctr"/>
                      <a:r>
                        <a:rPr lang="en-US" sz="1800" dirty="0" smtClean="0"/>
                        <a:t>Understanding of Family</a:t>
                      </a:r>
                      <a:endParaRPr lang="en-US" sz="1800" dirty="0"/>
                    </a:p>
                  </a:txBody>
                  <a:tcPr marT="45715" marB="45715"/>
                </a:tc>
                <a:tc>
                  <a:txBody>
                    <a:bodyPr/>
                    <a:lstStyle/>
                    <a:p>
                      <a:pPr algn="ctr"/>
                      <a:r>
                        <a:rPr lang="en-US" sz="1800" dirty="0" smtClean="0"/>
                        <a:t>Disability Services</a:t>
                      </a:r>
                      <a:endParaRPr lang="en-US" sz="1800" dirty="0"/>
                    </a:p>
                  </a:txBody>
                  <a:tcPr marT="45715" marB="45715"/>
                </a:tc>
              </a:tr>
              <a:tr h="2974859">
                <a:tc>
                  <a:txBody>
                    <a:bodyPr/>
                    <a:lstStyle/>
                    <a:p>
                      <a:pPr algn="ctr"/>
                      <a:r>
                        <a:rPr lang="en-US" sz="1800" b="1" dirty="0" smtClean="0"/>
                        <a:t>2010s</a:t>
                      </a:r>
                    </a:p>
                  </a:txBody>
                  <a:tcPr marT="45715" marB="45715"/>
                </a:tc>
                <a:tc>
                  <a:txBody>
                    <a:bodyPr/>
                    <a:lstStyle/>
                    <a:p>
                      <a:r>
                        <a:rPr lang="en-US" sz="1800" dirty="0" smtClean="0"/>
                        <a:t>Families </a:t>
                      </a:r>
                      <a:r>
                        <a:rPr lang="en-US" sz="1800" baseline="0" dirty="0" smtClean="0"/>
                        <a:t>adapt, accommodate and are r</a:t>
                      </a:r>
                      <a:r>
                        <a:rPr lang="en-US" sz="1800" dirty="0" smtClean="0"/>
                        <a:t>esilient</a:t>
                      </a:r>
                    </a:p>
                    <a:p>
                      <a:endParaRPr lang="en-US" sz="1800" baseline="0" dirty="0" smtClean="0"/>
                    </a:p>
                    <a:p>
                      <a:r>
                        <a:rPr lang="en-US" sz="1800" baseline="0" dirty="0" smtClean="0"/>
                        <a:t>Recognize that there are additional emotional, physical and financial realities</a:t>
                      </a:r>
                    </a:p>
                  </a:txBody>
                  <a:tcPr marT="45715" marB="45715"/>
                </a:tc>
                <a:tc>
                  <a:txBody>
                    <a:bodyPr/>
                    <a:lstStyle/>
                    <a:p>
                      <a:r>
                        <a:rPr lang="en-US" sz="1800" dirty="0" smtClean="0"/>
                        <a:t>-Family is a </a:t>
                      </a:r>
                      <a:r>
                        <a:rPr lang="en-US" sz="1800" baseline="0" dirty="0" smtClean="0"/>
                        <a:t>main</a:t>
                      </a:r>
                      <a:r>
                        <a:rPr lang="en-US" sz="1800" dirty="0" smtClean="0"/>
                        <a:t> constant</a:t>
                      </a:r>
                      <a:r>
                        <a:rPr lang="en-US" sz="1800" baseline="0" dirty="0" smtClean="0"/>
                        <a:t> in the lives of persons with disability </a:t>
                      </a:r>
                    </a:p>
                    <a:p>
                      <a:endParaRPr lang="en-US" sz="1800" baseline="0" dirty="0" smtClean="0"/>
                    </a:p>
                    <a:p>
                      <a:r>
                        <a:rPr lang="en-US" sz="1800" baseline="0" dirty="0" smtClean="0"/>
                        <a:t>-Families play </a:t>
                      </a:r>
                      <a:r>
                        <a:rPr lang="en-US" sz="1800" dirty="0" smtClean="0"/>
                        <a:t>significant role across the lifespan regardless</a:t>
                      </a:r>
                      <a:r>
                        <a:rPr lang="en-US" sz="1800" baseline="0" dirty="0" smtClean="0"/>
                        <a:t> of service provision</a:t>
                      </a:r>
                    </a:p>
                    <a:p>
                      <a:endParaRPr lang="en-US" sz="1800" dirty="0" smtClean="0"/>
                    </a:p>
                    <a:p>
                      <a:r>
                        <a:rPr lang="en-US" sz="1800" dirty="0" smtClean="0"/>
                        <a:t>-Families</a:t>
                      </a:r>
                      <a:r>
                        <a:rPr lang="en-US" sz="1800" baseline="0" dirty="0" smtClean="0"/>
                        <a:t> may need supports for the different roles they play in the lives of their family member</a:t>
                      </a:r>
                      <a:endParaRPr lang="en-US" sz="1800" dirty="0" smtClean="0"/>
                    </a:p>
                  </a:txBody>
                  <a:tcPr marT="45715" marB="45715"/>
                </a:tc>
              </a:tr>
            </a:tbl>
          </a:graphicData>
        </a:graphic>
      </p:graphicFrame>
    </p:spTree>
    <p:extLst>
      <p:ext uri="{BB962C8B-B14F-4D97-AF65-F5344CB8AC3E}">
        <p14:creationId xmlns:p14="http://schemas.microsoft.com/office/powerpoint/2010/main" val="123087038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Moving to Supporting Families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3197816"/>
              </p:ext>
            </p:extLst>
          </p:nvPr>
        </p:nvGraphicFramePr>
        <p:xfrm>
          <a:off x="422274" y="1993901"/>
          <a:ext cx="11030027" cy="3994518"/>
        </p:xfrm>
        <a:graphic>
          <a:graphicData uri="http://schemas.openxmlformats.org/drawingml/2006/table">
            <a:tbl>
              <a:tblPr firstRow="1" bandRow="1">
                <a:tableStyleId>{5C22544A-7EE6-4342-B048-85BDC9FD1C3A}</a:tableStyleId>
              </a:tblPr>
              <a:tblGrid>
                <a:gridCol w="5033118"/>
                <a:gridCol w="5996909"/>
              </a:tblGrid>
              <a:tr h="320950">
                <a:tc>
                  <a:txBody>
                    <a:bodyPr/>
                    <a:lstStyle/>
                    <a:p>
                      <a:pPr algn="ctr"/>
                      <a:r>
                        <a:rPr lang="en-US" sz="1800" dirty="0" smtClean="0"/>
                        <a:t> Family Support</a:t>
                      </a:r>
                      <a:endParaRPr lang="en-US" sz="1800" dirty="0"/>
                    </a:p>
                  </a:txBody>
                  <a:tcPr marT="45724" marB="45724"/>
                </a:tc>
                <a:tc>
                  <a:txBody>
                    <a:bodyPr/>
                    <a:lstStyle/>
                    <a:p>
                      <a:pPr algn="ctr"/>
                      <a:r>
                        <a:rPr lang="en-US" sz="1800" dirty="0" smtClean="0"/>
                        <a:t>Supporting Families </a:t>
                      </a:r>
                      <a:endParaRPr lang="en-US" sz="1800" dirty="0"/>
                    </a:p>
                  </a:txBody>
                  <a:tcPr marT="45724" marB="45724"/>
                </a:tc>
              </a:tr>
              <a:tr h="803578">
                <a:tc>
                  <a:txBody>
                    <a:bodyPr/>
                    <a:lstStyle/>
                    <a:p>
                      <a:r>
                        <a:rPr lang="en-US" sz="1800" dirty="0" smtClean="0"/>
                        <a:t>Defined</a:t>
                      </a:r>
                      <a:r>
                        <a:rPr lang="en-US" sz="1800" baseline="0" dirty="0" smtClean="0"/>
                        <a:t> by eligibility, services or programs available, or funding </a:t>
                      </a:r>
                      <a:endParaRPr lang="en-US" sz="1800" dirty="0"/>
                    </a:p>
                  </a:txBody>
                  <a:tcPr marT="45724" marB="45724"/>
                </a:tc>
                <a:tc>
                  <a:txBody>
                    <a:bodyPr/>
                    <a:lstStyle/>
                    <a:p>
                      <a:r>
                        <a:rPr lang="en-US" sz="1800" dirty="0" smtClean="0"/>
                        <a:t>Not a program or based on eligibility,</a:t>
                      </a:r>
                      <a:r>
                        <a:rPr lang="en-US" sz="1800" baseline="0" dirty="0" smtClean="0"/>
                        <a:t> it is needs d</a:t>
                      </a:r>
                      <a:r>
                        <a:rPr lang="en-US" sz="1800" dirty="0" smtClean="0"/>
                        <a:t>efined by </a:t>
                      </a:r>
                      <a:r>
                        <a:rPr lang="en-US" sz="1800" baseline="0" dirty="0" smtClean="0"/>
                        <a:t> the </a:t>
                      </a:r>
                      <a:r>
                        <a:rPr lang="en-US" sz="1800" dirty="0" smtClean="0"/>
                        <a:t>families across the lifespan regardless</a:t>
                      </a:r>
                      <a:r>
                        <a:rPr lang="en-US" sz="1800" baseline="0" dirty="0" smtClean="0"/>
                        <a:t> of service provision</a:t>
                      </a:r>
                    </a:p>
                  </a:txBody>
                  <a:tcPr marT="45724" marB="45724"/>
                </a:tc>
              </a:tr>
              <a:tr h="790437">
                <a:tc>
                  <a:txBody>
                    <a:bodyPr/>
                    <a:lstStyle/>
                    <a:p>
                      <a:r>
                        <a:rPr lang="en-US" sz="1800" dirty="0" smtClean="0"/>
                        <a:t>Caregiver</a:t>
                      </a:r>
                      <a:r>
                        <a:rPr lang="en-US" sz="1800" baseline="0" dirty="0" smtClean="0"/>
                        <a:t> or parent</a:t>
                      </a:r>
                      <a:endParaRPr lang="en-US" sz="1800" dirty="0"/>
                    </a:p>
                  </a:txBody>
                  <a:tcPr marT="45724" marB="45724"/>
                </a:tc>
                <a:tc>
                  <a:txBody>
                    <a:bodyPr/>
                    <a:lstStyle/>
                    <a:p>
                      <a:r>
                        <a:rPr lang="en-US" sz="1800" dirty="0" smtClean="0"/>
                        <a:t>Family is defined functionally; inclusive</a:t>
                      </a:r>
                      <a:r>
                        <a:rPr lang="en-US" sz="1800" baseline="0" dirty="0" smtClean="0"/>
                        <a:t> of siblings, parents with disabilities, grandparents</a:t>
                      </a:r>
                      <a:endParaRPr lang="en-US" sz="1800" dirty="0"/>
                    </a:p>
                  </a:txBody>
                  <a:tcPr marT="45724" marB="45724"/>
                </a:tc>
              </a:tr>
              <a:tr h="658657">
                <a:tc>
                  <a:txBody>
                    <a:bodyPr/>
                    <a:lstStyle/>
                    <a:p>
                      <a:r>
                        <a:rPr lang="en-US" sz="1800" dirty="0" smtClean="0"/>
                        <a:t>Tension</a:t>
                      </a:r>
                      <a:r>
                        <a:rPr lang="en-US" sz="1800" baseline="0" dirty="0" smtClean="0"/>
                        <a:t> between self-advocacy and family support</a:t>
                      </a:r>
                      <a:endParaRPr lang="en-US" sz="1800" dirty="0"/>
                    </a:p>
                  </a:txBody>
                  <a:tcPr marT="45724" marB="45724"/>
                </a:tc>
                <a:tc>
                  <a:txBody>
                    <a:bodyPr/>
                    <a:lstStyle/>
                    <a:p>
                      <a:r>
                        <a:rPr lang="en-US" sz="1800" baseline="0" dirty="0" smtClean="0"/>
                        <a:t>Enhances  opportunities for self-advocacy and self-determination</a:t>
                      </a:r>
                      <a:endParaRPr lang="en-US" sz="1800" dirty="0"/>
                    </a:p>
                  </a:txBody>
                  <a:tcPr marT="45724" marB="45724"/>
                </a:tc>
              </a:tr>
              <a:tr h="461075">
                <a:tc>
                  <a:txBody>
                    <a:bodyPr/>
                    <a:lstStyle/>
                    <a:p>
                      <a:r>
                        <a:rPr lang="en-US" sz="1800" dirty="0" smtClean="0"/>
                        <a:t>Crisis, immediate response</a:t>
                      </a:r>
                      <a:endParaRPr lang="en-US" sz="1800" dirty="0"/>
                    </a:p>
                  </a:txBody>
                  <a:tcPr marT="45724" marB="45724"/>
                </a:tc>
                <a:tc>
                  <a:txBody>
                    <a:bodyPr/>
                    <a:lstStyle/>
                    <a:p>
                      <a:r>
                        <a:rPr lang="en-US" sz="1800" dirty="0" smtClean="0"/>
                        <a:t>Preventative, long-term</a:t>
                      </a:r>
                      <a:r>
                        <a:rPr lang="en-US" sz="1800" baseline="0" dirty="0" smtClean="0"/>
                        <a:t> planning</a:t>
                      </a:r>
                      <a:endParaRPr lang="en-US" sz="1800" dirty="0"/>
                    </a:p>
                  </a:txBody>
                  <a:tcPr marT="45724" marB="45724"/>
                </a:tc>
              </a:tr>
              <a:tr h="915003">
                <a:tc>
                  <a:txBody>
                    <a:bodyPr/>
                    <a:lstStyle/>
                    <a:p>
                      <a:r>
                        <a:rPr lang="en-US" sz="1800" baseline="0" dirty="0" smtClean="0"/>
                        <a:t>Supporting caregiver in order to decrease demand on long-term services </a:t>
                      </a:r>
                      <a:endParaRPr lang="en-US" sz="1800" dirty="0"/>
                    </a:p>
                  </a:txBody>
                  <a:tcPr marT="45724" marB="45724"/>
                </a:tc>
                <a:tc>
                  <a:txBody>
                    <a:bodyPr/>
                    <a:lstStyle/>
                    <a:p>
                      <a:r>
                        <a:rPr lang="en-US" sz="1800" dirty="0" smtClean="0"/>
                        <a:t>Creates a quality of life for person with DD and their</a:t>
                      </a:r>
                      <a:r>
                        <a:rPr lang="en-US" sz="1800" baseline="0" dirty="0" smtClean="0"/>
                        <a:t> family by supporting their many roles</a:t>
                      </a:r>
                      <a:endParaRPr lang="en-US" sz="1800" dirty="0"/>
                    </a:p>
                  </a:txBody>
                  <a:tcPr marT="45724" marB="45724"/>
                </a:tc>
              </a:tr>
            </a:tbl>
          </a:graphicData>
        </a:graphic>
      </p:graphicFrame>
      <p:pic>
        <p:nvPicPr>
          <p:cNvPr id="4" name="Content Placeholder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76540" y="376066"/>
            <a:ext cx="1098064" cy="1418334"/>
          </a:xfrm>
          <a:prstGeom prst="rect">
            <a:avLst/>
          </a:prstGeom>
        </p:spPr>
      </p:pic>
    </p:spTree>
    <p:extLst>
      <p:ext uri="{BB962C8B-B14F-4D97-AF65-F5344CB8AC3E}">
        <p14:creationId xmlns:p14="http://schemas.microsoft.com/office/powerpoint/2010/main" val="380537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a:bodyPr>
          <a:lstStyle/>
          <a:p>
            <a:pPr algn="ctr" eaLnBrk="1" hangingPunct="1"/>
            <a:r>
              <a:rPr lang="en-US" dirty="0"/>
              <a:t>Defining Supports to Families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51933124"/>
              </p:ext>
            </p:extLst>
          </p:nvPr>
        </p:nvGraphicFramePr>
        <p:xfrm>
          <a:off x="2019300" y="4099661"/>
          <a:ext cx="8153399" cy="1858963"/>
        </p:xfrm>
        <a:graphic>
          <a:graphicData uri="http://schemas.openxmlformats.org/drawingml/2006/table">
            <a:tbl>
              <a:tblPr firstRow="1" bandRow="1">
                <a:tableStyleId>{5C22544A-7EE6-4342-B048-85BDC9FD1C3A}</a:tableStyleId>
              </a:tblPr>
              <a:tblGrid>
                <a:gridCol w="2668385"/>
                <a:gridCol w="2668385"/>
                <a:gridCol w="2816629"/>
              </a:tblGrid>
              <a:tr h="1858963">
                <a:tc>
                  <a:txBody>
                    <a:bodyPr/>
                    <a:lstStyle/>
                    <a:p>
                      <a:pPr algn="ctr"/>
                      <a:r>
                        <a:rPr lang="en-US" sz="1800" b="1" dirty="0" smtClean="0">
                          <a:solidFill>
                            <a:schemeClr val="tx1"/>
                          </a:solidFill>
                        </a:rPr>
                        <a:t>DISCOVERY </a:t>
                      </a:r>
                      <a:br>
                        <a:rPr lang="en-US" sz="1800" b="1" dirty="0" smtClean="0">
                          <a:solidFill>
                            <a:schemeClr val="tx1"/>
                          </a:solidFill>
                        </a:rPr>
                      </a:br>
                      <a:r>
                        <a:rPr lang="en-US" sz="1800" b="1" dirty="0" smtClean="0">
                          <a:solidFill>
                            <a:schemeClr val="tx1"/>
                          </a:solidFill>
                        </a:rPr>
                        <a:t>AND NAVIGATION</a:t>
                      </a:r>
                    </a:p>
                    <a:p>
                      <a:pPr algn="ctr"/>
                      <a:r>
                        <a:rPr lang="en-US" sz="1800" b="0" dirty="0" smtClean="0">
                          <a:solidFill>
                            <a:schemeClr val="tx1"/>
                          </a:solidFill>
                        </a:rPr>
                        <a:t>Knowledge</a:t>
                      </a:r>
                      <a:r>
                        <a:rPr lang="en-US" sz="1800" b="0" baseline="0" dirty="0" smtClean="0">
                          <a:solidFill>
                            <a:schemeClr val="tx1"/>
                          </a:solidFill>
                        </a:rPr>
                        <a:t> &amp; Skills</a:t>
                      </a:r>
                    </a:p>
                  </a:txBody>
                  <a:tcPr marT="45712" marB="45712" anchor="ctr">
                    <a:solidFill>
                      <a:srgbClr val="0090D0"/>
                    </a:solidFill>
                  </a:tcPr>
                </a:tc>
                <a:tc>
                  <a:txBody>
                    <a:bodyPr/>
                    <a:lstStyle/>
                    <a:p>
                      <a:pPr algn="ctr"/>
                      <a:r>
                        <a:rPr lang="en-US" sz="1800" b="1" dirty="0" smtClean="0">
                          <a:solidFill>
                            <a:schemeClr val="tx1"/>
                          </a:solidFill>
                        </a:rPr>
                        <a:t>CONNECTING</a:t>
                      </a:r>
                      <a:r>
                        <a:rPr lang="en-US" sz="1800" b="1" baseline="0" dirty="0" smtClean="0">
                          <a:solidFill>
                            <a:schemeClr val="tx1"/>
                          </a:solidFill>
                        </a:rPr>
                        <a:t> </a:t>
                      </a:r>
                      <a:br>
                        <a:rPr lang="en-US" sz="1800" b="1" baseline="0" dirty="0" smtClean="0">
                          <a:solidFill>
                            <a:schemeClr val="tx1"/>
                          </a:solidFill>
                        </a:rPr>
                      </a:br>
                      <a:r>
                        <a:rPr lang="en-US" sz="1800" b="1" baseline="0" dirty="0" smtClean="0">
                          <a:solidFill>
                            <a:schemeClr val="tx1"/>
                          </a:solidFill>
                        </a:rPr>
                        <a:t>AND NETWORKING</a:t>
                      </a:r>
                      <a:endParaRPr lang="en-US" sz="1800" b="1" dirty="0" smtClean="0">
                        <a:solidFill>
                          <a:schemeClr val="tx1"/>
                        </a:solidFill>
                      </a:endParaRPr>
                    </a:p>
                    <a:p>
                      <a:pPr algn="ctr"/>
                      <a:r>
                        <a:rPr lang="en-US" sz="1800" b="0" dirty="0" smtClean="0">
                          <a:solidFill>
                            <a:schemeClr val="tx1"/>
                          </a:solidFill>
                        </a:rPr>
                        <a:t>Mental</a:t>
                      </a:r>
                      <a:r>
                        <a:rPr lang="en-US" sz="1800" b="0" baseline="0" dirty="0" smtClean="0">
                          <a:solidFill>
                            <a:schemeClr val="tx1"/>
                          </a:solidFill>
                        </a:rPr>
                        <a:t> Health </a:t>
                      </a:r>
                      <a:br>
                        <a:rPr lang="en-US" sz="1800" b="0" baseline="0" dirty="0" smtClean="0">
                          <a:solidFill>
                            <a:schemeClr val="tx1"/>
                          </a:solidFill>
                        </a:rPr>
                      </a:br>
                      <a:r>
                        <a:rPr lang="en-US" sz="1800" b="0" baseline="0" dirty="0" smtClean="0">
                          <a:solidFill>
                            <a:schemeClr val="tx1"/>
                          </a:solidFill>
                        </a:rPr>
                        <a:t>&amp; Self-Efficacy</a:t>
                      </a:r>
                      <a:endParaRPr lang="en-US" sz="1600" b="0" i="1" dirty="0">
                        <a:solidFill>
                          <a:schemeClr val="tx1"/>
                        </a:solidFill>
                      </a:endParaRPr>
                    </a:p>
                  </a:txBody>
                  <a:tcPr marT="45712" marB="45712" anchor="ctr">
                    <a:solidFill>
                      <a:srgbClr val="F9A01B"/>
                    </a:solidFill>
                  </a:tcPr>
                </a:tc>
                <a:tc>
                  <a:txBody>
                    <a:bodyPr/>
                    <a:lstStyle/>
                    <a:p>
                      <a:pPr algn="ctr"/>
                      <a:r>
                        <a:rPr lang="en-US" sz="1800" b="1" baseline="0" dirty="0" smtClean="0">
                          <a:solidFill>
                            <a:schemeClr val="tx1"/>
                          </a:solidFill>
                        </a:rPr>
                        <a:t>GOODS AND SERVICES</a:t>
                      </a:r>
                    </a:p>
                    <a:p>
                      <a:pPr algn="ctr"/>
                      <a:r>
                        <a:rPr lang="en-US" sz="1800" b="0" i="0" baseline="0" dirty="0" smtClean="0">
                          <a:solidFill>
                            <a:schemeClr val="tx1"/>
                          </a:solidFill>
                        </a:rPr>
                        <a:t>Day-to-Day </a:t>
                      </a:r>
                      <a:br>
                        <a:rPr lang="en-US" sz="1800" b="0" i="0" baseline="0" dirty="0" smtClean="0">
                          <a:solidFill>
                            <a:schemeClr val="tx1"/>
                          </a:solidFill>
                        </a:rPr>
                      </a:br>
                      <a:r>
                        <a:rPr lang="en-US" sz="1800" b="0" i="0" baseline="0" dirty="0" smtClean="0">
                          <a:solidFill>
                            <a:schemeClr val="tx1"/>
                          </a:solidFill>
                        </a:rPr>
                        <a:t>&amp; Caregiving/Supports </a:t>
                      </a:r>
                      <a:endParaRPr lang="en-US" sz="1800" b="0" i="0" dirty="0" smtClean="0">
                        <a:solidFill>
                          <a:schemeClr val="tx1"/>
                        </a:solidFill>
                      </a:endParaRPr>
                    </a:p>
                  </a:txBody>
                  <a:tcPr marT="45712" marB="45712" anchor="ctr">
                    <a:solidFill>
                      <a:srgbClr val="B6D27B"/>
                    </a:solidFill>
                  </a:tcPr>
                </a:tc>
              </a:tr>
            </a:tbl>
          </a:graphicData>
        </a:graphic>
      </p:graphicFrame>
      <p:pic>
        <p:nvPicPr>
          <p:cNvPr id="5" name="Picture 4" descr="goal-of-supporting-families-ls.png"/>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333500" y="1695776"/>
            <a:ext cx="9525000" cy="2047875"/>
          </a:xfrm>
          <a:prstGeom prst="rect">
            <a:avLst/>
          </a:prstGeom>
        </p:spPr>
      </p:pic>
      <p:pic>
        <p:nvPicPr>
          <p:cNvPr id="9" name="Content Placeholder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376540" y="376066"/>
            <a:ext cx="1098064" cy="1418334"/>
          </a:xfrm>
          <a:prstGeom prst="rect">
            <a:avLst/>
          </a:prstGeom>
        </p:spPr>
      </p:pic>
    </p:spTree>
    <p:extLst>
      <p:ext uri="{BB962C8B-B14F-4D97-AF65-F5344CB8AC3E}">
        <p14:creationId xmlns:p14="http://schemas.microsoft.com/office/powerpoint/2010/main" val="2681320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1981200" y="152401"/>
            <a:ext cx="8229600" cy="1139825"/>
          </a:xfrm>
        </p:spPr>
        <p:txBody>
          <a:bodyPr/>
          <a:lstStyle/>
          <a:p>
            <a:pPr algn="ctr"/>
            <a:endParaRPr lang="en-US">
              <a:latin typeface="Garamond" charset="0"/>
            </a:endParaRPr>
          </a:p>
        </p:txBody>
      </p:sp>
      <p:pic>
        <p:nvPicPr>
          <p:cNvPr id="66562"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25695" b="10883"/>
          <a:stretch/>
        </p:blipFill>
        <p:spPr>
          <a:xfrm>
            <a:off x="1923107" y="1628078"/>
            <a:ext cx="8345787" cy="3969835"/>
          </a:xfrm>
        </p:spPr>
      </p:pic>
    </p:spTree>
    <p:extLst>
      <p:ext uri="{BB962C8B-B14F-4D97-AF65-F5344CB8AC3E}">
        <p14:creationId xmlns:p14="http://schemas.microsoft.com/office/powerpoint/2010/main" val="3301352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 of Change that is Needed</a:t>
            </a:r>
            <a:endParaRPr lang="en-US" dirty="0"/>
          </a:p>
        </p:txBody>
      </p:sp>
      <p:sp>
        <p:nvSpPr>
          <p:cNvPr id="5" name="Text Placeholder 4"/>
          <p:cNvSpPr>
            <a:spLocks noGrp="1"/>
          </p:cNvSpPr>
          <p:nvPr>
            <p:ph type="body" idx="1"/>
          </p:nvPr>
        </p:nvSpPr>
        <p:spPr/>
        <p:txBody>
          <a:bodyPr/>
          <a:lstStyle/>
          <a:p>
            <a:r>
              <a:rPr lang="en-US" b="1" dirty="0" smtClean="0"/>
              <a:t>Transitional Change</a:t>
            </a:r>
            <a:endParaRPr lang="en-US" b="1" dirty="0"/>
          </a:p>
        </p:txBody>
      </p:sp>
      <p:sp>
        <p:nvSpPr>
          <p:cNvPr id="6" name="Content Placeholder 5"/>
          <p:cNvSpPr>
            <a:spLocks noGrp="1"/>
          </p:cNvSpPr>
          <p:nvPr>
            <p:ph sz="half" idx="2"/>
          </p:nvPr>
        </p:nvSpPr>
        <p:spPr/>
        <p:txBody>
          <a:bodyPr/>
          <a:lstStyle/>
          <a:p>
            <a:r>
              <a:rPr lang="en-US" dirty="0" smtClean="0"/>
              <a:t>“Retooling” the system and its practices to fit the new model</a:t>
            </a:r>
          </a:p>
          <a:p>
            <a:r>
              <a:rPr lang="en-US" dirty="0" smtClean="0"/>
              <a:t>Mergers, consolidations, reorganizations, revising systematic payment structures, </a:t>
            </a:r>
          </a:p>
          <a:p>
            <a:r>
              <a:rPr lang="en-US" dirty="0" smtClean="0"/>
              <a:t>Creating new services, processes, systems and products to replace the traditional one</a:t>
            </a:r>
            <a:endParaRPr lang="en-US" dirty="0"/>
          </a:p>
        </p:txBody>
      </p:sp>
      <p:sp>
        <p:nvSpPr>
          <p:cNvPr id="7" name="Text Placeholder 6"/>
          <p:cNvSpPr>
            <a:spLocks noGrp="1"/>
          </p:cNvSpPr>
          <p:nvPr>
            <p:ph type="body" sz="quarter" idx="3"/>
          </p:nvPr>
        </p:nvSpPr>
        <p:spPr/>
        <p:txBody>
          <a:bodyPr/>
          <a:lstStyle/>
          <a:p>
            <a:r>
              <a:rPr lang="en-US" b="1" dirty="0" smtClean="0"/>
              <a:t>Transformation Change</a:t>
            </a:r>
            <a:endParaRPr lang="en-US" b="1" dirty="0"/>
          </a:p>
        </p:txBody>
      </p:sp>
      <p:sp>
        <p:nvSpPr>
          <p:cNvPr id="8" name="Content Placeholder 7"/>
          <p:cNvSpPr>
            <a:spLocks noGrp="1"/>
          </p:cNvSpPr>
          <p:nvPr>
            <p:ph sz="quarter" idx="4"/>
          </p:nvPr>
        </p:nvSpPr>
        <p:spPr/>
        <p:txBody>
          <a:bodyPr/>
          <a:lstStyle/>
          <a:p>
            <a:r>
              <a:rPr lang="en-US" dirty="0" smtClean="0"/>
              <a:t>Fundamental reordering of thinking, beliefs, culture, relationships, and behavior</a:t>
            </a:r>
          </a:p>
          <a:p>
            <a:r>
              <a:rPr lang="en-US" dirty="0" smtClean="0"/>
              <a:t>Turns assumptions inside out and disrupts familiar rituals and structures</a:t>
            </a:r>
          </a:p>
          <a:p>
            <a:r>
              <a:rPr lang="en-US" dirty="0" smtClean="0"/>
              <a:t>Rejects command and control relationships in favor of co-creative partnerships</a:t>
            </a:r>
            <a:endParaRPr lang="en-US" dirty="0"/>
          </a:p>
        </p:txBody>
      </p:sp>
      <p:sp>
        <p:nvSpPr>
          <p:cNvPr id="2" name="TextBox 1"/>
          <p:cNvSpPr txBox="1"/>
          <p:nvPr/>
        </p:nvSpPr>
        <p:spPr>
          <a:xfrm>
            <a:off x="2652889" y="5816973"/>
            <a:ext cx="6886222" cy="400110"/>
          </a:xfrm>
          <a:prstGeom prst="rect">
            <a:avLst/>
          </a:prstGeom>
          <a:noFill/>
        </p:spPr>
        <p:txBody>
          <a:bodyPr wrap="square" rtlCol="0">
            <a:spAutoFit/>
          </a:bodyPr>
          <a:lstStyle/>
          <a:p>
            <a:pPr algn="ctr"/>
            <a:r>
              <a:rPr lang="en-US" sz="2000" i="1" dirty="0"/>
              <a:t>Creating Blue Space, </a:t>
            </a:r>
            <a:r>
              <a:rPr lang="en-US" sz="2000" i="1" dirty="0" err="1"/>
              <a:t>Hanns</a:t>
            </a:r>
            <a:r>
              <a:rPr lang="en-US" sz="2000" i="1" dirty="0"/>
              <a:t> </a:t>
            </a:r>
            <a:r>
              <a:rPr lang="en-US" sz="2000" i="1" dirty="0" err="1"/>
              <a:t>Meissner</a:t>
            </a:r>
            <a:r>
              <a:rPr lang="en-US" sz="2000" i="1" dirty="0"/>
              <a:t>, 2013 </a:t>
            </a:r>
          </a:p>
        </p:txBody>
      </p:sp>
    </p:spTree>
    <p:extLst>
      <p:ext uri="{BB962C8B-B14F-4D97-AF65-F5344CB8AC3E}">
        <p14:creationId xmlns:p14="http://schemas.microsoft.com/office/powerpoint/2010/main" val="1699121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Adapted from Title V Maternal Child Health </a:t>
            </a:r>
            <a:br>
              <a:rPr lang="en-US" dirty="0" smtClean="0"/>
            </a:br>
            <a:r>
              <a:rPr lang="en-US" dirty="0" smtClean="0"/>
              <a:t>Block Grants</a:t>
            </a:r>
            <a:endParaRPr lang="en-US" dirty="0"/>
          </a:p>
        </p:txBody>
      </p:sp>
      <p:sp>
        <p:nvSpPr>
          <p:cNvPr id="3" name="Content Placeholder 2"/>
          <p:cNvSpPr>
            <a:spLocks noGrp="1"/>
          </p:cNvSpPr>
          <p:nvPr>
            <p:ph idx="1"/>
          </p:nvPr>
        </p:nvSpPr>
        <p:spPr/>
        <p:txBody>
          <a:bodyPr/>
          <a:lstStyle/>
          <a:p>
            <a:r>
              <a:rPr lang="en-US" dirty="0" smtClean="0"/>
              <a:t>Life Course Health Development Model</a:t>
            </a:r>
          </a:p>
          <a:p>
            <a:r>
              <a:rPr lang="en-US" dirty="0" smtClean="0"/>
              <a:t>Rethinking MCH: The Life Course Model as an Organizing Framework 2010</a:t>
            </a:r>
          </a:p>
          <a:p>
            <a:r>
              <a:rPr lang="en-US" dirty="0" smtClean="0"/>
              <a:t>Today’s experiences and exposures influence tomorrow’s health</a:t>
            </a:r>
          </a:p>
          <a:p>
            <a:r>
              <a:rPr lang="en-US" dirty="0" smtClean="0"/>
              <a:t>Health trajectories are particularly affected during critical or sensitive periods</a:t>
            </a:r>
          </a:p>
          <a:p>
            <a:r>
              <a:rPr lang="en-US" dirty="0" smtClean="0"/>
              <a:t>The broader community environment–biologic, physical, and social –strongly affects the capacity to be healthy</a:t>
            </a:r>
          </a:p>
          <a:p>
            <a:r>
              <a:rPr lang="en-US" dirty="0" smtClean="0"/>
              <a:t>While genetic make-up offers both protective and risk factors for disease conditions, inequality in health reflects more than genetics and personal choice</a:t>
            </a:r>
            <a:endParaRPr lang="en-US" dirty="0" smtClean="0"/>
          </a:p>
        </p:txBody>
      </p:sp>
    </p:spTree>
    <p:extLst>
      <p:ext uri="{BB962C8B-B14F-4D97-AF65-F5344CB8AC3E}">
        <p14:creationId xmlns:p14="http://schemas.microsoft.com/office/powerpoint/2010/main" val="47550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Example of Life Course Health Development Model: Heart Disease</a:t>
            </a:r>
            <a:endParaRPr lang="en-US" dirty="0"/>
          </a:p>
        </p:txBody>
      </p:sp>
      <p:sp>
        <p:nvSpPr>
          <p:cNvPr id="3" name="Content Placeholder 2"/>
          <p:cNvSpPr>
            <a:spLocks noGrp="1"/>
          </p:cNvSpPr>
          <p:nvPr>
            <p:ph idx="1"/>
          </p:nvPr>
        </p:nvSpPr>
        <p:spPr/>
        <p:txBody>
          <a:bodyPr>
            <a:normAutofit/>
          </a:bodyPr>
          <a:lstStyle/>
          <a:p>
            <a:pPr lvl="1"/>
            <a:r>
              <a:rPr lang="en-US" dirty="0" smtClean="0"/>
              <a:t>Adult Lifestyle Model</a:t>
            </a:r>
          </a:p>
          <a:p>
            <a:pPr marL="692150" lvl="2" indent="-234950"/>
            <a:r>
              <a:rPr lang="en-US" dirty="0" smtClean="0"/>
              <a:t>Change current behaviors </a:t>
            </a:r>
          </a:p>
          <a:p>
            <a:pPr lvl="3"/>
            <a:r>
              <a:rPr lang="en-US" dirty="0" smtClean="0"/>
              <a:t>Smoking</a:t>
            </a:r>
          </a:p>
          <a:p>
            <a:pPr lvl="3"/>
            <a:r>
              <a:rPr lang="en-US" dirty="0" smtClean="0"/>
              <a:t>Diet</a:t>
            </a:r>
          </a:p>
          <a:p>
            <a:pPr lvl="3"/>
            <a:r>
              <a:rPr lang="en-US" dirty="0" smtClean="0"/>
              <a:t>Exercise</a:t>
            </a:r>
          </a:p>
          <a:p>
            <a:pPr lvl="3"/>
            <a:r>
              <a:rPr lang="en-US" dirty="0" smtClean="0"/>
              <a:t>Alcohol consumption</a:t>
            </a:r>
          </a:p>
          <a:p>
            <a:pPr lvl="1"/>
            <a:r>
              <a:rPr lang="en-US" dirty="0" smtClean="0"/>
              <a:t>Life Course Perspective  </a:t>
            </a:r>
          </a:p>
          <a:p>
            <a:pPr lvl="2"/>
            <a:r>
              <a:rPr lang="en-US" dirty="0" smtClean="0"/>
              <a:t>Biological and Social Factors </a:t>
            </a:r>
          </a:p>
          <a:p>
            <a:pPr lvl="2"/>
            <a:r>
              <a:rPr lang="en-US" dirty="0" smtClean="0"/>
              <a:t>	Starting at pregnancy and building throughout lifespan</a:t>
            </a:r>
          </a:p>
          <a:p>
            <a:pPr lvl="2"/>
            <a:endParaRPr lang="en-US" dirty="0" smtClean="0"/>
          </a:p>
          <a:p>
            <a:pPr marL="0" indent="0" algn="ctr">
              <a:buNone/>
            </a:pPr>
            <a:r>
              <a:rPr lang="en-US" sz="1600" dirty="0" err="1" smtClean="0"/>
              <a:t>Kuh</a:t>
            </a:r>
            <a:r>
              <a:rPr lang="en-US" sz="1600" dirty="0" smtClean="0"/>
              <a:t>, D. et al (2003) Life course epidemiology.</a:t>
            </a:r>
          </a:p>
        </p:txBody>
      </p:sp>
    </p:spTree>
    <p:extLst>
      <p:ext uri="{BB962C8B-B14F-4D97-AF65-F5344CB8AC3E}">
        <p14:creationId xmlns:p14="http://schemas.microsoft.com/office/powerpoint/2010/main" val="637263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Guiding Principles of the </a:t>
            </a:r>
            <a:r>
              <a:rPr lang="en-US" sz="3200" dirty="0"/>
              <a:t/>
            </a:r>
            <a:br>
              <a:rPr lang="en-US" sz="3200" dirty="0"/>
            </a:br>
            <a:r>
              <a:rPr lang="en-US" sz="3200" dirty="0"/>
              <a:t>Supporting </a:t>
            </a:r>
            <a:r>
              <a:rPr lang="en-US" sz="3200" dirty="0"/>
              <a:t>Families LifeCourse Framework</a:t>
            </a:r>
          </a:p>
        </p:txBody>
      </p:sp>
      <p:sp>
        <p:nvSpPr>
          <p:cNvPr id="5" name="Text Placeholder 2"/>
          <p:cNvSpPr txBox="1">
            <a:spLocks/>
          </p:cNvSpPr>
          <p:nvPr/>
        </p:nvSpPr>
        <p:spPr>
          <a:xfrm>
            <a:off x="3657600" y="6096000"/>
            <a:ext cx="7010400" cy="1143000"/>
          </a:xfrm>
          <a:prstGeom prst="rect">
            <a:avLst/>
          </a:prstGeom>
        </p:spPr>
        <p:txBody>
          <a:bodyPr vert="horz" lIns="91440" tIns="45720" rIns="91440" bIns="45720" rtlCol="0" anchor="t">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tx1"/>
                </a:solidFill>
                <a:latin typeface="+mj-lt"/>
                <a:ea typeface="+mn-ea"/>
                <a:cs typeface="+mn-cs"/>
              </a:defRPr>
            </a:lvl1pPr>
            <a:lvl2pPr marL="457200" indent="0" algn="l" defTabSz="914400" rtl="0" eaLnBrk="1" latinLnBrk="0" hangingPunct="1">
              <a:lnSpc>
                <a:spcPct val="85000"/>
              </a:lnSpc>
              <a:spcBef>
                <a:spcPts val="6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85000"/>
              </a:lnSpc>
              <a:spcBef>
                <a:spcPts val="600"/>
              </a:spcBef>
              <a:buFont typeface="Arial" pitchFamily="34" charset="0"/>
              <a:buNone/>
              <a:defRPr sz="1600" i="1" kern="1200">
                <a:solidFill>
                  <a:schemeClr val="tx1">
                    <a:tint val="75000"/>
                  </a:schemeClr>
                </a:solidFill>
                <a:latin typeface="+mn-lt"/>
                <a:ea typeface="+mn-ea"/>
                <a:cs typeface="+mn-cs"/>
              </a:defRPr>
            </a:lvl3pPr>
            <a:lvl4pPr marL="1371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85000"/>
              </a:lnSpc>
              <a:spcBef>
                <a:spcPts val="600"/>
              </a:spcBef>
              <a:buFont typeface="Arial" pitchFamily="34" charset="0"/>
              <a:buNone/>
              <a:defRPr sz="1400" kern="1200">
                <a:solidFill>
                  <a:schemeClr val="tx1">
                    <a:tint val="75000"/>
                  </a:schemeClr>
                </a:solidFill>
                <a:latin typeface="+mn-lt"/>
                <a:ea typeface="+mn-ea"/>
                <a:cs typeface="+mn-cs"/>
              </a:defRPr>
            </a:lvl9pPr>
          </a:lstStyle>
          <a:p>
            <a:pPr>
              <a:defRPr/>
            </a:pPr>
            <a:endParaRPr lang="en-US" dirty="0">
              <a:solidFill>
                <a:sysClr val="windowText" lastClr="000000"/>
              </a:solidFill>
              <a:latin typeface="Georgia"/>
            </a:endParaRPr>
          </a:p>
        </p:txBody>
      </p:sp>
      <p:pic>
        <p:nvPicPr>
          <p:cNvPr id="4" name="Picture Placeholder 3"/>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r="-91"/>
          <a:stretch/>
        </p:blipFill>
        <p:spPr>
          <a:xfrm>
            <a:off x="0" y="-11151"/>
            <a:ext cx="12192000" cy="5330952"/>
          </a:xfrm>
        </p:spPr>
      </p:pic>
    </p:spTree>
    <p:extLst>
      <p:ext uri="{BB962C8B-B14F-4D97-AF65-F5344CB8AC3E}">
        <p14:creationId xmlns:p14="http://schemas.microsoft.com/office/powerpoint/2010/main" val="57430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lide Number Placeholder 4"/>
          <p:cNvSpPr>
            <a:spLocks noGrp="1"/>
          </p:cNvSpPr>
          <p:nvPr>
            <p:ph type="sldNum" sz="quarter" idx="4294967295"/>
          </p:nvPr>
        </p:nvSpPr>
        <p:spPr bwMode="auto">
          <a:xfrm>
            <a:off x="8065193" y="5829751"/>
            <a:ext cx="2194560" cy="139703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fld id="{82ABF04B-5AE5-4CD1-9EDD-2C4B98A81C7A}" type="slidenum">
              <a:rPr lang="en-US" altLang="en-US" sz="1200">
                <a:solidFill>
                  <a:prstClr val="black"/>
                </a:solidFill>
                <a:latin typeface="Trebuchet MS" panose="020B0603020202020204" pitchFamily="34" charset="0"/>
                <a:ea typeface="ＭＳ Ｐゴシック" panose="020B0600070205080204" pitchFamily="34" charset="-128"/>
                <a:cs typeface="Arial" panose="020B0604020202020204" pitchFamily="34" charset="0"/>
              </a:rPr>
              <a:pPr algn="ctr" fontAlgn="base">
                <a:spcBef>
                  <a:spcPct val="0"/>
                </a:spcBef>
                <a:spcAft>
                  <a:spcPct val="0"/>
                </a:spcAft>
                <a:buFontTx/>
                <a:buNone/>
              </a:pPr>
              <a:t>18</a:t>
            </a:fld>
            <a:endParaRPr lang="en-US" altLang="en-US" sz="1200">
              <a:solidFill>
                <a:prstClr val="black"/>
              </a:solidFill>
              <a:latin typeface="Trebuchet MS" panose="020B0603020202020204" pitchFamily="34" charset="0"/>
              <a:ea typeface="ＭＳ Ｐゴシック" panose="020B0600070205080204" pitchFamily="34" charset="-128"/>
              <a:cs typeface="Arial" panose="020B0604020202020204" pitchFamily="34" charset="0"/>
            </a:endParaRPr>
          </a:p>
        </p:txBody>
      </p:sp>
      <p:pic>
        <p:nvPicPr>
          <p:cNvPr id="5124"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47116" y="1552578"/>
            <a:ext cx="1995487" cy="2867025"/>
          </a:xfrm>
          <a:prstGeom prst="rect">
            <a:avLst/>
          </a:prstGeom>
          <a:noFill/>
          <a:ln w="57150">
            <a:solidFill>
              <a:srgbClr val="7030A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5"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4900" y="5248278"/>
            <a:ext cx="2667000" cy="1573213"/>
          </a:xfrm>
          <a:prstGeom prst="rect">
            <a:avLst/>
          </a:prstGeom>
          <a:noFill/>
          <a:ln w="57150">
            <a:solidFill>
              <a:schemeClr val="accent3">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48400" y="0"/>
            <a:ext cx="2286000" cy="1524000"/>
          </a:xfrm>
          <a:prstGeom prst="rect">
            <a:avLst/>
          </a:prstGeom>
          <a:noFill/>
          <a:ln w="57150">
            <a:solidFill>
              <a:schemeClr val="accent2">
                <a:lumMod val="60000"/>
                <a:lumOff val="4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3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52575"/>
            <a:ext cx="1828800" cy="2571750"/>
          </a:xfrm>
          <a:prstGeom prst="rect">
            <a:avLst/>
          </a:prstGeom>
          <a:noFill/>
          <a:ln w="57150">
            <a:solidFill>
              <a:schemeClr val="accent4">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3" y="4111625"/>
            <a:ext cx="1812925" cy="2717800"/>
          </a:xfrm>
          <a:prstGeom prst="rect">
            <a:avLst/>
          </a:prstGeom>
          <a:noFill/>
          <a:ln w="57150">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488" name="Picture 10" descr="adult%20residential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402013" y="5241925"/>
            <a:ext cx="2690812" cy="1587500"/>
          </a:xfrm>
          <a:prstGeom prst="rect">
            <a:avLst/>
          </a:prstGeom>
          <a:noFill/>
          <a:ln w="57150">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20487" name="Picture 8" descr="manWomanWithFrui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0"/>
            <a:ext cx="2482850" cy="1524000"/>
          </a:xfrm>
          <a:prstGeom prst="rect">
            <a:avLst/>
          </a:prstGeom>
          <a:noFill/>
          <a:ln w="57150">
            <a:solidFill>
              <a:schemeClr val="accent2">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20489" name="Picture 16" descr="untitled"/>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8585200" y="0"/>
            <a:ext cx="2057400" cy="1524000"/>
          </a:xfrm>
          <a:prstGeom prst="rect">
            <a:avLst/>
          </a:prstGeom>
          <a:noFill/>
          <a:ln w="57150">
            <a:solidFill>
              <a:schemeClr val="accent6">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5132" name="Picture 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810000" y="0"/>
            <a:ext cx="2482850" cy="1524000"/>
          </a:xfrm>
          <a:prstGeom prst="rect">
            <a:avLst/>
          </a:prstGeom>
          <a:noFill/>
          <a:ln w="57150">
            <a:solidFill>
              <a:schemeClr val="accent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2300" name="Picture 14" descr="Picture1"/>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615366" y="4276725"/>
            <a:ext cx="2035175" cy="2552700"/>
          </a:xfrm>
          <a:prstGeom prst="rect">
            <a:avLst/>
          </a:prstGeom>
          <a:noFill/>
          <a:ln w="57150">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
        <p:nvSpPr>
          <p:cNvPr id="12301" name="Rectangle 13"/>
          <p:cNvSpPr>
            <a:spLocks noChangeArrowheads="1"/>
          </p:cNvSpPr>
          <p:nvPr/>
        </p:nvSpPr>
        <p:spPr bwMode="auto">
          <a:xfrm>
            <a:off x="3489328" y="1613188"/>
            <a:ext cx="5045075" cy="3647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a:r>
              <a:rPr lang="en-US" altLang="en-US" sz="3300" b="1" dirty="0">
                <a:solidFill>
                  <a:srgbClr val="7030A0"/>
                </a:solidFill>
              </a:rPr>
              <a:t>Core Belief: </a:t>
            </a:r>
          </a:p>
          <a:p>
            <a:pPr algn="ctr" defTabSz="914400"/>
            <a:r>
              <a:rPr lang="en-US" altLang="en-US" sz="3300" b="1" dirty="0">
                <a:solidFill>
                  <a:srgbClr val="7030A0"/>
                </a:solidFill>
              </a:rPr>
              <a:t>All people and their families have the right to live, love, work, play </a:t>
            </a:r>
          </a:p>
          <a:p>
            <a:pPr algn="ctr" defTabSz="914400"/>
            <a:r>
              <a:rPr lang="en-US" altLang="en-US" sz="3300" b="1" dirty="0">
                <a:solidFill>
                  <a:srgbClr val="7030A0"/>
                </a:solidFill>
              </a:rPr>
              <a:t>and pursue their life aspirations in their community. </a:t>
            </a:r>
            <a:endParaRPr lang="en-US" altLang="en-US" sz="3300" dirty="0">
              <a:solidFill>
                <a:srgbClr val="7030A0"/>
              </a:solidFill>
            </a:endParaRPr>
          </a:p>
        </p:txBody>
      </p:sp>
    </p:spTree>
    <p:extLst>
      <p:ext uri="{BB962C8B-B14F-4D97-AF65-F5344CB8AC3E}">
        <p14:creationId xmlns:p14="http://schemas.microsoft.com/office/powerpoint/2010/main" val="416321123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People</a:t>
            </a:r>
          </a:p>
        </p:txBody>
      </p:sp>
      <p:pic>
        <p:nvPicPr>
          <p:cNvPr id="10" name="Picture Placeholder 9"/>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half" idx="4294967295"/>
          </p:nvPr>
        </p:nvSpPr>
        <p:spPr>
          <a:xfrm flipV="1">
            <a:off x="1524000" y="6858000"/>
            <a:ext cx="6921500" cy="46038"/>
          </a:xfrm>
        </p:spPr>
        <p:txBody>
          <a:bodyPr>
            <a:normAutofit fontScale="25000" lnSpcReduction="20000"/>
          </a:bodyPr>
          <a:lstStyle/>
          <a:p>
            <a:r>
              <a:rPr lang="en-US" dirty="0" smtClean="0"/>
              <a:t>   </a:t>
            </a:r>
            <a:endParaRPr lang="en-US" dirty="0"/>
          </a:p>
        </p:txBody>
      </p:sp>
    </p:spTree>
    <p:extLst>
      <p:ext uri="{BB962C8B-B14F-4D97-AF65-F5344CB8AC3E}">
        <p14:creationId xmlns:p14="http://schemas.microsoft.com/office/powerpoint/2010/main" val="29953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t>About Sheli</a:t>
            </a:r>
            <a:endParaRPr lang="en-US" dirty="0"/>
          </a:p>
        </p:txBody>
      </p:sp>
      <p:sp>
        <p:nvSpPr>
          <p:cNvPr id="20482" name="Content Placeholder 2"/>
          <p:cNvSpPr>
            <a:spLocks noGrp="1"/>
          </p:cNvSpPr>
          <p:nvPr>
            <p:ph sz="half" idx="1"/>
          </p:nvPr>
        </p:nvSpPr>
        <p:spPr/>
        <p:txBody>
          <a:bodyPr>
            <a:normAutofit lnSpcReduction="10000"/>
          </a:bodyPr>
          <a:lstStyle/>
          <a:p>
            <a:r>
              <a:rPr lang="en-US" smtClean="0"/>
              <a:t>Sibling of three brothers, one who is 32 years old with developmental disability</a:t>
            </a:r>
          </a:p>
          <a:p>
            <a:r>
              <a:rPr lang="en-US" smtClean="0"/>
              <a:t>Member, Presidents Committee for Persons with Intellectual Disabilities Appointed by President Obama</a:t>
            </a:r>
          </a:p>
          <a:p>
            <a:r>
              <a:rPr lang="en-US" smtClean="0"/>
              <a:t>Director of Individual Advocacy and Family Support, UMKC UCEDD</a:t>
            </a:r>
          </a:p>
          <a:p>
            <a:pPr lvl="1"/>
            <a:r>
              <a:rPr lang="en-US" smtClean="0"/>
              <a:t>Supported the Self-Advocacy Movement for 12 years </a:t>
            </a:r>
          </a:p>
          <a:p>
            <a:pPr lvl="1"/>
            <a:r>
              <a:rPr lang="en-US" smtClean="0"/>
              <a:t>Director of Mo Family-to-Family Health Info Center</a:t>
            </a:r>
          </a:p>
          <a:p>
            <a:pPr lvl="1"/>
            <a:r>
              <a:rPr lang="en-US" smtClean="0"/>
              <a:t>Co-Director of National CoP on Supports to Families </a:t>
            </a:r>
            <a:endParaRPr lang="en-US" dirty="0"/>
          </a:p>
        </p:txBody>
      </p:sp>
      <p:sp>
        <p:nvSpPr>
          <p:cNvPr id="5" name="Content Placeholder 4"/>
          <p:cNvSpPr>
            <a:spLocks noGrp="1"/>
          </p:cNvSpPr>
          <p:nvPr>
            <p:ph sz="half" idx="2"/>
          </p:nvPr>
        </p:nvSpPr>
        <p:spPr/>
        <p:txBody>
          <a:bodyPr>
            <a:normAutofit lnSpcReduction="10000"/>
          </a:bodyPr>
          <a:lstStyle/>
          <a:p>
            <a:endParaRPr lang="en-US" dirty="0"/>
          </a:p>
        </p:txBody>
      </p:sp>
      <p:pic>
        <p:nvPicPr>
          <p:cNvPr id="2" name="Picture 1" descr="12333272_10153380147559353_1348870474_o.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343651" y="1993391"/>
            <a:ext cx="5158936" cy="3354463"/>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4707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016922" y="280458"/>
            <a:ext cx="8079581" cy="1107782"/>
          </a:xfrm>
        </p:spPr>
        <p:txBody>
          <a:bodyPr>
            <a:normAutofit fontScale="90000"/>
          </a:bodyPr>
          <a:lstStyle/>
          <a:p>
            <a:pPr algn="ctr">
              <a:lnSpc>
                <a:spcPct val="100000"/>
              </a:lnSpc>
            </a:pPr>
            <a:r>
              <a:rPr lang="en-US" sz="4000" dirty="0"/>
              <a:t>1 in 4 Persons with I/DD Receive </a:t>
            </a:r>
            <a:br>
              <a:rPr lang="en-US" sz="4000" dirty="0"/>
            </a:br>
            <a:r>
              <a:rPr lang="en-US" sz="4000" dirty="0"/>
              <a:t>Formal State DD Services</a:t>
            </a:r>
          </a:p>
        </p:txBody>
      </p:sp>
      <p:sp>
        <p:nvSpPr>
          <p:cNvPr id="14" name="TextBox 13"/>
          <p:cNvSpPr txBox="1"/>
          <p:nvPr/>
        </p:nvSpPr>
        <p:spPr>
          <a:xfrm>
            <a:off x="2063353" y="5779577"/>
            <a:ext cx="8065294" cy="338554"/>
          </a:xfrm>
          <a:prstGeom prst="rect">
            <a:avLst/>
          </a:prstGeom>
          <a:noFill/>
        </p:spPr>
        <p:txBody>
          <a:bodyPr wrap="square" rtlCol="0">
            <a:spAutoFit/>
          </a:bodyPr>
          <a:lstStyle/>
          <a:p>
            <a:pPr algn="ctr"/>
            <a:r>
              <a:rPr lang="en-US" sz="1600" i="1" dirty="0">
                <a:solidFill>
                  <a:prstClr val="black"/>
                </a:solidFill>
                <a:latin typeface="Tw Cen MT"/>
              </a:rPr>
              <a:t>** Based on national definition of developmental disability with a prevalence rate of 1.49%</a:t>
            </a:r>
          </a:p>
        </p:txBody>
      </p:sp>
      <p:grpSp>
        <p:nvGrpSpPr>
          <p:cNvPr id="21" name="Group 20"/>
          <p:cNvGrpSpPr/>
          <p:nvPr/>
        </p:nvGrpSpPr>
        <p:grpSpPr>
          <a:xfrm>
            <a:off x="2228264" y="1544589"/>
            <a:ext cx="8271714" cy="3867619"/>
            <a:chOff x="704264" y="1469085"/>
            <a:chExt cx="8271714" cy="3867619"/>
          </a:xfrm>
        </p:grpSpPr>
        <p:grpSp>
          <p:nvGrpSpPr>
            <p:cNvPr id="2" name="Group 2"/>
            <p:cNvGrpSpPr/>
            <p:nvPr/>
          </p:nvGrpSpPr>
          <p:grpSpPr>
            <a:xfrm>
              <a:off x="704264" y="2498058"/>
              <a:ext cx="3258775" cy="2456616"/>
              <a:chOff x="685800" y="457200"/>
              <a:chExt cx="2057400" cy="1101114"/>
            </a:xfrm>
            <a:solidFill>
              <a:schemeClr val="accent1"/>
            </a:solidFill>
          </p:grpSpPr>
          <p:sp>
            <p:nvSpPr>
              <p:cNvPr id="5" name="Right Triangle 4"/>
              <p:cNvSpPr/>
              <p:nvPr/>
            </p:nvSpPr>
            <p:spPr>
              <a:xfrm flipV="1">
                <a:off x="685800" y="457200"/>
                <a:ext cx="2057400" cy="1101114"/>
              </a:xfrm>
              <a:prstGeom prst="rtTriangl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6" name="TextBox 5"/>
              <p:cNvSpPr txBox="1"/>
              <p:nvPr/>
            </p:nvSpPr>
            <p:spPr>
              <a:xfrm>
                <a:off x="813008" y="582725"/>
                <a:ext cx="1524000" cy="372473"/>
              </a:xfrm>
              <a:prstGeom prst="rect">
                <a:avLst/>
              </a:prstGeom>
              <a:noFill/>
            </p:spPr>
            <p:txBody>
              <a:bodyPr wrap="square" rtlCol="0">
                <a:spAutoFit/>
              </a:bodyPr>
              <a:lstStyle/>
              <a:p>
                <a:r>
                  <a:rPr lang="en-US" sz="4800" b="1" dirty="0">
                    <a:solidFill>
                      <a:prstClr val="white"/>
                    </a:solidFill>
                    <a:latin typeface="Georgia"/>
                  </a:rPr>
                  <a:t>100%</a:t>
                </a:r>
              </a:p>
            </p:txBody>
          </p:sp>
        </p:grpSp>
        <p:sp>
          <p:nvSpPr>
            <p:cNvPr id="13" name="Rectangle 12"/>
            <p:cNvSpPr/>
            <p:nvPr/>
          </p:nvSpPr>
          <p:spPr>
            <a:xfrm>
              <a:off x="1878117" y="3767044"/>
              <a:ext cx="2394071" cy="1569660"/>
            </a:xfrm>
            <a:prstGeom prst="rect">
              <a:avLst/>
            </a:prstGeom>
          </p:spPr>
          <p:txBody>
            <a:bodyPr wrap="square">
              <a:spAutoFit/>
            </a:bodyPr>
            <a:lstStyle/>
            <a:p>
              <a:pPr algn="ctr"/>
              <a:r>
                <a:rPr lang="en-US" sz="2400" dirty="0">
                  <a:solidFill>
                    <a:prstClr val="black"/>
                  </a:solidFill>
                  <a:latin typeface="Tw Cen MT"/>
                </a:rPr>
                <a:t>4.7 Million people with developmental disabilities </a:t>
              </a:r>
            </a:p>
          </p:txBody>
        </p:sp>
        <p:grpSp>
          <p:nvGrpSpPr>
            <p:cNvPr id="3" name="Group 19"/>
            <p:cNvGrpSpPr/>
            <p:nvPr/>
          </p:nvGrpSpPr>
          <p:grpSpPr>
            <a:xfrm>
              <a:off x="4790087" y="2399862"/>
              <a:ext cx="4185891" cy="2799463"/>
              <a:chOff x="2784086" y="2821652"/>
              <a:chExt cx="6673750" cy="3187131"/>
            </a:xfrm>
          </p:grpSpPr>
          <p:sp>
            <p:nvSpPr>
              <p:cNvPr id="7" name="Right Triangle 6"/>
              <p:cNvSpPr/>
              <p:nvPr/>
            </p:nvSpPr>
            <p:spPr>
              <a:xfrm rot="10800000" flipH="1">
                <a:off x="2784086" y="2856578"/>
                <a:ext cx="6017330" cy="2932634"/>
              </a:xfrm>
              <a:prstGeom prst="rtTriangle">
                <a:avLst/>
              </a:prstGeom>
              <a:solidFill>
                <a:schemeClr val="accent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cxnSp>
            <p:nvCxnSpPr>
              <p:cNvPr id="8" name="Straight Connector 7"/>
              <p:cNvCxnSpPr/>
              <p:nvPr/>
            </p:nvCxnSpPr>
            <p:spPr>
              <a:xfrm>
                <a:off x="6007672" y="2821652"/>
                <a:ext cx="22283" cy="247356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04753" y="3128496"/>
                <a:ext cx="2788994" cy="525596"/>
              </a:xfrm>
              <a:prstGeom prst="rect">
                <a:avLst/>
              </a:prstGeom>
              <a:noFill/>
            </p:spPr>
            <p:txBody>
              <a:bodyPr wrap="square" rtlCol="0">
                <a:spAutoFit/>
              </a:bodyPr>
              <a:lstStyle/>
              <a:p>
                <a:pPr algn="ctr"/>
                <a:r>
                  <a:rPr lang="en-US" sz="2400" dirty="0">
                    <a:solidFill>
                      <a:prstClr val="white"/>
                    </a:solidFill>
                    <a:latin typeface="Tw Cen MT"/>
                  </a:rPr>
                  <a:t>75%</a:t>
                </a:r>
              </a:p>
            </p:txBody>
          </p:sp>
          <p:sp>
            <p:nvSpPr>
              <p:cNvPr id="11" name="Right Arrow 10"/>
              <p:cNvSpPr/>
              <p:nvPr/>
            </p:nvSpPr>
            <p:spPr>
              <a:xfrm rot="16200000">
                <a:off x="7065249" y="3741436"/>
                <a:ext cx="669316" cy="9481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12" name="TextBox 11"/>
              <p:cNvSpPr txBox="1"/>
              <p:nvPr/>
            </p:nvSpPr>
            <p:spPr>
              <a:xfrm>
                <a:off x="5529805" y="4642234"/>
                <a:ext cx="3928031" cy="1366549"/>
              </a:xfrm>
              <a:prstGeom prst="rect">
                <a:avLst/>
              </a:prstGeom>
              <a:noFill/>
            </p:spPr>
            <p:txBody>
              <a:bodyPr wrap="square" rtlCol="0">
                <a:spAutoFit/>
              </a:bodyPr>
              <a:lstStyle/>
              <a:p>
                <a:pPr algn="ctr"/>
                <a:r>
                  <a:rPr lang="en-US" sz="2400" dirty="0">
                    <a:solidFill>
                      <a:prstClr val="black"/>
                    </a:solidFill>
                    <a:latin typeface="Tw Cen MT"/>
                  </a:rPr>
                  <a:t>National % Receiving State DD Services</a:t>
                </a:r>
              </a:p>
            </p:txBody>
          </p:sp>
          <p:sp>
            <p:nvSpPr>
              <p:cNvPr id="19" name="Right Triangle 18"/>
              <p:cNvSpPr/>
              <p:nvPr/>
            </p:nvSpPr>
            <p:spPr>
              <a:xfrm flipV="1">
                <a:off x="6044852" y="2865814"/>
                <a:ext cx="2733981" cy="135895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9" name="TextBox 8"/>
              <p:cNvSpPr txBox="1"/>
              <p:nvPr/>
            </p:nvSpPr>
            <p:spPr>
              <a:xfrm>
                <a:off x="6150566" y="2915169"/>
                <a:ext cx="1467892" cy="525596"/>
              </a:xfrm>
              <a:prstGeom prst="rect">
                <a:avLst/>
              </a:prstGeom>
              <a:noFill/>
            </p:spPr>
            <p:txBody>
              <a:bodyPr wrap="square" rtlCol="0">
                <a:spAutoFit/>
              </a:bodyPr>
              <a:lstStyle/>
              <a:p>
                <a:pPr algn="ctr"/>
                <a:r>
                  <a:rPr lang="en-US" sz="2400" dirty="0">
                    <a:solidFill>
                      <a:prstClr val="white"/>
                    </a:solidFill>
                    <a:latin typeface="Tw Cen MT"/>
                  </a:rPr>
                  <a:t>25%</a:t>
                </a:r>
              </a:p>
            </p:txBody>
          </p:sp>
        </p:grpSp>
        <p:grpSp>
          <p:nvGrpSpPr>
            <p:cNvPr id="15" name="Group 17"/>
            <p:cNvGrpSpPr/>
            <p:nvPr/>
          </p:nvGrpSpPr>
          <p:grpSpPr>
            <a:xfrm>
              <a:off x="5550830" y="1469085"/>
              <a:ext cx="1674599" cy="807788"/>
              <a:chOff x="4782416" y="1931739"/>
              <a:chExt cx="3736463" cy="2016978"/>
            </a:xfrm>
          </p:grpSpPr>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2416" y="1931739"/>
                <a:ext cx="786366" cy="2016978"/>
              </a:xfrm>
              <a:prstGeom prst="rect">
                <a:avLst/>
              </a:prstGeom>
            </p:spPr>
          </p:pic>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2513" y="1931739"/>
                <a:ext cx="786366" cy="2016978"/>
              </a:xfrm>
              <a:prstGeom prst="rect">
                <a:avLst/>
              </a:prstGeom>
            </p:spPr>
          </p:pic>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782" y="1931739"/>
                <a:ext cx="786366" cy="2016978"/>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9148" y="1931739"/>
                <a:ext cx="786367" cy="2016978"/>
              </a:xfrm>
              <a:prstGeom prst="rect">
                <a:avLst/>
              </a:prstGeom>
              <a:noFill/>
            </p:spPr>
          </p:pic>
        </p:grpSp>
      </p:grpSp>
    </p:spTree>
    <p:extLst>
      <p:ext uri="{BB962C8B-B14F-4D97-AF65-F5344CB8AC3E}">
        <p14:creationId xmlns:p14="http://schemas.microsoft.com/office/powerpoint/2010/main" val="1245104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6506"/>
            <a:ext cx="8079581" cy="1149506"/>
          </a:xfrm>
        </p:spPr>
        <p:txBody>
          <a:bodyPr/>
          <a:lstStyle/>
          <a:p>
            <a:pPr algn="ctr"/>
            <a:r>
              <a:rPr lang="en-US" dirty="0"/>
              <a:t>P</a:t>
            </a:r>
            <a:r>
              <a:rPr lang="en-US" dirty="0" smtClean="0"/>
              <a:t>ennsylvanians with DD </a:t>
            </a:r>
            <a:endParaRPr lang="en-US" dirty="0"/>
          </a:p>
        </p:txBody>
      </p:sp>
      <p:sp>
        <p:nvSpPr>
          <p:cNvPr id="14" name="TextBox 13"/>
          <p:cNvSpPr txBox="1"/>
          <p:nvPr/>
        </p:nvSpPr>
        <p:spPr>
          <a:xfrm>
            <a:off x="2668789" y="5909846"/>
            <a:ext cx="6854425" cy="338554"/>
          </a:xfrm>
          <a:prstGeom prst="rect">
            <a:avLst/>
          </a:prstGeom>
          <a:noFill/>
        </p:spPr>
        <p:txBody>
          <a:bodyPr wrap="square" rtlCol="0">
            <a:spAutoFit/>
          </a:bodyPr>
          <a:lstStyle/>
          <a:p>
            <a:pPr algn="ctr"/>
            <a:r>
              <a:rPr lang="en-US" sz="1600" dirty="0"/>
              <a:t>*Based on 1.58% prevalence of PA citizens, US Census </a:t>
            </a:r>
          </a:p>
        </p:txBody>
      </p:sp>
      <p:sp>
        <p:nvSpPr>
          <p:cNvPr id="15" name="Rectangle 14"/>
          <p:cNvSpPr/>
          <p:nvPr/>
        </p:nvSpPr>
        <p:spPr>
          <a:xfrm>
            <a:off x="1524000" y="773669"/>
            <a:ext cx="9144000" cy="461665"/>
          </a:xfrm>
          <a:prstGeom prst="rect">
            <a:avLst/>
          </a:prstGeom>
        </p:spPr>
        <p:txBody>
          <a:bodyPr wrap="square">
            <a:spAutoFit/>
          </a:bodyPr>
          <a:lstStyle/>
          <a:p>
            <a:pPr algn="ctr"/>
            <a:r>
              <a:rPr lang="en-US" sz="2400" dirty="0">
                <a:solidFill>
                  <a:srgbClr val="000000"/>
                </a:solidFill>
              </a:rPr>
              <a:t>202,279  estimated Pennsylvanians with DD* </a:t>
            </a:r>
            <a:endParaRPr lang="en-US" dirty="0">
              <a:solidFill>
                <a:srgbClr val="000000"/>
              </a:solidFill>
            </a:endParaRPr>
          </a:p>
        </p:txBody>
      </p:sp>
      <p:sp>
        <p:nvSpPr>
          <p:cNvPr id="17" name="TextBox 16"/>
          <p:cNvSpPr txBox="1"/>
          <p:nvPr/>
        </p:nvSpPr>
        <p:spPr>
          <a:xfrm>
            <a:off x="4419600" y="4038601"/>
            <a:ext cx="5715000" cy="1508105"/>
          </a:xfrm>
          <a:prstGeom prst="rect">
            <a:avLst/>
          </a:prstGeom>
          <a:noFill/>
          <a:ln>
            <a:solidFill>
              <a:srgbClr val="FFFFFF"/>
            </a:solidFill>
          </a:ln>
        </p:spPr>
        <p:txBody>
          <a:bodyPr wrap="square" rtlCol="0">
            <a:spAutoFit/>
          </a:bodyPr>
          <a:lstStyle/>
          <a:p>
            <a:pPr algn="r"/>
            <a:r>
              <a:rPr lang="en-US" sz="2300" dirty="0"/>
              <a:t>State Support Coordination Only: 11,761</a:t>
            </a:r>
          </a:p>
          <a:p>
            <a:pPr algn="r"/>
            <a:r>
              <a:rPr lang="en-US" sz="2300" dirty="0"/>
              <a:t>County Support Coordination Only:  3,370</a:t>
            </a:r>
          </a:p>
          <a:p>
            <a:pPr algn="r"/>
            <a:r>
              <a:rPr lang="en-US" sz="2300" dirty="0"/>
              <a:t>Support Coordination Plus Paid DD:    40,247</a:t>
            </a:r>
          </a:p>
          <a:p>
            <a:pPr algn="r"/>
            <a:r>
              <a:rPr lang="en-US" sz="2300" b="1" dirty="0"/>
              <a:t>SFY15-</a:t>
            </a:r>
            <a:r>
              <a:rPr lang="en-US" sz="2300" b="1" dirty="0"/>
              <a:t>16 Total </a:t>
            </a:r>
            <a:r>
              <a:rPr lang="en-US" sz="2300" b="1" dirty="0"/>
              <a:t>State DD: </a:t>
            </a:r>
            <a:r>
              <a:rPr lang="en-US" sz="2300" b="1" dirty="0"/>
              <a:t>55,378</a:t>
            </a:r>
            <a:endParaRPr lang="en-US" sz="2300" b="1" dirty="0"/>
          </a:p>
        </p:txBody>
      </p:sp>
      <p:sp>
        <p:nvSpPr>
          <p:cNvPr id="4" name="Right Triangle 3"/>
          <p:cNvSpPr/>
          <p:nvPr/>
        </p:nvSpPr>
        <p:spPr>
          <a:xfrm rot="10800000" flipH="1">
            <a:off x="2057400" y="1383268"/>
            <a:ext cx="8382000" cy="4191000"/>
          </a:xfrm>
          <a:prstGeom prst="rtTriangle">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ight Triangle 17"/>
          <p:cNvSpPr/>
          <p:nvPr/>
        </p:nvSpPr>
        <p:spPr>
          <a:xfrm flipV="1">
            <a:off x="5659473" y="1384395"/>
            <a:ext cx="4779927" cy="2402788"/>
          </a:xfrm>
          <a:prstGeom prst="rtTriangle">
            <a:avLst/>
          </a:prstGeom>
          <a:solidFill>
            <a:srgbClr val="B6D2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81200" y="1307068"/>
            <a:ext cx="3810231" cy="1508105"/>
          </a:xfrm>
          <a:prstGeom prst="rect">
            <a:avLst/>
          </a:prstGeom>
          <a:noFill/>
        </p:spPr>
        <p:txBody>
          <a:bodyPr wrap="square" rtlCol="0">
            <a:spAutoFit/>
          </a:bodyPr>
          <a:lstStyle/>
          <a:p>
            <a:pPr algn="ctr"/>
            <a:r>
              <a:rPr lang="en-US" sz="4800" dirty="0">
                <a:solidFill>
                  <a:schemeClr val="bg1"/>
                </a:solidFill>
              </a:rPr>
              <a:t>73%</a:t>
            </a:r>
          </a:p>
          <a:p>
            <a:pPr algn="ctr"/>
            <a:r>
              <a:rPr lang="en-US" sz="4200" dirty="0">
                <a:solidFill>
                  <a:schemeClr val="bg1"/>
                </a:solidFill>
              </a:rPr>
              <a:t>(146,901)</a:t>
            </a:r>
          </a:p>
        </p:txBody>
      </p:sp>
      <p:sp>
        <p:nvSpPr>
          <p:cNvPr id="12" name="TextBox 11"/>
          <p:cNvSpPr txBox="1"/>
          <p:nvPr/>
        </p:nvSpPr>
        <p:spPr>
          <a:xfrm>
            <a:off x="4598016" y="1938970"/>
            <a:ext cx="3921588" cy="707886"/>
          </a:xfrm>
          <a:prstGeom prst="rect">
            <a:avLst/>
          </a:prstGeom>
          <a:noFill/>
        </p:spPr>
        <p:txBody>
          <a:bodyPr wrap="square" rtlCol="0">
            <a:spAutoFit/>
          </a:bodyPr>
          <a:lstStyle/>
          <a:p>
            <a:pPr algn="ctr"/>
            <a:r>
              <a:rPr lang="en-US" sz="2000" dirty="0">
                <a:solidFill>
                  <a:schemeClr val="bg1"/>
                </a:solidFill>
              </a:rPr>
              <a:t>Support </a:t>
            </a:r>
          </a:p>
          <a:p>
            <a:pPr algn="ctr"/>
            <a:r>
              <a:rPr lang="en-US" sz="2000" dirty="0">
                <a:solidFill>
                  <a:schemeClr val="bg1"/>
                </a:solidFill>
              </a:rPr>
              <a:t>Coordination </a:t>
            </a:r>
            <a:endParaRPr lang="en-US" sz="2000" dirty="0">
              <a:solidFill>
                <a:schemeClr val="bg1"/>
              </a:solidFill>
            </a:endParaRPr>
          </a:p>
        </p:txBody>
      </p:sp>
      <p:sp>
        <p:nvSpPr>
          <p:cNvPr id="13" name="TextBox 12"/>
          <p:cNvSpPr txBox="1"/>
          <p:nvPr/>
        </p:nvSpPr>
        <p:spPr>
          <a:xfrm>
            <a:off x="5556118" y="1405570"/>
            <a:ext cx="2005385" cy="646331"/>
          </a:xfrm>
          <a:prstGeom prst="rect">
            <a:avLst/>
          </a:prstGeom>
          <a:noFill/>
        </p:spPr>
        <p:txBody>
          <a:bodyPr wrap="square" rtlCol="0">
            <a:spAutoFit/>
          </a:bodyPr>
          <a:lstStyle/>
          <a:p>
            <a:pPr algn="ctr"/>
            <a:r>
              <a:rPr lang="en-US" sz="3600" dirty="0">
                <a:solidFill>
                  <a:schemeClr val="bg1"/>
                </a:solidFill>
              </a:rPr>
              <a:t>  </a:t>
            </a:r>
            <a:r>
              <a:rPr lang="en-US" sz="3600" dirty="0">
                <a:solidFill>
                  <a:schemeClr val="bg1"/>
                </a:solidFill>
              </a:rPr>
              <a:t>6</a:t>
            </a:r>
            <a:r>
              <a:rPr lang="en-US" sz="3600" dirty="0">
                <a:solidFill>
                  <a:schemeClr val="bg1"/>
                </a:solidFill>
              </a:rPr>
              <a:t>%</a:t>
            </a:r>
            <a:endParaRPr lang="en-US" sz="3600" dirty="0">
              <a:solidFill>
                <a:schemeClr val="bg1"/>
              </a:solidFill>
            </a:endParaRPr>
          </a:p>
        </p:txBody>
      </p:sp>
      <p:sp>
        <p:nvSpPr>
          <p:cNvPr id="24" name="TextBox 23"/>
          <p:cNvSpPr txBox="1"/>
          <p:nvPr/>
        </p:nvSpPr>
        <p:spPr>
          <a:xfrm>
            <a:off x="7543800" y="1307068"/>
            <a:ext cx="2005385" cy="646331"/>
          </a:xfrm>
          <a:prstGeom prst="rect">
            <a:avLst/>
          </a:prstGeom>
          <a:noFill/>
        </p:spPr>
        <p:txBody>
          <a:bodyPr wrap="square" rtlCol="0">
            <a:spAutoFit/>
          </a:bodyPr>
          <a:lstStyle/>
          <a:p>
            <a:r>
              <a:rPr lang="en-US" sz="3600" dirty="0">
                <a:solidFill>
                  <a:schemeClr val="bg1"/>
                </a:solidFill>
              </a:rPr>
              <a:t>21%</a:t>
            </a:r>
            <a:endParaRPr lang="en-US" sz="3600" dirty="0">
              <a:solidFill>
                <a:schemeClr val="bg1"/>
              </a:solidFill>
            </a:endParaRPr>
          </a:p>
        </p:txBody>
      </p:sp>
      <p:sp>
        <p:nvSpPr>
          <p:cNvPr id="27" name="TextBox 26"/>
          <p:cNvSpPr txBox="1"/>
          <p:nvPr/>
        </p:nvSpPr>
        <p:spPr>
          <a:xfrm>
            <a:off x="1905000" y="2983468"/>
            <a:ext cx="3921588" cy="707886"/>
          </a:xfrm>
          <a:prstGeom prst="rect">
            <a:avLst/>
          </a:prstGeom>
          <a:noFill/>
        </p:spPr>
        <p:txBody>
          <a:bodyPr wrap="square" rtlCol="0">
            <a:spAutoFit/>
          </a:bodyPr>
          <a:lstStyle/>
          <a:p>
            <a:pPr algn="ctr"/>
            <a:r>
              <a:rPr lang="en-US" sz="2000" dirty="0">
                <a:solidFill>
                  <a:schemeClr val="bg1"/>
                </a:solidFill>
              </a:rPr>
              <a:t>Not Known to </a:t>
            </a:r>
          </a:p>
          <a:p>
            <a:pPr algn="ctr"/>
            <a:r>
              <a:rPr lang="en-US" sz="2000" dirty="0">
                <a:solidFill>
                  <a:schemeClr val="bg1"/>
                </a:solidFill>
              </a:rPr>
              <a:t>DD State System</a:t>
            </a:r>
            <a:endParaRPr lang="en-US" sz="2000" dirty="0">
              <a:solidFill>
                <a:schemeClr val="bg1"/>
              </a:solidFill>
            </a:endParaRPr>
          </a:p>
        </p:txBody>
      </p:sp>
      <p:sp>
        <p:nvSpPr>
          <p:cNvPr id="28" name="TextBox 27"/>
          <p:cNvSpPr txBox="1"/>
          <p:nvPr/>
        </p:nvSpPr>
        <p:spPr>
          <a:xfrm>
            <a:off x="6629401" y="1840469"/>
            <a:ext cx="2829821" cy="646331"/>
          </a:xfrm>
          <a:prstGeom prst="rect">
            <a:avLst/>
          </a:prstGeom>
          <a:noFill/>
        </p:spPr>
        <p:txBody>
          <a:bodyPr wrap="square" rtlCol="0">
            <a:spAutoFit/>
          </a:bodyPr>
          <a:lstStyle/>
          <a:p>
            <a:pPr algn="ctr"/>
            <a:r>
              <a:rPr lang="en-US" dirty="0">
                <a:solidFill>
                  <a:schemeClr val="bg1"/>
                </a:solidFill>
              </a:rPr>
              <a:t>Paid DD </a:t>
            </a:r>
          </a:p>
          <a:p>
            <a:pPr algn="ctr"/>
            <a:r>
              <a:rPr lang="en-US" dirty="0">
                <a:solidFill>
                  <a:schemeClr val="bg1"/>
                </a:solidFill>
              </a:rPr>
              <a:t>Services </a:t>
            </a:r>
            <a:endParaRPr lang="en-US" dirty="0">
              <a:solidFill>
                <a:schemeClr val="bg1"/>
              </a:solidFill>
            </a:endParaRPr>
          </a:p>
        </p:txBody>
      </p:sp>
      <p:cxnSp>
        <p:nvCxnSpPr>
          <p:cNvPr id="31" name="Straight Connector 30"/>
          <p:cNvCxnSpPr/>
          <p:nvPr/>
        </p:nvCxnSpPr>
        <p:spPr>
          <a:xfrm>
            <a:off x="7391400" y="1383268"/>
            <a:ext cx="0" cy="152400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
        <p:nvSpPr>
          <p:cNvPr id="34" name="Right Arrow 33"/>
          <p:cNvSpPr/>
          <p:nvPr/>
        </p:nvSpPr>
        <p:spPr>
          <a:xfrm rot="3990434">
            <a:off x="7265162" y="2673114"/>
            <a:ext cx="708624" cy="13525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Tw Cen MT"/>
            </a:endParaRPr>
          </a:p>
        </p:txBody>
      </p:sp>
    </p:spTree>
    <p:extLst>
      <p:ext uri="{BB962C8B-B14F-4D97-AF65-F5344CB8AC3E}">
        <p14:creationId xmlns:p14="http://schemas.microsoft.com/office/powerpoint/2010/main" val="3847509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Partnering with People with Disabilities </a:t>
            </a:r>
            <a:r>
              <a:rPr lang="en-US" dirty="0" smtClean="0"/>
              <a:t/>
            </a:r>
            <a:br>
              <a:rPr lang="en-US" dirty="0" smtClean="0"/>
            </a:br>
            <a:r>
              <a:rPr lang="en-US" dirty="0" smtClean="0"/>
              <a:t>and </a:t>
            </a:r>
            <a:r>
              <a:rPr lang="en-US" dirty="0"/>
              <a:t>their </a:t>
            </a:r>
            <a:r>
              <a:rPr lang="en-US" dirty="0" smtClean="0"/>
              <a:t>Families</a:t>
            </a:r>
            <a:endParaRPr lang="en-US" dirty="0"/>
          </a:p>
        </p:txBody>
      </p:sp>
      <p:pic>
        <p:nvPicPr>
          <p:cNvPr id="5" name="Content Placeholder 4" descr="systems-icon.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73209" y="1790701"/>
            <a:ext cx="3341199" cy="3341199"/>
          </a:xfrm>
        </p:spPr>
      </p:pic>
      <p:sp>
        <p:nvSpPr>
          <p:cNvPr id="10" name="Rectangle 9"/>
          <p:cNvSpPr/>
          <p:nvPr/>
        </p:nvSpPr>
        <p:spPr>
          <a:xfrm>
            <a:off x="3059389" y="5343952"/>
            <a:ext cx="6161714" cy="830997"/>
          </a:xfrm>
          <a:prstGeom prst="rect">
            <a:avLst/>
          </a:prstGeom>
        </p:spPr>
        <p:txBody>
          <a:bodyPr wrap="square">
            <a:spAutoFit/>
          </a:bodyPr>
          <a:lstStyle/>
          <a:p>
            <a:pPr algn="ctr"/>
            <a:r>
              <a:rPr lang="en-US" sz="2400" dirty="0"/>
              <a:t>So </a:t>
            </a:r>
            <a:r>
              <a:rPr lang="en-US" sz="2400" dirty="0"/>
              <a:t>they can Engage, Lead, and Drive </a:t>
            </a:r>
            <a:r>
              <a:rPr lang="en-US" sz="2400" dirty="0"/>
              <a:t/>
            </a:r>
            <a:br>
              <a:rPr lang="en-US" sz="2400" dirty="0"/>
            </a:br>
            <a:r>
              <a:rPr lang="en-US" sz="2400" dirty="0"/>
              <a:t>Policy </a:t>
            </a:r>
            <a:r>
              <a:rPr lang="en-US" sz="2400" dirty="0"/>
              <a:t>and Systems Change</a:t>
            </a:r>
          </a:p>
        </p:txBody>
      </p:sp>
    </p:spTree>
    <p:extLst>
      <p:ext uri="{BB962C8B-B14F-4D97-AF65-F5344CB8AC3E}">
        <p14:creationId xmlns:p14="http://schemas.microsoft.com/office/powerpoint/2010/main" val="225615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LetterGothicStd-Bold" panose="020B0509020202030304" pitchFamily="49" charset="0"/>
              </a:rPr>
              <a:t>WHAT IS IMPORTANT TO PEOPLE </a:t>
            </a:r>
            <a:r>
              <a:rPr lang="en-US" b="1" dirty="0" smtClean="0">
                <a:solidFill>
                  <a:schemeClr val="tx1"/>
                </a:solidFill>
                <a:latin typeface="LetterGothicStd-Bold" panose="020B0509020202030304" pitchFamily="49" charset="0"/>
              </a:rPr>
              <a:t/>
            </a:r>
            <a:br>
              <a:rPr lang="en-US" b="1" dirty="0" smtClean="0">
                <a:solidFill>
                  <a:schemeClr val="tx1"/>
                </a:solidFill>
                <a:latin typeface="LetterGothicStd-Bold" panose="020B0509020202030304" pitchFamily="49" charset="0"/>
              </a:rPr>
            </a:br>
            <a:r>
              <a:rPr lang="en-US" b="1" dirty="0" smtClean="0">
                <a:solidFill>
                  <a:schemeClr val="tx1"/>
                </a:solidFill>
                <a:latin typeface="LetterGothicStd-Bold" panose="020B0509020202030304" pitchFamily="49" charset="0"/>
              </a:rPr>
              <a:t>WITH </a:t>
            </a:r>
            <a:r>
              <a:rPr lang="en-US" b="1" dirty="0">
                <a:solidFill>
                  <a:schemeClr val="tx1"/>
                </a:solidFill>
                <a:latin typeface="LetterGothicStd-Bold" panose="020B0509020202030304" pitchFamily="49" charset="0"/>
              </a:rPr>
              <a:t>DISABILITIES</a:t>
            </a:r>
            <a:endParaRPr lang="en-US" dirty="0">
              <a:solidFill>
                <a:schemeClr val="tx1"/>
              </a:solidFill>
            </a:endParaRPr>
          </a:p>
        </p:txBody>
      </p:sp>
      <p:sp>
        <p:nvSpPr>
          <p:cNvPr id="3" name="Content Placeholder 2"/>
          <p:cNvSpPr>
            <a:spLocks noGrp="1"/>
          </p:cNvSpPr>
          <p:nvPr>
            <p:ph sz="half" idx="1"/>
          </p:nvPr>
        </p:nvSpPr>
        <p:spPr>
          <a:xfrm>
            <a:off x="825191" y="1993392"/>
            <a:ext cx="4279615" cy="3767328"/>
          </a:xfrm>
        </p:spPr>
        <p:txBody>
          <a:bodyPr>
            <a:noAutofit/>
          </a:bodyPr>
          <a:lstStyle/>
          <a:p>
            <a:pPr>
              <a:lnSpc>
                <a:spcPct val="100000"/>
              </a:lnSpc>
            </a:pPr>
            <a:r>
              <a:rPr lang="en-US" sz="1600" dirty="0"/>
              <a:t>CONTROL</a:t>
            </a:r>
          </a:p>
          <a:p>
            <a:pPr>
              <a:lnSpc>
                <a:spcPct val="100000"/>
              </a:lnSpc>
            </a:pPr>
            <a:r>
              <a:rPr lang="en-US" sz="1600" dirty="0"/>
              <a:t>CHOICE</a:t>
            </a:r>
          </a:p>
          <a:p>
            <a:pPr>
              <a:lnSpc>
                <a:spcPct val="100000"/>
              </a:lnSpc>
            </a:pPr>
            <a:r>
              <a:rPr lang="en-US" sz="1600" dirty="0"/>
              <a:t>FREEDOM</a:t>
            </a:r>
          </a:p>
          <a:p>
            <a:pPr>
              <a:lnSpc>
                <a:spcPct val="100000"/>
              </a:lnSpc>
            </a:pPr>
            <a:r>
              <a:rPr lang="en-US" sz="1600" dirty="0"/>
              <a:t>STABILITY</a:t>
            </a:r>
          </a:p>
          <a:p>
            <a:pPr>
              <a:lnSpc>
                <a:spcPct val="100000"/>
              </a:lnSpc>
            </a:pPr>
            <a:r>
              <a:rPr lang="en-US" sz="1600" dirty="0" smtClean="0"/>
              <a:t>EMPLOYMENT AND </a:t>
            </a:r>
            <a:br>
              <a:rPr lang="en-US" sz="1600" dirty="0" smtClean="0"/>
            </a:br>
            <a:r>
              <a:rPr lang="en-US" sz="1600" dirty="0" smtClean="0"/>
              <a:t>MEANINGFUL </a:t>
            </a:r>
            <a:r>
              <a:rPr lang="en-US" sz="1600" dirty="0"/>
              <a:t>CONTRIBUTION</a:t>
            </a:r>
          </a:p>
          <a:p>
            <a:pPr>
              <a:lnSpc>
                <a:spcPct val="100000"/>
              </a:lnSpc>
            </a:pPr>
            <a:r>
              <a:rPr lang="en-US" sz="1600" dirty="0"/>
              <a:t>HEALTH AND SAFETY</a:t>
            </a:r>
          </a:p>
          <a:p>
            <a:pPr>
              <a:lnSpc>
                <a:spcPct val="100000"/>
              </a:lnSpc>
            </a:pPr>
            <a:r>
              <a:rPr lang="en-US" sz="1600" dirty="0"/>
              <a:t>INDIVIDUALITY</a:t>
            </a:r>
          </a:p>
          <a:p>
            <a:pPr>
              <a:lnSpc>
                <a:spcPct val="100000"/>
              </a:lnSpc>
            </a:pPr>
            <a:r>
              <a:rPr lang="en-US" sz="1600" dirty="0"/>
              <a:t>CONNECTED</a:t>
            </a:r>
          </a:p>
        </p:txBody>
      </p:sp>
      <p:sp>
        <p:nvSpPr>
          <p:cNvPr id="5" name="Content Placeholder 4"/>
          <p:cNvSpPr>
            <a:spLocks noGrp="1"/>
          </p:cNvSpPr>
          <p:nvPr>
            <p:ph sz="half" idx="2"/>
          </p:nvPr>
        </p:nvSpPr>
        <p:spPr>
          <a:xfrm>
            <a:off x="5510883" y="1993392"/>
            <a:ext cx="4279615" cy="3767328"/>
          </a:xfrm>
        </p:spPr>
        <p:txBody>
          <a:bodyPr>
            <a:normAutofit/>
          </a:bodyPr>
          <a:lstStyle/>
          <a:p>
            <a:pPr>
              <a:lnSpc>
                <a:spcPct val="100000"/>
              </a:lnSpc>
            </a:pPr>
            <a:r>
              <a:rPr lang="en-US" sz="1600" dirty="0"/>
              <a:t>RELATIONSHIPS</a:t>
            </a:r>
          </a:p>
          <a:p>
            <a:pPr>
              <a:lnSpc>
                <a:spcPct val="100000"/>
              </a:lnSpc>
            </a:pPr>
            <a:r>
              <a:rPr lang="en-US" sz="1600" dirty="0"/>
              <a:t>RESPONSIBILITY</a:t>
            </a:r>
          </a:p>
          <a:p>
            <a:pPr>
              <a:lnSpc>
                <a:spcPct val="100000"/>
              </a:lnSpc>
            </a:pPr>
            <a:r>
              <a:rPr lang="en-US" sz="1600" dirty="0"/>
              <a:t>PARTNERSHIP</a:t>
            </a:r>
          </a:p>
          <a:p>
            <a:pPr>
              <a:lnSpc>
                <a:spcPct val="100000"/>
              </a:lnSpc>
            </a:pPr>
            <a:r>
              <a:rPr lang="en-US" sz="1600" dirty="0"/>
              <a:t>COMMUNICATION</a:t>
            </a:r>
          </a:p>
          <a:p>
            <a:pPr>
              <a:lnSpc>
                <a:spcPct val="100000"/>
              </a:lnSpc>
            </a:pPr>
            <a:r>
              <a:rPr lang="en-US" sz="1600" dirty="0"/>
              <a:t>QUALITY</a:t>
            </a:r>
          </a:p>
          <a:p>
            <a:pPr>
              <a:lnSpc>
                <a:spcPct val="100000"/>
              </a:lnSpc>
            </a:pPr>
            <a:r>
              <a:rPr lang="en-US" sz="1600" dirty="0"/>
              <a:t>SUCCESS</a:t>
            </a:r>
          </a:p>
          <a:p>
            <a:pPr>
              <a:lnSpc>
                <a:spcPct val="100000"/>
              </a:lnSpc>
            </a:pPr>
            <a:r>
              <a:rPr lang="en-US" sz="1600" dirty="0"/>
              <a:t>ADVOCACY</a:t>
            </a:r>
          </a:p>
          <a:p>
            <a:endParaRPr lang="en-US" sz="16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79715" y="3316049"/>
            <a:ext cx="3733800" cy="2877312"/>
          </a:xfrm>
          <a:prstGeom prst="rect">
            <a:avLst/>
          </a:prstGeom>
        </p:spPr>
      </p:pic>
    </p:spTree>
    <p:extLst>
      <p:ext uri="{BB962C8B-B14F-4D97-AF65-F5344CB8AC3E}">
        <p14:creationId xmlns:p14="http://schemas.microsoft.com/office/powerpoint/2010/main" val="272183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76656" y="280458"/>
            <a:ext cx="10741915" cy="1510242"/>
          </a:xfrm>
        </p:spPr>
        <p:txBody>
          <a:bodyPr>
            <a:normAutofit/>
          </a:bodyPr>
          <a:lstStyle/>
          <a:p>
            <a:r>
              <a:rPr lang="en-US" b="1" dirty="0" smtClean="0">
                <a:solidFill>
                  <a:schemeClr val="tx1"/>
                </a:solidFill>
                <a:latin typeface="LetterGothicStd-Bold" panose="020B0509020202030304" pitchFamily="49" charset="0"/>
              </a:rPr>
              <a:t>WHAT IS IMPORTANT TO FAMILIES</a:t>
            </a:r>
            <a:endParaRPr lang="en-US" dirty="0">
              <a:solidFill>
                <a:schemeClr val="tx1"/>
              </a:solidFill>
            </a:endParaRPr>
          </a:p>
        </p:txBody>
      </p:sp>
      <p:sp>
        <p:nvSpPr>
          <p:cNvPr id="3" name="Content Placeholder 2"/>
          <p:cNvSpPr>
            <a:spLocks noGrp="1"/>
          </p:cNvSpPr>
          <p:nvPr>
            <p:ph sz="half" idx="1"/>
          </p:nvPr>
        </p:nvSpPr>
        <p:spPr>
          <a:xfrm>
            <a:off x="676656" y="1993392"/>
            <a:ext cx="3360085" cy="3767328"/>
          </a:xfrm>
        </p:spPr>
        <p:txBody>
          <a:bodyPr>
            <a:normAutofit/>
          </a:bodyPr>
          <a:lstStyle/>
          <a:p>
            <a:r>
              <a:rPr lang="en-US" dirty="0" smtClean="0"/>
              <a:t>THE UNIQUE ROLE OF FAMILY</a:t>
            </a:r>
          </a:p>
          <a:p>
            <a:r>
              <a:rPr lang="en-US" dirty="0" smtClean="0"/>
              <a:t>CHOICE AND CONTROL</a:t>
            </a:r>
          </a:p>
          <a:p>
            <a:r>
              <a:rPr lang="en-US" dirty="0" smtClean="0"/>
              <a:t>SUPPORTING FAMILIES THROUGHOUT THE LIFESPAN</a:t>
            </a:r>
          </a:p>
          <a:p>
            <a:r>
              <a:rPr lang="en-US" dirty="0" smtClean="0"/>
              <a:t>HEALTH AND SAFETY</a:t>
            </a:r>
          </a:p>
          <a:p>
            <a:r>
              <a:rPr lang="en-US" dirty="0" smtClean="0"/>
              <a:t>KNOWLEDGE AND RESOURCES</a:t>
            </a:r>
          </a:p>
          <a:p>
            <a:r>
              <a:rPr lang="en-US" dirty="0" smtClean="0"/>
              <a:t>SIMPLICITY AND FLEXIBILITY</a:t>
            </a:r>
            <a:endParaRPr lang="en-US" dirty="0"/>
          </a:p>
        </p:txBody>
      </p:sp>
      <p:sp>
        <p:nvSpPr>
          <p:cNvPr id="2" name="Content Placeholder 1"/>
          <p:cNvSpPr>
            <a:spLocks noGrp="1"/>
          </p:cNvSpPr>
          <p:nvPr>
            <p:ph sz="half" idx="2"/>
          </p:nvPr>
        </p:nvSpPr>
        <p:spPr>
          <a:xfrm>
            <a:off x="4378185" y="1993392"/>
            <a:ext cx="3360085" cy="3767328"/>
          </a:xfrm>
        </p:spPr>
        <p:txBody>
          <a:bodyPr/>
          <a:lstStyle/>
          <a:p>
            <a:r>
              <a:rPr lang="en-US" dirty="0" smtClean="0"/>
              <a:t>MENTORING </a:t>
            </a:r>
          </a:p>
          <a:p>
            <a:r>
              <a:rPr lang="en-US" dirty="0" smtClean="0"/>
              <a:t>QUALITY AND STABILITY </a:t>
            </a:r>
          </a:p>
          <a:p>
            <a:r>
              <a:rPr lang="en-US" dirty="0" smtClean="0"/>
              <a:t>COMMUNICATION </a:t>
            </a:r>
          </a:p>
          <a:p>
            <a:r>
              <a:rPr lang="en-US" dirty="0" smtClean="0"/>
              <a:t>COLLABORATION </a:t>
            </a:r>
          </a:p>
          <a:p>
            <a:r>
              <a:rPr lang="en-US" dirty="0" smtClean="0"/>
              <a:t>RESPECT AND TRUST </a:t>
            </a:r>
          </a:p>
          <a:p>
            <a:r>
              <a:rPr lang="en-US" dirty="0" smtClean="0"/>
              <a:t>OPPORTUNITY </a:t>
            </a:r>
            <a:br>
              <a:rPr lang="en-US" dirty="0" smtClean="0"/>
            </a:br>
            <a:r>
              <a:rPr lang="en-US" dirty="0" smtClean="0"/>
              <a:t>FOR INNOVATION </a:t>
            </a:r>
          </a:p>
          <a:p>
            <a:pPr marL="0" indent="0">
              <a:buNone/>
            </a:pPr>
            <a:endParaRPr lang="en-US"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79715" y="3316049"/>
            <a:ext cx="3733800" cy="2877312"/>
          </a:xfrm>
          <a:prstGeom prst="rect">
            <a:avLst/>
          </a:prstGeom>
        </p:spPr>
      </p:pic>
    </p:spTree>
    <p:extLst>
      <p:ext uri="{BB962C8B-B14F-4D97-AF65-F5344CB8AC3E}">
        <p14:creationId xmlns:p14="http://schemas.microsoft.com/office/powerpoint/2010/main" val="661376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Person Within Context of Family and Community</a:t>
            </a:r>
            <a:endParaRPr lang="en-US" dirty="0"/>
          </a:p>
        </p:txBody>
      </p:sp>
      <p:pic>
        <p:nvPicPr>
          <p:cNvPr id="4" name="Picture Placeholder 3"/>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393679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862254" y="280458"/>
            <a:ext cx="10044611" cy="1510242"/>
          </a:xfrm>
        </p:spPr>
        <p:txBody>
          <a:bodyPr>
            <a:noAutofit/>
          </a:bodyPr>
          <a:lstStyle/>
          <a:p>
            <a:r>
              <a:rPr lang="en-US" altLang="en-US" dirty="0" smtClean="0">
                <a:solidFill>
                  <a:srgbClr val="7030A0"/>
                </a:solidFill>
              </a:rPr>
              <a:t>ALL Individuals </a:t>
            </a:r>
            <a:r>
              <a:rPr lang="en-US" altLang="en-US" dirty="0">
                <a:solidFill>
                  <a:srgbClr val="7030A0"/>
                </a:solidFill>
              </a:rPr>
              <a:t>Exist </a:t>
            </a:r>
            <a:r>
              <a:rPr lang="en-US" altLang="en-US" dirty="0" smtClean="0">
                <a:solidFill>
                  <a:srgbClr val="7030A0"/>
                </a:solidFill>
              </a:rPr>
              <a:t>Within the </a:t>
            </a:r>
            <a:r>
              <a:rPr lang="en-US" altLang="en-US" dirty="0">
                <a:solidFill>
                  <a:srgbClr val="7030A0"/>
                </a:solidFill>
              </a:rPr>
              <a:t>Context of Family</a:t>
            </a:r>
          </a:p>
        </p:txBody>
      </p:sp>
      <p:sp>
        <p:nvSpPr>
          <p:cNvPr id="33795" name="Content Placeholder 2"/>
          <p:cNvSpPr>
            <a:spLocks noGrp="1"/>
          </p:cNvSpPr>
          <p:nvPr>
            <p:ph sz="half" idx="1"/>
          </p:nvPr>
        </p:nvSpPr>
        <p:spPr/>
        <p:txBody>
          <a:bodyPr>
            <a:normAutofit/>
          </a:bodyPr>
          <a:lstStyle/>
          <a:p>
            <a:pPr marL="0" indent="-182880">
              <a:lnSpc>
                <a:spcPct val="114000"/>
              </a:lnSpc>
              <a:spcBef>
                <a:spcPct val="0"/>
              </a:spcBef>
              <a:spcAft>
                <a:spcPts val="600"/>
              </a:spcAft>
              <a:buFont typeface="Arial" panose="020B0604020202020204" pitchFamily="34" charset="0"/>
              <a:buChar char="•"/>
            </a:pPr>
            <a:r>
              <a:rPr lang="en-US" altLang="en-US" sz="2200" dirty="0"/>
              <a:t>Family is defined by the individual</a:t>
            </a:r>
          </a:p>
          <a:p>
            <a:pPr marL="182880" indent="-182880">
              <a:spcBef>
                <a:spcPct val="0"/>
              </a:spcBef>
              <a:spcAft>
                <a:spcPts val="600"/>
              </a:spcAft>
              <a:buFont typeface="Arial" panose="020B0604020202020204" pitchFamily="34" charset="0"/>
              <a:buChar char="•"/>
            </a:pPr>
            <a:r>
              <a:rPr lang="en-US" altLang="en-US" sz="2200" dirty="0"/>
              <a:t>Individuals and their family may   need supports that adjust as roles and needs of all members change  </a:t>
            </a:r>
          </a:p>
          <a:p>
            <a:pPr marL="182880" indent="-182880">
              <a:spcBef>
                <a:spcPct val="0"/>
              </a:spcBef>
              <a:spcAft>
                <a:spcPts val="600"/>
              </a:spcAft>
              <a:buFont typeface="Arial" panose="020B0604020202020204" pitchFamily="34" charset="0"/>
              <a:buChar char="•"/>
            </a:pPr>
            <a:r>
              <a:rPr lang="en-US" altLang="en-US" sz="2200" dirty="0"/>
              <a:t>Not dependent upon where the person lives</a:t>
            </a:r>
          </a:p>
        </p:txBody>
      </p:sp>
      <p:pic>
        <p:nvPicPr>
          <p:cNvPr id="4" name="Content Placeholder 3"/>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369844" y="1993900"/>
            <a:ext cx="5022850" cy="3767138"/>
          </a:xfrm>
        </p:spPr>
      </p:pic>
      <p:pic>
        <p:nvPicPr>
          <p:cNvPr id="8" name="Picture 2" descr="C:\Users\stjohnj\AppData\Local\Microsoft\Windows\Temporary Internet Files\Content.Outlook\9N7AETT7\IMG_577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7000" y="4366488"/>
            <a:ext cx="1394232" cy="139423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3124" y="400580"/>
            <a:ext cx="1269998" cy="1269998"/>
          </a:xfrm>
          <a:prstGeom prst="rect">
            <a:avLst/>
          </a:prstGeom>
        </p:spPr>
      </p:pic>
    </p:spTree>
    <p:extLst>
      <p:ext uri="{BB962C8B-B14F-4D97-AF65-F5344CB8AC3E}">
        <p14:creationId xmlns:p14="http://schemas.microsoft.com/office/powerpoint/2010/main" val="382582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826343" y="280458"/>
            <a:ext cx="8627806" cy="1112114"/>
          </a:xfrm>
          <a:extLst/>
        </p:spPr>
        <p:txBody>
          <a:bodyPr>
            <a:noAutofit/>
          </a:bodyPr>
          <a:lstStyle/>
          <a:p>
            <a:pPr algn="ctr">
              <a:defRPr/>
            </a:pPr>
            <a:r>
              <a:rPr lang="en-US" altLang="en-US" dirty="0"/>
              <a:t>Where do People with I/DD Live?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062526354"/>
              </p:ext>
            </p:extLst>
          </p:nvPr>
        </p:nvGraphicFramePr>
        <p:xfrm>
          <a:off x="3068741" y="1304243"/>
          <a:ext cx="5561062" cy="4410400"/>
        </p:xfrm>
        <a:graphic>
          <a:graphicData uri="http://schemas.openxmlformats.org/drawingml/2006/chart">
            <c:chart xmlns:c="http://schemas.openxmlformats.org/drawingml/2006/chart" xmlns:r="http://schemas.openxmlformats.org/officeDocument/2006/relationships" r:id="rId3"/>
          </a:graphicData>
        </a:graphic>
      </p:graphicFrame>
      <p:sp>
        <p:nvSpPr>
          <p:cNvPr id="30725" name="TextBox 1"/>
          <p:cNvSpPr txBox="1">
            <a:spLocks noChangeArrowheads="1"/>
          </p:cNvSpPr>
          <p:nvPr/>
        </p:nvSpPr>
        <p:spPr bwMode="auto">
          <a:xfrm>
            <a:off x="1216877" y="5824569"/>
            <a:ext cx="9758246" cy="400110"/>
          </a:xfrm>
          <a:prstGeom prst="rect">
            <a:avLst/>
          </a:prstGeom>
          <a:no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sz="1000" i="1" dirty="0">
                <a:latin typeface="+mn-lt"/>
              </a:rPr>
              <a:t>Anderson, L.L., Larson, S.A., Kardell, Y., Hallas-</a:t>
            </a:r>
            <a:r>
              <a:rPr lang="en-US" sz="1000" i="1" dirty="0" err="1">
                <a:latin typeface="+mn-lt"/>
              </a:rPr>
              <a:t>Muchow</a:t>
            </a:r>
            <a:r>
              <a:rPr lang="en-US" sz="1000" i="1" dirty="0">
                <a:latin typeface="+mn-lt"/>
              </a:rPr>
              <a:t>, L., Aiken, F., Hewitt, A., Agosta, J., Fay, M.L., &amp; Sowers, M. (2015). Supporting Individuals with Intellectual or Developmental Disabilities and their Families: Status and Trends through 2013.  Minneapolis: University of Minnesota, Research and Training Center on Community Living, Institute on Community Integration.</a:t>
            </a:r>
            <a:endParaRPr lang="en-US" altLang="en-US" sz="1000" i="1" dirty="0">
              <a:latin typeface="+mn-lt"/>
            </a:endParaRPr>
          </a:p>
        </p:txBody>
      </p:sp>
      <p:sp>
        <p:nvSpPr>
          <p:cNvPr id="3" name="Rectangle 2"/>
          <p:cNvSpPr/>
          <p:nvPr/>
        </p:nvSpPr>
        <p:spPr>
          <a:xfrm>
            <a:off x="4549153" y="4155350"/>
            <a:ext cx="2747918" cy="1200329"/>
          </a:xfrm>
          <a:prstGeom prst="rect">
            <a:avLst/>
          </a:prstGeom>
        </p:spPr>
        <p:txBody>
          <a:bodyPr wrap="square">
            <a:spAutoFit/>
          </a:bodyPr>
          <a:lstStyle/>
          <a:p>
            <a:pPr algn="ctr" defTabSz="914400"/>
            <a:r>
              <a:rPr lang="en-US" altLang="en-US" spc="30" dirty="0">
                <a:solidFill>
                  <a:schemeClr val="bg1"/>
                </a:solidFill>
              </a:rPr>
              <a:t>89</a:t>
            </a:r>
            <a:r>
              <a:rPr lang="en-US" altLang="en-US" spc="30" dirty="0">
                <a:solidFill>
                  <a:schemeClr val="bg1"/>
                </a:solidFill>
              </a:rPr>
              <a:t>%</a:t>
            </a:r>
            <a:br>
              <a:rPr lang="en-US" altLang="en-US" spc="30" dirty="0">
                <a:solidFill>
                  <a:schemeClr val="bg1"/>
                </a:solidFill>
              </a:rPr>
            </a:br>
            <a:r>
              <a:rPr lang="en-US" altLang="en-US" spc="30" dirty="0">
                <a:solidFill>
                  <a:schemeClr val="bg1"/>
                </a:solidFill>
              </a:rPr>
              <a:t>living </a:t>
            </a:r>
            <a:r>
              <a:rPr lang="en-US" altLang="en-US" spc="30" dirty="0">
                <a:solidFill>
                  <a:schemeClr val="bg1"/>
                </a:solidFill>
              </a:rPr>
              <a:t>in </a:t>
            </a:r>
            <a:r>
              <a:rPr lang="en-US" altLang="en-US" spc="30" dirty="0">
                <a:solidFill>
                  <a:schemeClr val="bg1"/>
                </a:solidFill>
              </a:rPr>
              <a:t>own homes</a:t>
            </a:r>
            <a:br>
              <a:rPr lang="en-US" altLang="en-US" spc="30" dirty="0">
                <a:solidFill>
                  <a:schemeClr val="bg1"/>
                </a:solidFill>
              </a:rPr>
            </a:br>
            <a:r>
              <a:rPr lang="en-US" altLang="en-US" spc="30" dirty="0">
                <a:solidFill>
                  <a:schemeClr val="bg1"/>
                </a:solidFill>
              </a:rPr>
              <a:t>and/or </a:t>
            </a:r>
            <a:r>
              <a:rPr lang="en-US" altLang="en-US" spc="30" dirty="0">
                <a:solidFill>
                  <a:schemeClr val="bg1"/>
                </a:solidFill>
              </a:rPr>
              <a:t>are supported </a:t>
            </a:r>
            <a:r>
              <a:rPr lang="en-US" altLang="en-US" spc="30" dirty="0">
                <a:solidFill>
                  <a:schemeClr val="bg1"/>
                </a:solidFill>
              </a:rPr>
              <a:t/>
            </a:r>
            <a:br>
              <a:rPr lang="en-US" altLang="en-US" spc="30" dirty="0">
                <a:solidFill>
                  <a:schemeClr val="bg1"/>
                </a:solidFill>
              </a:rPr>
            </a:br>
            <a:r>
              <a:rPr lang="en-US" altLang="en-US" spc="30" dirty="0">
                <a:solidFill>
                  <a:schemeClr val="bg1"/>
                </a:solidFill>
              </a:rPr>
              <a:t>by </a:t>
            </a:r>
            <a:r>
              <a:rPr lang="en-US" altLang="en-US" spc="30" dirty="0">
                <a:solidFill>
                  <a:schemeClr val="bg1"/>
                </a:solidFill>
              </a:rPr>
              <a:t>family</a:t>
            </a:r>
            <a:endParaRPr lang="en-US" spc="30" dirty="0">
              <a:solidFill>
                <a:schemeClr val="bg1"/>
              </a:solidFill>
            </a:endParaRPr>
          </a:p>
        </p:txBody>
      </p:sp>
    </p:spTree>
    <p:extLst>
      <p:ext uri="{BB962C8B-B14F-4D97-AF65-F5344CB8AC3E}">
        <p14:creationId xmlns:p14="http://schemas.microsoft.com/office/powerpoint/2010/main" val="837643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Lifelong Impact of Family on Individual</a:t>
            </a:r>
            <a:endParaRPr lang="en-US" dirty="0"/>
          </a:p>
        </p:txBody>
      </p:sp>
      <p:grpSp>
        <p:nvGrpSpPr>
          <p:cNvPr id="13" name="Group 12"/>
          <p:cNvGrpSpPr/>
          <p:nvPr/>
        </p:nvGrpSpPr>
        <p:grpSpPr>
          <a:xfrm>
            <a:off x="2016922" y="1964333"/>
            <a:ext cx="8094389" cy="3497180"/>
            <a:chOff x="492919" y="1684421"/>
            <a:chExt cx="8094389" cy="3497180"/>
          </a:xfrm>
        </p:grpSpPr>
        <p:sp>
          <p:nvSpPr>
            <p:cNvPr id="4" name="Rectangle 3"/>
            <p:cNvSpPr/>
            <p:nvPr/>
          </p:nvSpPr>
          <p:spPr>
            <a:xfrm>
              <a:off x="492919" y="1684421"/>
              <a:ext cx="3982828" cy="1672390"/>
            </a:xfrm>
            <a:prstGeom prst="rect">
              <a:avLst/>
            </a:prstGeom>
            <a:solidFill>
              <a:srgbClr val="0090D0"/>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2400" b="1" spc="-50" dirty="0"/>
            </a:p>
            <a:p>
              <a:r>
                <a:rPr lang="en-US" sz="2400" b="1" spc="-50" dirty="0"/>
                <a:t>Biologically:  Likes, dislikes, skills, abilities</a:t>
              </a:r>
            </a:p>
            <a:p>
              <a:endParaRPr lang="en-US" sz="2400" b="1" spc="-50" dirty="0"/>
            </a:p>
            <a:p>
              <a:endParaRPr lang="en-US" sz="2400" b="1" spc="-50" dirty="0"/>
            </a:p>
            <a:p>
              <a:endParaRPr lang="en-US" sz="2400" b="1" spc="-50" dirty="0"/>
            </a:p>
          </p:txBody>
        </p:sp>
        <p:sp>
          <p:nvSpPr>
            <p:cNvPr id="8" name="Rectangle 7"/>
            <p:cNvSpPr/>
            <p:nvPr/>
          </p:nvSpPr>
          <p:spPr>
            <a:xfrm>
              <a:off x="4604480" y="3509211"/>
              <a:ext cx="3982828" cy="1672390"/>
            </a:xfrm>
            <a:prstGeom prst="rect">
              <a:avLst/>
            </a:prstGeom>
            <a:solidFill>
              <a:srgbClr val="B6D27B"/>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r"/>
              <a:r>
                <a:rPr lang="en-US" sz="2400" b="1" dirty="0"/>
                <a:t>Policy:  </a:t>
              </a:r>
            </a:p>
            <a:p>
              <a:pPr algn="r"/>
              <a:r>
                <a:rPr lang="en-US" sz="2400" b="1" dirty="0"/>
                <a:t>Dreams, Aspirations,</a:t>
              </a:r>
            </a:p>
            <a:p>
              <a:pPr algn="r"/>
              <a:r>
                <a:rPr lang="en-US" sz="2400" b="1" dirty="0"/>
                <a:t>House rules, cultural rules, expectations</a:t>
              </a:r>
            </a:p>
          </p:txBody>
        </p:sp>
        <p:sp>
          <p:nvSpPr>
            <p:cNvPr id="9" name="Rectangle 8"/>
            <p:cNvSpPr/>
            <p:nvPr/>
          </p:nvSpPr>
          <p:spPr>
            <a:xfrm>
              <a:off x="492919" y="3509211"/>
              <a:ext cx="3982828" cy="1672390"/>
            </a:xfrm>
            <a:prstGeom prst="rect">
              <a:avLst/>
            </a:prstGeom>
            <a:solidFill>
              <a:srgbClr val="A46026"/>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r>
                <a:rPr lang="en-US" sz="2400" b="1" spc="-150" dirty="0"/>
                <a:t>Environmentally:  Neighborhood, socio-economic, education</a:t>
              </a:r>
            </a:p>
          </p:txBody>
        </p:sp>
        <p:sp>
          <p:nvSpPr>
            <p:cNvPr id="10" name="Rectangle 9"/>
            <p:cNvSpPr/>
            <p:nvPr/>
          </p:nvSpPr>
          <p:spPr>
            <a:xfrm>
              <a:off x="4589672" y="1684421"/>
              <a:ext cx="3982828" cy="1672390"/>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r"/>
              <a:endParaRPr lang="en-US" sz="2400" b="1" dirty="0"/>
            </a:p>
            <a:p>
              <a:pPr algn="r"/>
              <a:r>
                <a:rPr lang="en-US" sz="2400" b="1" dirty="0"/>
                <a:t>Socially:  Family and friend network, connection with community members</a:t>
              </a:r>
            </a:p>
            <a:p>
              <a:pPr algn="r"/>
              <a:endParaRPr lang="en-US" sz="2400" b="1" dirty="0"/>
            </a:p>
            <a:p>
              <a:pPr algn="r"/>
              <a:endParaRPr lang="en-US" sz="2400" b="1" dirty="0"/>
            </a:p>
          </p:txBody>
        </p:sp>
      </p:gr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11758" y="2724678"/>
            <a:ext cx="1617139" cy="1617139"/>
          </a:xfrm>
          <a:prstGeom prst="rect">
            <a:avLst/>
          </a:prstGeom>
        </p:spPr>
      </p:pic>
    </p:spTree>
    <p:extLst>
      <p:ext uri="{BB962C8B-B14F-4D97-AF65-F5344CB8AC3E}">
        <p14:creationId xmlns:p14="http://schemas.microsoft.com/office/powerpoint/2010/main" val="1695887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0381" y="148859"/>
            <a:ext cx="10091854" cy="1552353"/>
          </a:xfrm>
        </p:spPr>
        <p:txBody>
          <a:bodyPr>
            <a:noAutofit/>
          </a:bodyPr>
          <a:lstStyle/>
          <a:p>
            <a:r>
              <a:rPr lang="en-US" dirty="0"/>
              <a:t>Reciprocal Roles of </a:t>
            </a:r>
            <a:r>
              <a:rPr lang="en-US" dirty="0" smtClean="0"/>
              <a:t>ALL </a:t>
            </a:r>
            <a:r>
              <a:rPr lang="en-US" dirty="0"/>
              <a:t>Family Members</a:t>
            </a:r>
          </a:p>
        </p:txBody>
      </p:sp>
      <p:graphicFrame>
        <p:nvGraphicFramePr>
          <p:cNvPr id="2" name="Content Placeholder 1"/>
          <p:cNvGraphicFramePr>
            <a:graphicFrameLocks noGrp="1"/>
          </p:cNvGraphicFramePr>
          <p:nvPr>
            <p:ph idx="1"/>
            <p:extLst/>
          </p:nvPr>
        </p:nvGraphicFramePr>
        <p:xfrm>
          <a:off x="2030413" y="1859214"/>
          <a:ext cx="8066088" cy="4036094"/>
        </p:xfrm>
        <a:graphic>
          <a:graphicData uri="http://schemas.openxmlformats.org/drawingml/2006/table">
            <a:tbl>
              <a:tblPr bandRow="1">
                <a:tableStyleId>{00A15C55-8517-42AA-B614-E9B94910E393}</a:tableStyleId>
              </a:tblPr>
              <a:tblGrid>
                <a:gridCol w="4033044"/>
                <a:gridCol w="4033044"/>
              </a:tblGrid>
              <a:tr h="623637">
                <a:tc rowSpan="3">
                  <a:txBody>
                    <a:bodyPr/>
                    <a:lstStyle/>
                    <a:p>
                      <a:pPr lvl="3"/>
                      <a:r>
                        <a:rPr lang="en-US" sz="3200" b="0" dirty="0" smtClean="0">
                          <a:latin typeface="+mj-lt"/>
                        </a:rPr>
                        <a:t>Caring About</a:t>
                      </a:r>
                      <a:endParaRPr lang="en-US" sz="3200" b="0" dirty="0">
                        <a:latin typeface="+mj-lt"/>
                      </a:endParaRPr>
                    </a:p>
                  </a:txBody>
                  <a:tcPr anchor="ctr">
                    <a:solidFill>
                      <a:schemeClr val="accent4">
                        <a:lumMod val="20000"/>
                        <a:lumOff val="80000"/>
                      </a:schemeClr>
                    </a:solidFill>
                  </a:tcPr>
                </a:tc>
                <a:tc>
                  <a:txBody>
                    <a:bodyPr/>
                    <a:lstStyle/>
                    <a:p>
                      <a:r>
                        <a:rPr lang="en-US" sz="2200" b="0" i="0" u="none" strike="noStrike" kern="1200" baseline="0" dirty="0" smtClean="0">
                          <a:solidFill>
                            <a:schemeClr val="dk1"/>
                          </a:solidFill>
                          <a:latin typeface="+mn-lt"/>
                          <a:ea typeface="+mn-ea"/>
                          <a:cs typeface="+mn-cs"/>
                        </a:rPr>
                        <a:t>Affection &amp; Self-Esteem</a:t>
                      </a:r>
                    </a:p>
                  </a:txBody>
                  <a:tcPr anchor="ctr">
                    <a:solidFill>
                      <a:schemeClr val="accent4">
                        <a:lumMod val="20000"/>
                        <a:lumOff val="80000"/>
                      </a:schemeClr>
                    </a:solidFill>
                  </a:tcPr>
                </a:tc>
              </a:tr>
              <a:tr h="62363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Repository of knowledge</a:t>
                      </a:r>
                    </a:p>
                  </a:txBody>
                  <a:tcPr anchor="ctr">
                    <a:solidFill>
                      <a:schemeClr val="accent4">
                        <a:lumMod val="20000"/>
                        <a:lumOff val="80000"/>
                      </a:schemeClr>
                    </a:solidFill>
                  </a:tcPr>
                </a:tc>
              </a:tr>
              <a:tr h="623637">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ea typeface="+mn-ea"/>
                          <a:cs typeface="+mn-cs"/>
                        </a:rPr>
                        <a:t>Lifetime commitment</a:t>
                      </a:r>
                    </a:p>
                  </a:txBody>
                  <a:tcPr anchor="ctr">
                    <a:solidFill>
                      <a:schemeClr val="accent4">
                        <a:lumMod val="20000"/>
                        <a:lumOff val="80000"/>
                      </a:schemeClr>
                    </a:solidFill>
                  </a:tcPr>
                </a:tc>
              </a:tr>
              <a:tr h="467728">
                <a:tc rowSpan="4">
                  <a:txBody>
                    <a:bodyPr/>
                    <a:lstStyle/>
                    <a:p>
                      <a:pPr lvl="3"/>
                      <a:r>
                        <a:rPr lang="en-US" sz="3200" b="0" dirty="0" smtClean="0">
                          <a:latin typeface="+mj-lt"/>
                        </a:rPr>
                        <a:t>Caring For</a:t>
                      </a:r>
                      <a:endParaRPr lang="en-US" sz="3200" b="0" dirty="0">
                        <a:latin typeface="+mj-lt"/>
                      </a:endParaRPr>
                    </a:p>
                  </a:txBody>
                  <a:tcPr anchor="ctr"/>
                </a:tc>
                <a:tc>
                  <a:txBody>
                    <a:bodyPr/>
                    <a:lstStyle/>
                    <a:p>
                      <a:r>
                        <a:rPr lang="en-US" sz="2200" dirty="0" smtClean="0"/>
                        <a:t>Provider of day-to-day care</a:t>
                      </a:r>
                    </a:p>
                  </a:txBody>
                  <a:tcPr>
                    <a:solidFill>
                      <a:srgbClr val="F5E8F9"/>
                    </a:solidFill>
                  </a:tcPr>
                </a:tc>
              </a:tr>
              <a:tr h="46772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Material/Financial</a:t>
                      </a:r>
                    </a:p>
                  </a:txBody>
                  <a:tcPr>
                    <a:solidFill>
                      <a:srgbClr val="F5E8F9"/>
                    </a:solidFill>
                  </a:tcPr>
                </a:tc>
              </a:tr>
              <a:tr h="46772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Facilitator of inclusion and membership</a:t>
                      </a:r>
                    </a:p>
                  </a:txBody>
                  <a:tcPr>
                    <a:solidFill>
                      <a:srgbClr val="F5E8F9"/>
                    </a:solidFill>
                  </a:tcPr>
                </a:tc>
              </a:tr>
              <a:tr h="46772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Advocate for support </a:t>
                      </a:r>
                    </a:p>
                  </a:txBody>
                  <a:tcPr>
                    <a:solidFill>
                      <a:srgbClr val="F5E8F9"/>
                    </a:solidFill>
                  </a:tcPr>
                </a:tc>
              </a:tr>
            </a:tbl>
          </a:graphicData>
        </a:graphic>
      </p:graphicFrame>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5876" y="2227107"/>
            <a:ext cx="1143000" cy="11430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69483" y="4188510"/>
            <a:ext cx="1143000" cy="1143000"/>
          </a:xfrm>
          <a:prstGeom prst="rect">
            <a:avLst/>
          </a:prstGeom>
        </p:spPr>
      </p:pic>
      <p:sp>
        <p:nvSpPr>
          <p:cNvPr id="4" name="TextBox 3"/>
          <p:cNvSpPr txBox="1"/>
          <p:nvPr/>
        </p:nvSpPr>
        <p:spPr>
          <a:xfrm>
            <a:off x="2030416" y="5924647"/>
            <a:ext cx="7962245" cy="338554"/>
          </a:xfrm>
          <a:prstGeom prst="rect">
            <a:avLst/>
          </a:prstGeom>
          <a:noFill/>
        </p:spPr>
        <p:txBody>
          <a:bodyPr wrap="square" rtlCol="0">
            <a:spAutoFit/>
          </a:bodyPr>
          <a:lstStyle/>
          <a:p>
            <a:pPr algn="ctr" defTabSz="914400"/>
            <a:r>
              <a:rPr lang="en-US" sz="1600" i="1" dirty="0">
                <a:solidFill>
                  <a:prstClr val="black"/>
                </a:solidFill>
              </a:rPr>
              <a:t>*Adapted from Bigby &amp; Fyffe (2012), Dally (1988), Turnbull et all (2011)</a:t>
            </a: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0731" y="268560"/>
            <a:ext cx="1312950" cy="1312950"/>
          </a:xfrm>
          <a:prstGeom prst="rect">
            <a:avLst/>
          </a:prstGeom>
        </p:spPr>
      </p:pic>
    </p:spTree>
    <p:extLst>
      <p:ext uri="{BB962C8B-B14F-4D97-AF65-F5344CB8AC3E}">
        <p14:creationId xmlns:p14="http://schemas.microsoft.com/office/powerpoint/2010/main" val="192571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spc="0" dirty="0" smtClean="0"/>
              <a:t>National Community </a:t>
            </a:r>
            <a:br>
              <a:rPr lang="en-US" sz="3200" spc="0" dirty="0" smtClean="0"/>
            </a:br>
            <a:r>
              <a:rPr lang="en-US" sz="3200" spc="0" dirty="0" smtClean="0"/>
              <a:t>of Practice for</a:t>
            </a:r>
            <a:br>
              <a:rPr lang="en-US" sz="3200" spc="0" dirty="0" smtClean="0"/>
            </a:br>
            <a:r>
              <a:rPr lang="en-US" sz="3200" spc="0" dirty="0" smtClean="0"/>
              <a:t>Supporting Families</a:t>
            </a:r>
            <a:endParaRPr lang="en-US" sz="3200" spc="0" dirty="0"/>
          </a:p>
        </p:txBody>
      </p:sp>
      <p:sp>
        <p:nvSpPr>
          <p:cNvPr id="4" name="Content Placeholder 3"/>
          <p:cNvSpPr>
            <a:spLocks noGrp="1"/>
          </p:cNvSpPr>
          <p:nvPr>
            <p:ph type="body" sz="half" idx="2"/>
          </p:nvPr>
        </p:nvSpPr>
        <p:spPr/>
        <p:txBody>
          <a:bodyPr/>
          <a:lstStyle/>
          <a:p>
            <a:pPr algn="ctr"/>
            <a:r>
              <a:rPr lang="en-US" b="1" dirty="0" smtClean="0"/>
              <a:t>  Project Goal</a:t>
            </a:r>
          </a:p>
          <a:p>
            <a:r>
              <a:rPr lang="en-US" dirty="0" smtClean="0"/>
              <a:t>To build capacity through a community of practice across and within States to create policies, practices and systems to better assist and support families that include a member with I/DD across the lifespan.</a:t>
            </a:r>
            <a:endParaRPr lang="en-US" dirty="0"/>
          </a:p>
        </p:txBody>
      </p:sp>
      <p:grpSp>
        <p:nvGrpSpPr>
          <p:cNvPr id="5" name="Group 4"/>
          <p:cNvGrpSpPr/>
          <p:nvPr/>
        </p:nvGrpSpPr>
        <p:grpSpPr>
          <a:xfrm>
            <a:off x="1149063" y="225010"/>
            <a:ext cx="5380182" cy="6347478"/>
            <a:chOff x="237968" y="77455"/>
            <a:chExt cx="5380182" cy="6347478"/>
          </a:xfrm>
        </p:grpSpPr>
        <p:sp>
          <p:nvSpPr>
            <p:cNvPr id="15" name="TextBox 14"/>
            <p:cNvSpPr txBox="1"/>
            <p:nvPr/>
          </p:nvSpPr>
          <p:spPr>
            <a:xfrm>
              <a:off x="237968" y="3839610"/>
              <a:ext cx="5380182" cy="2585323"/>
            </a:xfrm>
            <a:prstGeom prst="rect">
              <a:avLst/>
            </a:prstGeom>
            <a:noFill/>
            <a:ln>
              <a:solidFill>
                <a:schemeClr val="accent1"/>
              </a:solidFill>
            </a:ln>
          </p:spPr>
          <p:txBody>
            <a:bodyPr wrap="square" rtlCol="0">
              <a:spAutoFit/>
            </a:bodyPr>
            <a:lstStyle/>
            <a:p>
              <a:r>
                <a:rPr lang="en-US" b="1" dirty="0"/>
                <a:t>Project Outcome</a:t>
              </a:r>
            </a:p>
            <a:p>
              <a:pPr marL="285750" indent="-285750">
                <a:buFont typeface="Arial" panose="020B0604020202020204" pitchFamily="34" charset="0"/>
                <a:buChar char="•"/>
              </a:pPr>
              <a:r>
                <a:rPr lang="en-US" dirty="0"/>
                <a:t>State and national consensus on a national framework and agenda for improving support for families with members with I/DD.</a:t>
              </a:r>
            </a:p>
            <a:p>
              <a:pPr marL="285750" indent="-285750">
                <a:buFont typeface="Arial" panose="020B0604020202020204" pitchFamily="34" charset="0"/>
                <a:buChar char="•"/>
              </a:pPr>
              <a:r>
                <a:rPr lang="en-US" dirty="0"/>
                <a:t>Enhanced national and state policies, practices, and sustainable systems that result in improved supports to families.</a:t>
              </a:r>
            </a:p>
            <a:p>
              <a:pPr marL="285750" indent="-285750">
                <a:buFont typeface="Arial" panose="020B0604020202020204" pitchFamily="34" charset="0"/>
                <a:buChar char="•"/>
              </a:pPr>
              <a:r>
                <a:rPr lang="en-US" dirty="0"/>
                <a:t>Enhanced capacity of states to replicate and sustain exemplary practices to support families and systems.</a:t>
              </a:r>
            </a:p>
          </p:txBody>
        </p:sp>
        <p:pic>
          <p:nvPicPr>
            <p:cNvPr id="7"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968" y="77455"/>
              <a:ext cx="5376218" cy="3521422"/>
            </a:xfrm>
            <a:prstGeom prst="rect">
              <a:avLst/>
            </a:prstGeom>
          </p:spPr>
        </p:pic>
      </p:grpSp>
    </p:spTree>
    <p:extLst>
      <p:ext uri="{BB962C8B-B14F-4D97-AF65-F5344CB8AC3E}">
        <p14:creationId xmlns:p14="http://schemas.microsoft.com/office/powerpoint/2010/main" val="2010945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211" y="5488899"/>
            <a:ext cx="8079581" cy="741438"/>
          </a:xfrm>
        </p:spPr>
        <p:txBody>
          <a:bodyPr>
            <a:normAutofit/>
          </a:bodyPr>
          <a:lstStyle/>
          <a:p>
            <a:pPr algn="ctr"/>
            <a:r>
              <a:rPr lang="en-US" sz="2800" i="1" dirty="0">
                <a:solidFill>
                  <a:schemeClr val="tx1"/>
                </a:solidFill>
                <a:latin typeface="+mn-lt"/>
              </a:rPr>
              <a:t>Family Life Cycle</a:t>
            </a:r>
          </a:p>
        </p:txBody>
      </p:sp>
      <p:sp>
        <p:nvSpPr>
          <p:cNvPr id="6" name="Title 4"/>
          <p:cNvSpPr txBox="1">
            <a:spLocks/>
          </p:cNvSpPr>
          <p:nvPr/>
        </p:nvSpPr>
        <p:spPr>
          <a:xfrm>
            <a:off x="390293" y="393679"/>
            <a:ext cx="11296185" cy="970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a:r>
              <a:rPr lang="en-US" sz="4400" dirty="0">
                <a:solidFill>
                  <a:srgbClr val="7030A0"/>
                </a:solidFill>
              </a:rPr>
              <a:t>Life Stages and </a:t>
            </a:r>
            <a:r>
              <a:rPr lang="en-US" sz="4400" dirty="0" smtClean="0">
                <a:solidFill>
                  <a:srgbClr val="7030A0"/>
                </a:solidFill>
              </a:rPr>
              <a:t>Individual </a:t>
            </a:r>
            <a:r>
              <a:rPr lang="en-US" sz="4400" dirty="0">
                <a:solidFill>
                  <a:srgbClr val="7030A0"/>
                </a:solidFill>
              </a:rPr>
              <a:t>and Family Cycles</a:t>
            </a:r>
          </a:p>
        </p:txBody>
      </p:sp>
      <p:sp>
        <p:nvSpPr>
          <p:cNvPr id="7" name="Title 4"/>
          <p:cNvSpPr txBox="1">
            <a:spLocks/>
          </p:cNvSpPr>
          <p:nvPr/>
        </p:nvSpPr>
        <p:spPr>
          <a:xfrm>
            <a:off x="2056211" y="1408384"/>
            <a:ext cx="8079581" cy="7414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i="1" dirty="0">
                <a:solidFill>
                  <a:prstClr val="black"/>
                </a:solidFill>
                <a:latin typeface="Tw Cen MT"/>
              </a:rPr>
              <a:t>Individual Life Stages</a:t>
            </a:r>
          </a:p>
        </p:txBody>
      </p:sp>
      <p:pic>
        <p:nvPicPr>
          <p:cNvPr id="8" name="Content Placeholder 6"/>
          <p:cNvPicPr>
            <a:picLocks noChangeAspect="1"/>
          </p:cNvPicPr>
          <p:nvPr/>
        </p:nvPicPr>
        <p:blipFill>
          <a:blip r:embed="rId3" cstate="email">
            <a:extLst>
              <a:ext uri="{28A0092B-C50C-407E-A947-70E740481C1C}">
                <a14:useLocalDpi xmlns:a14="http://schemas.microsoft.com/office/drawing/2010/main" val="0"/>
              </a:ext>
            </a:extLst>
          </a:blip>
          <a:srcRect l="-2948" r="-2948"/>
          <a:stretch>
            <a:fillRect/>
          </a:stretch>
        </p:blipFill>
        <p:spPr>
          <a:xfrm>
            <a:off x="2056210" y="2017987"/>
            <a:ext cx="8065294" cy="3643093"/>
          </a:xfrm>
          <a:prstGeom prst="rect">
            <a:avLst/>
          </a:prstGeom>
        </p:spPr>
      </p:pic>
    </p:spTree>
    <p:extLst>
      <p:ext uri="{BB962C8B-B14F-4D97-AF65-F5344CB8AC3E}">
        <p14:creationId xmlns:p14="http://schemas.microsoft.com/office/powerpoint/2010/main" val="3623447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40" t="837" r="396"/>
          <a:stretch/>
        </p:blipFill>
        <p:spPr bwMode="auto">
          <a:xfrm>
            <a:off x="2083677" y="70945"/>
            <a:ext cx="8119241" cy="61063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695639" y="5766126"/>
            <a:ext cx="4290943" cy="338554"/>
          </a:xfrm>
          <a:prstGeom prst="rect">
            <a:avLst/>
          </a:prstGeom>
          <a:noFill/>
        </p:spPr>
        <p:txBody>
          <a:bodyPr wrap="square" rtlCol="0">
            <a:spAutoFit/>
          </a:bodyPr>
          <a:lstStyle/>
          <a:p>
            <a:r>
              <a:rPr lang="en-US" sz="1600" dirty="0"/>
              <a:t>*Courtesy of National Sibling Leadership Network</a:t>
            </a:r>
            <a:endParaRPr lang="en-US" sz="1600" dirty="0"/>
          </a:p>
        </p:txBody>
      </p:sp>
    </p:spTree>
    <p:extLst>
      <p:ext uri="{BB962C8B-B14F-4D97-AF65-F5344CB8AC3E}">
        <p14:creationId xmlns:p14="http://schemas.microsoft.com/office/powerpoint/2010/main" val="202309479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mv="urn:schemas-microsoft-com:mac:vml" xmlns="">
      <mp:transition xmlns:mp="http://schemas.microsoft.com/office/mac/powerpoint/2008/main" spd="slow"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10918" y="5418668"/>
            <a:ext cx="8085582" cy="1220310"/>
          </a:xfrm>
        </p:spPr>
        <p:txBody>
          <a:bodyPr>
            <a:normAutofit/>
          </a:bodyPr>
          <a:lstStyle/>
          <a:p>
            <a:r>
              <a:rPr lang="en-US" sz="4000" dirty="0"/>
              <a:t>Good Life Vision, Trajectory, </a:t>
            </a:r>
            <a:br>
              <a:rPr lang="en-US" sz="4000" dirty="0"/>
            </a:br>
            <a:r>
              <a:rPr lang="en-US" sz="4000" dirty="0"/>
              <a:t>Life Experiences and Life Stages</a:t>
            </a:r>
            <a:endParaRPr lang="en-US" sz="4000" dirty="0"/>
          </a:p>
        </p:txBody>
      </p:sp>
      <p:sp>
        <p:nvSpPr>
          <p:cNvPr id="7" name="Text Placeholder 6"/>
          <p:cNvSpPr>
            <a:spLocks noGrp="1"/>
          </p:cNvSpPr>
          <p:nvPr>
            <p:ph type="body" sz="half" idx="2"/>
          </p:nvPr>
        </p:nvSpPr>
        <p:spPr>
          <a:xfrm>
            <a:off x="2031492" y="6622903"/>
            <a:ext cx="6922008" cy="235096"/>
          </a:xfrm>
        </p:spPr>
        <p:txBody>
          <a:bodyPr>
            <a:normAutofit fontScale="92500" lnSpcReduction="20000"/>
          </a:bodyPr>
          <a:lstStyle/>
          <a:p>
            <a:r>
              <a:rPr lang="en-US" dirty="0" smtClean="0"/>
              <a:t>   </a:t>
            </a:r>
            <a:endParaRPr lang="en-US" dirty="0"/>
          </a:p>
        </p:txBody>
      </p:sp>
      <p:pic>
        <p:nvPicPr>
          <p:cNvPr id="3" name="Picture Placeholder 2"/>
          <p:cNvPicPr>
            <a:picLocks noGrp="1" noChangeAspect="1"/>
          </p:cNvPicPr>
          <p:nvPr>
            <p:ph type="pic" idx="1"/>
          </p:nvPr>
        </p:nvPicPr>
        <p:blipFill rotWithShape="1">
          <a:blip r:embed="rId3" cstate="email">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57824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3" y="381000"/>
            <a:ext cx="7736681" cy="2819400"/>
          </a:xfrm>
          <a:prstGeom prst="cloud">
            <a:avLst/>
          </a:prstGeom>
          <a:solidFill>
            <a:srgbClr val="9EDDE6"/>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 </a:t>
            </a:r>
            <a:endParaRPr lang="en-US" dirty="0"/>
          </a:p>
        </p:txBody>
      </p:sp>
      <p:sp>
        <p:nvSpPr>
          <p:cNvPr id="5" name="Content Placeholder 4"/>
          <p:cNvSpPr>
            <a:spLocks noGrp="1"/>
          </p:cNvSpPr>
          <p:nvPr>
            <p:ph idx="1"/>
          </p:nvPr>
        </p:nvSpPr>
        <p:spPr>
          <a:xfrm>
            <a:off x="2209800" y="3200404"/>
            <a:ext cx="8065294" cy="3066582"/>
          </a:xfrm>
        </p:spPr>
        <p:txBody>
          <a:bodyPr/>
          <a:lstStyle/>
          <a:p>
            <a:pPr marL="0" indent="0">
              <a:buNone/>
            </a:pPr>
            <a:r>
              <a:rPr lang="en-US" sz="4000" i="1" dirty="0"/>
              <a:t>The future is not something we enter.  The future is something that we create.  And creating that future requires us to make choices and decisions that begin with a dream.</a:t>
            </a:r>
          </a:p>
          <a:p>
            <a:pPr marL="457200" lvl="2" indent="0" algn="r">
              <a:buNone/>
            </a:pPr>
            <a:r>
              <a:rPr lang="en-US" i="1" dirty="0" smtClean="0"/>
              <a:t>-Leonard L. </a:t>
            </a:r>
            <a:r>
              <a:rPr lang="en-US" i="1" dirty="0" smtClean="0"/>
              <a:t>Sweet</a:t>
            </a:r>
            <a:endParaRPr lang="en-US" i="1" dirty="0"/>
          </a:p>
        </p:txBody>
      </p:sp>
      <p:sp>
        <p:nvSpPr>
          <p:cNvPr id="8" name="TextBox 7"/>
          <p:cNvSpPr txBox="1"/>
          <p:nvPr/>
        </p:nvSpPr>
        <p:spPr>
          <a:xfrm>
            <a:off x="3886200" y="838200"/>
            <a:ext cx="5181600" cy="707886"/>
          </a:xfrm>
          <a:prstGeom prst="rect">
            <a:avLst/>
          </a:prstGeom>
          <a:noFill/>
        </p:spPr>
        <p:txBody>
          <a:bodyPr wrap="square" rtlCol="0">
            <a:spAutoFit/>
          </a:bodyPr>
          <a:lstStyle/>
          <a:p>
            <a:r>
              <a:rPr lang="en-US" sz="4000" b="1" dirty="0">
                <a:solidFill>
                  <a:prstClr val="black"/>
                </a:solidFill>
              </a:rPr>
              <a:t>Vision for a Good Life</a:t>
            </a:r>
          </a:p>
        </p:txBody>
      </p:sp>
      <p:pic>
        <p:nvPicPr>
          <p:cNvPr id="9" name="Content Placeholder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9335" y="1502984"/>
            <a:ext cx="1380325" cy="1377267"/>
          </a:xfrm>
          <a:prstGeom prst="rect">
            <a:avLst/>
          </a:prstGeom>
        </p:spPr>
      </p:pic>
    </p:spTree>
    <p:extLst>
      <p:ext uri="{BB962C8B-B14F-4D97-AF65-F5344CB8AC3E}">
        <p14:creationId xmlns:p14="http://schemas.microsoft.com/office/powerpoint/2010/main" val="2912244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8"/>
          <p:cNvSpPr txBox="1">
            <a:spLocks noChangeArrowheads="1"/>
          </p:cNvSpPr>
          <p:nvPr/>
        </p:nvSpPr>
        <p:spPr bwMode="auto">
          <a:xfrm>
            <a:off x="2005013" y="330877"/>
            <a:ext cx="8164426"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sz="4000" dirty="0">
                <a:solidFill>
                  <a:schemeClr val="accent1"/>
                </a:solidFill>
                <a:latin typeface="+mj-lt"/>
              </a:rPr>
              <a:t>What is YOUR Vision </a:t>
            </a:r>
          </a:p>
          <a:p>
            <a:pPr algn="ctr" eaLnBrk="1" hangingPunct="1">
              <a:defRPr/>
            </a:pPr>
            <a:r>
              <a:rPr lang="en-US" sz="4000" dirty="0">
                <a:solidFill>
                  <a:schemeClr val="accent1"/>
                </a:solidFill>
                <a:latin typeface="+mj-lt"/>
              </a:rPr>
              <a:t>for a Good LIFE?</a:t>
            </a:r>
          </a:p>
        </p:txBody>
      </p:sp>
      <p:sp>
        <p:nvSpPr>
          <p:cNvPr id="7" name="Cloud 6"/>
          <p:cNvSpPr/>
          <p:nvPr/>
        </p:nvSpPr>
        <p:spPr>
          <a:xfrm>
            <a:off x="2656810" y="1748706"/>
            <a:ext cx="6418800" cy="3965936"/>
          </a:xfrm>
          <a:prstGeom prst="cloud">
            <a:avLst/>
          </a:prstGeom>
          <a:solidFill>
            <a:srgbClr val="59C6D5"/>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dirty="0"/>
          </a:p>
        </p:txBody>
      </p:sp>
      <p:pic>
        <p:nvPicPr>
          <p:cNvPr id="9"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279944" y="3330728"/>
            <a:ext cx="1389675" cy="1389675"/>
          </a:xfrm>
        </p:spPr>
      </p:pic>
      <p:sp>
        <p:nvSpPr>
          <p:cNvPr id="10" name="Rectangle 9"/>
          <p:cNvSpPr/>
          <p:nvPr/>
        </p:nvSpPr>
        <p:spPr>
          <a:xfrm>
            <a:off x="3813026" y="2354592"/>
            <a:ext cx="4548400" cy="830997"/>
          </a:xfrm>
          <a:prstGeom prst="rect">
            <a:avLst/>
          </a:prstGeom>
        </p:spPr>
        <p:txBody>
          <a:bodyPr wrap="square">
            <a:spAutoFit/>
          </a:bodyPr>
          <a:lstStyle/>
          <a:p>
            <a:pPr algn="ctr"/>
            <a:r>
              <a:rPr lang="en-US" sz="2400" b="1" dirty="0"/>
              <a:t>Vision of What I Want </a:t>
            </a:r>
            <a:r>
              <a:rPr lang="en-US" sz="2400" b="1" dirty="0"/>
              <a:t>for </a:t>
            </a:r>
            <a:r>
              <a:rPr lang="en-US" sz="2400" b="1" dirty="0"/>
              <a:t>a Quality of </a:t>
            </a:r>
            <a:r>
              <a:rPr lang="en-US" sz="2400" b="1" dirty="0"/>
              <a:t>Life </a:t>
            </a:r>
            <a:endParaRPr lang="en-US" sz="2400" b="1" dirty="0"/>
          </a:p>
        </p:txBody>
      </p:sp>
    </p:spTree>
    <p:extLst>
      <p:ext uri="{BB962C8B-B14F-4D97-AF65-F5344CB8AC3E}">
        <p14:creationId xmlns:p14="http://schemas.microsoft.com/office/powerpoint/2010/main" val="398759423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8"/>
          <p:cNvSpPr txBox="1">
            <a:spLocks noChangeArrowheads="1"/>
          </p:cNvSpPr>
          <p:nvPr/>
        </p:nvSpPr>
        <p:spPr bwMode="auto">
          <a:xfrm>
            <a:off x="2005013" y="509118"/>
            <a:ext cx="816442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sz="4000" dirty="0">
                <a:solidFill>
                  <a:schemeClr val="accent1"/>
                </a:solidFill>
                <a:latin typeface="+mj-lt"/>
              </a:rPr>
              <a:t>What DON’T you want</a:t>
            </a:r>
            <a:r>
              <a:rPr lang="en-US" sz="4000" dirty="0">
                <a:solidFill>
                  <a:schemeClr val="accent1"/>
                </a:solidFill>
                <a:latin typeface="+mj-lt"/>
              </a:rPr>
              <a:t>?</a:t>
            </a:r>
            <a:endParaRPr lang="en-US" sz="4000" dirty="0">
              <a:solidFill>
                <a:schemeClr val="accent1"/>
              </a:solidFill>
              <a:latin typeface="+mj-lt"/>
            </a:endParaRPr>
          </a:p>
        </p:txBody>
      </p:sp>
      <p:grpSp>
        <p:nvGrpSpPr>
          <p:cNvPr id="2" name="Group 1"/>
          <p:cNvGrpSpPr/>
          <p:nvPr/>
        </p:nvGrpSpPr>
        <p:grpSpPr>
          <a:xfrm>
            <a:off x="3223214" y="1708118"/>
            <a:ext cx="5753747" cy="3852075"/>
            <a:chOff x="2642661" y="3781131"/>
            <a:chExt cx="3806135" cy="2745852"/>
          </a:xfrm>
        </p:grpSpPr>
        <p:sp>
          <p:nvSpPr>
            <p:cNvPr id="8" name="Cloud 7"/>
            <p:cNvSpPr/>
            <p:nvPr/>
          </p:nvSpPr>
          <p:spPr>
            <a:xfrm>
              <a:off x="2642661" y="3781131"/>
              <a:ext cx="3806135" cy="2745852"/>
            </a:xfrm>
            <a:prstGeom prst="cloud">
              <a:avLst/>
            </a:prstGeom>
            <a:solidFill>
              <a:schemeClr val="accent6">
                <a:lumMod val="40000"/>
                <a:lumOff val="6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600" dirty="0"/>
            </a:p>
          </p:txBody>
        </p:sp>
        <p:sp>
          <p:nvSpPr>
            <p:cNvPr id="11" name="Rectangle 10"/>
            <p:cNvSpPr/>
            <p:nvPr/>
          </p:nvSpPr>
          <p:spPr>
            <a:xfrm>
              <a:off x="3119470" y="4557155"/>
              <a:ext cx="2899255" cy="372964"/>
            </a:xfrm>
            <a:prstGeom prst="rect">
              <a:avLst/>
            </a:prstGeom>
            <a:ln>
              <a:noFill/>
            </a:ln>
          </p:spPr>
          <p:txBody>
            <a:bodyPr wrap="square">
              <a:spAutoFit/>
            </a:bodyPr>
            <a:lstStyle/>
            <a:p>
              <a:pPr algn="ctr"/>
              <a:r>
                <a:rPr lang="en-US" sz="2800" b="1" dirty="0"/>
                <a:t>Vision of </a:t>
              </a:r>
              <a:r>
                <a:rPr lang="en-US" sz="2800" b="1" dirty="0"/>
                <a:t>What I </a:t>
              </a:r>
              <a:r>
                <a:rPr lang="en-US" sz="2800" b="1" dirty="0"/>
                <a:t>Don’t Want</a:t>
              </a:r>
            </a:p>
          </p:txBody>
        </p:sp>
      </p:gr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01935" y="3430361"/>
            <a:ext cx="1370582" cy="1292570"/>
          </a:xfrm>
          <a:prstGeom prst="rect">
            <a:avLst/>
          </a:prstGeom>
          <a:ln>
            <a:noFill/>
          </a:ln>
        </p:spPr>
      </p:pic>
    </p:spTree>
    <p:extLst>
      <p:ext uri="{BB962C8B-B14F-4D97-AF65-F5344CB8AC3E}">
        <p14:creationId xmlns:p14="http://schemas.microsoft.com/office/powerpoint/2010/main" val="2682275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8"/>
          <p:cNvSpPr txBox="1">
            <a:spLocks noChangeArrowheads="1"/>
          </p:cNvSpPr>
          <p:nvPr/>
        </p:nvSpPr>
        <p:spPr bwMode="auto">
          <a:xfrm>
            <a:off x="1562100" y="228600"/>
            <a:ext cx="9067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sz="4000" dirty="0">
                <a:solidFill>
                  <a:srgbClr val="7030A0"/>
                </a:solidFill>
                <a:latin typeface="Georgia"/>
              </a:rPr>
              <a:t>Trajectory towards Good Life</a:t>
            </a:r>
          </a:p>
        </p:txBody>
      </p:sp>
      <p:cxnSp>
        <p:nvCxnSpPr>
          <p:cNvPr id="8" name="Straight Arrow Connector 29"/>
          <p:cNvCxnSpPr>
            <a:cxnSpLocks noChangeShapeType="1"/>
          </p:cNvCxnSpPr>
          <p:nvPr/>
        </p:nvCxnSpPr>
        <p:spPr bwMode="auto">
          <a:xfrm flipV="1">
            <a:off x="1823242" y="2179674"/>
            <a:ext cx="4992228" cy="2541182"/>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 name="Straight Arrow Connector 29"/>
          <p:cNvCxnSpPr>
            <a:cxnSpLocks noChangeShapeType="1"/>
          </p:cNvCxnSpPr>
          <p:nvPr/>
        </p:nvCxnSpPr>
        <p:spPr bwMode="auto">
          <a:xfrm>
            <a:off x="1823242" y="4720856"/>
            <a:ext cx="5204372" cy="616688"/>
          </a:xfrm>
          <a:prstGeom prst="straightConnector1">
            <a:avLst/>
          </a:prstGeom>
          <a:ln>
            <a:prstDash val="dash"/>
            <a:headEnd/>
            <a:tailEnd type="arrow" w="med" len="med"/>
          </a:ln>
          <a:extLst/>
        </p:spPr>
        <p:style>
          <a:lnRef idx="2">
            <a:schemeClr val="dk1"/>
          </a:lnRef>
          <a:fillRef idx="0">
            <a:schemeClr val="dk1"/>
          </a:fillRef>
          <a:effectRef idx="1">
            <a:schemeClr val="dk1"/>
          </a:effectRef>
          <a:fontRef idx="minor">
            <a:schemeClr val="tx1"/>
          </a:fontRef>
        </p:style>
      </p:cxnSp>
      <p:sp>
        <p:nvSpPr>
          <p:cNvPr id="20" name="Cloud 19"/>
          <p:cNvSpPr/>
          <p:nvPr/>
        </p:nvSpPr>
        <p:spPr>
          <a:xfrm>
            <a:off x="6815470" y="990600"/>
            <a:ext cx="3657600" cy="3007242"/>
          </a:xfrm>
          <a:prstGeom prst="cloud">
            <a:avLst/>
          </a:prstGeom>
          <a:solidFill>
            <a:srgbClr val="59C6D5"/>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200" b="1" i="1" dirty="0">
              <a:solidFill>
                <a:prstClr val="black"/>
              </a:solidFill>
            </a:endParaRPr>
          </a:p>
          <a:p>
            <a:pPr algn="ctr"/>
            <a:r>
              <a:rPr lang="en-US" sz="2000" i="1" dirty="0">
                <a:solidFill>
                  <a:prstClr val="black"/>
                </a:solidFill>
              </a:rPr>
              <a:t>Friends, family, </a:t>
            </a:r>
          </a:p>
          <a:p>
            <a:pPr algn="ctr"/>
            <a:r>
              <a:rPr lang="en-US" sz="2000" i="1" dirty="0">
                <a:solidFill>
                  <a:prstClr val="black"/>
                </a:solidFill>
              </a:rPr>
              <a:t>enough money, </a:t>
            </a:r>
          </a:p>
          <a:p>
            <a:pPr algn="ctr"/>
            <a:r>
              <a:rPr lang="en-US" sz="2000" i="1" dirty="0">
                <a:solidFill>
                  <a:prstClr val="black"/>
                </a:solidFill>
              </a:rPr>
              <a:t>job I like, home, faith, vacations, health, choice, freedom</a:t>
            </a:r>
            <a:endParaRPr lang="en-US" sz="2000" dirty="0">
              <a:solidFill>
                <a:prstClr val="black"/>
              </a:solidFill>
            </a:endParaRPr>
          </a:p>
          <a:p>
            <a:pPr algn="ctr"/>
            <a:endParaRPr lang="en-US" sz="2200" b="1" dirty="0">
              <a:solidFill>
                <a:prstClr val="black"/>
              </a:solidFill>
            </a:endParaRPr>
          </a:p>
        </p:txBody>
      </p:sp>
      <p:grpSp>
        <p:nvGrpSpPr>
          <p:cNvPr id="2" name="Group 12"/>
          <p:cNvGrpSpPr/>
          <p:nvPr/>
        </p:nvGrpSpPr>
        <p:grpSpPr>
          <a:xfrm>
            <a:off x="6900979" y="4392407"/>
            <a:ext cx="3962400" cy="1890279"/>
            <a:chOff x="2459221" y="3647187"/>
            <a:chExt cx="4572000" cy="2745852"/>
          </a:xfrm>
        </p:grpSpPr>
        <p:sp>
          <p:nvSpPr>
            <p:cNvPr id="14" name="Cloud 13"/>
            <p:cNvSpPr/>
            <p:nvPr/>
          </p:nvSpPr>
          <p:spPr>
            <a:xfrm>
              <a:off x="2642661" y="3647187"/>
              <a:ext cx="3806135" cy="2745852"/>
            </a:xfrm>
            <a:prstGeom prst="cloud">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solidFill>
                  <a:prstClr val="black"/>
                </a:solidFill>
              </a:endParaRPr>
            </a:p>
          </p:txBody>
        </p:sp>
        <p:sp>
          <p:nvSpPr>
            <p:cNvPr id="15" name="Rectangle 14"/>
            <p:cNvSpPr/>
            <p:nvPr/>
          </p:nvSpPr>
          <p:spPr>
            <a:xfrm>
              <a:off x="2459221" y="4175062"/>
              <a:ext cx="4572000" cy="536498"/>
            </a:xfrm>
            <a:prstGeom prst="rect">
              <a:avLst/>
            </a:prstGeom>
            <a:ln>
              <a:noFill/>
            </a:ln>
          </p:spPr>
          <p:txBody>
            <a:bodyPr>
              <a:spAutoFit/>
            </a:bodyPr>
            <a:lstStyle/>
            <a:p>
              <a:pPr algn="ctr"/>
              <a:r>
                <a:rPr lang="en-US" b="1" dirty="0">
                  <a:solidFill>
                    <a:prstClr val="black"/>
                  </a:solidFill>
                </a:rPr>
                <a:t>Vision of What I Don’t Want</a:t>
              </a:r>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549" y="4881600"/>
              <a:ext cx="957987" cy="1137396"/>
            </a:xfrm>
            <a:prstGeom prst="rect">
              <a:avLst/>
            </a:prstGeom>
            <a:ln>
              <a:noFill/>
            </a:ln>
          </p:spPr>
        </p:pic>
      </p:grpSp>
      <p:sp>
        <p:nvSpPr>
          <p:cNvPr id="10" name="TextBox 9"/>
          <p:cNvSpPr txBox="1"/>
          <p:nvPr/>
        </p:nvSpPr>
        <p:spPr>
          <a:xfrm rot="19984045">
            <a:off x="2428016" y="3069712"/>
            <a:ext cx="3502485" cy="369332"/>
          </a:xfrm>
          <a:prstGeom prst="rect">
            <a:avLst/>
          </a:prstGeom>
          <a:noFill/>
        </p:spPr>
        <p:txBody>
          <a:bodyPr wrap="square" rtlCol="0">
            <a:spAutoFit/>
          </a:bodyPr>
          <a:lstStyle/>
          <a:p>
            <a:r>
              <a:rPr lang="en-US" dirty="0">
                <a:solidFill>
                  <a:prstClr val="black"/>
                </a:solidFill>
              </a:rPr>
              <a:t>Trajectory towards Life Outcomes</a:t>
            </a:r>
          </a:p>
        </p:txBody>
      </p:sp>
      <p:sp>
        <p:nvSpPr>
          <p:cNvPr id="12" name="TextBox 11"/>
          <p:cNvSpPr txBox="1"/>
          <p:nvPr/>
        </p:nvSpPr>
        <p:spPr>
          <a:xfrm rot="430369">
            <a:off x="2377778" y="5100158"/>
            <a:ext cx="4003273" cy="369332"/>
          </a:xfrm>
          <a:prstGeom prst="rect">
            <a:avLst/>
          </a:prstGeom>
          <a:noFill/>
        </p:spPr>
        <p:txBody>
          <a:bodyPr wrap="square" rtlCol="0">
            <a:spAutoFit/>
          </a:bodyPr>
          <a:lstStyle/>
          <a:p>
            <a:r>
              <a:rPr lang="en-US" dirty="0">
                <a:solidFill>
                  <a:prstClr val="black"/>
                </a:solidFill>
              </a:rPr>
              <a:t>Trajectory towards things unwanted</a:t>
            </a:r>
          </a:p>
        </p:txBody>
      </p:sp>
    </p:spTree>
    <p:extLst>
      <p:ext uri="{BB962C8B-B14F-4D97-AF65-F5344CB8AC3E}">
        <p14:creationId xmlns:p14="http://schemas.microsoft.com/office/powerpoint/2010/main" val="167524891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Box 8"/>
          <p:cNvSpPr txBox="1">
            <a:spLocks noChangeArrowheads="1"/>
          </p:cNvSpPr>
          <p:nvPr/>
        </p:nvSpPr>
        <p:spPr bwMode="auto">
          <a:xfrm>
            <a:off x="1710070" y="0"/>
            <a:ext cx="9067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defRPr/>
            </a:pPr>
            <a:r>
              <a:rPr lang="en-US" sz="4000" dirty="0">
                <a:solidFill>
                  <a:srgbClr val="7030A0"/>
                </a:solidFill>
                <a:latin typeface="Georgia"/>
              </a:rPr>
              <a:t>Ben’s Good Life Vision</a:t>
            </a:r>
          </a:p>
        </p:txBody>
      </p:sp>
      <p:cxnSp>
        <p:nvCxnSpPr>
          <p:cNvPr id="8" name="Straight Arrow Connector 29"/>
          <p:cNvCxnSpPr>
            <a:cxnSpLocks noChangeShapeType="1"/>
          </p:cNvCxnSpPr>
          <p:nvPr/>
        </p:nvCxnSpPr>
        <p:spPr bwMode="auto">
          <a:xfrm flipV="1">
            <a:off x="2220429" y="3454604"/>
            <a:ext cx="4697459" cy="2526092"/>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 name="Cloud 19"/>
          <p:cNvSpPr/>
          <p:nvPr/>
        </p:nvSpPr>
        <p:spPr>
          <a:xfrm>
            <a:off x="6750515" y="731611"/>
            <a:ext cx="3727925" cy="2989529"/>
          </a:xfrm>
          <a:prstGeom prst="cloud">
            <a:avLst/>
          </a:prstGeom>
          <a:solidFill>
            <a:srgbClr val="59C6D5"/>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lvl="0"/>
            <a:r>
              <a:rPr lang="en-US" sz="1600" b="1" dirty="0">
                <a:solidFill>
                  <a:prstClr val="black"/>
                </a:solidFill>
              </a:rPr>
              <a:t>Family  Friends  TATTOOS</a:t>
            </a:r>
          </a:p>
          <a:p>
            <a:pPr lvl="0"/>
            <a:r>
              <a:rPr lang="en-US" sz="1600" b="1" dirty="0">
                <a:solidFill>
                  <a:prstClr val="black"/>
                </a:solidFill>
              </a:rPr>
              <a:t>    Vacations      Girlfriend</a:t>
            </a:r>
          </a:p>
          <a:p>
            <a:pPr lvl="0"/>
            <a:r>
              <a:rPr lang="en-US" sz="1600" b="1" dirty="0">
                <a:solidFill>
                  <a:prstClr val="black"/>
                </a:solidFill>
              </a:rPr>
              <a:t>Concerts    WWE    </a:t>
            </a:r>
            <a:r>
              <a:rPr lang="en-US" sz="1600" b="1" dirty="0" err="1">
                <a:solidFill>
                  <a:prstClr val="black"/>
                </a:solidFill>
              </a:rPr>
              <a:t>Nascar</a:t>
            </a:r>
            <a:endParaRPr lang="en-US" sz="1600" b="1" dirty="0">
              <a:solidFill>
                <a:prstClr val="black"/>
              </a:solidFill>
            </a:endParaRPr>
          </a:p>
          <a:p>
            <a:pPr lvl="0"/>
            <a:r>
              <a:rPr lang="en-US" sz="1600" b="1" dirty="0">
                <a:solidFill>
                  <a:prstClr val="black"/>
                </a:solidFill>
              </a:rPr>
              <a:t>Money  Job/own business</a:t>
            </a:r>
          </a:p>
          <a:p>
            <a:pPr lvl="0"/>
            <a:r>
              <a:rPr lang="en-US" sz="1600" b="1" dirty="0">
                <a:solidFill>
                  <a:prstClr val="black"/>
                </a:solidFill>
              </a:rPr>
              <a:t>   Fire Station    Church</a:t>
            </a:r>
          </a:p>
          <a:p>
            <a:pPr lvl="0"/>
            <a:r>
              <a:rPr lang="en-US" sz="1600" b="1" dirty="0">
                <a:solidFill>
                  <a:prstClr val="black"/>
                </a:solidFill>
              </a:rPr>
              <a:t>     Tiger Football    Royals</a:t>
            </a:r>
          </a:p>
          <a:p>
            <a:pPr lvl="0"/>
            <a:r>
              <a:rPr lang="en-US" sz="1600" b="1" dirty="0">
                <a:solidFill>
                  <a:prstClr val="black"/>
                </a:solidFill>
              </a:rPr>
              <a:t>Good Food    Pepsi    Beer</a:t>
            </a:r>
          </a:p>
          <a:p>
            <a:pPr lvl="0"/>
            <a:r>
              <a:rPr lang="en-US" sz="1600" b="1" dirty="0">
                <a:solidFill>
                  <a:prstClr val="black"/>
                </a:solidFill>
              </a:rPr>
              <a:t>Active      Healthy &amp; Fit</a:t>
            </a:r>
          </a:p>
        </p:txBody>
      </p:sp>
      <p:grpSp>
        <p:nvGrpSpPr>
          <p:cNvPr id="2" name="Group 12"/>
          <p:cNvGrpSpPr/>
          <p:nvPr/>
        </p:nvGrpSpPr>
        <p:grpSpPr>
          <a:xfrm>
            <a:off x="6482471" y="3972274"/>
            <a:ext cx="3962400" cy="2065252"/>
            <a:chOff x="2459221" y="3135167"/>
            <a:chExt cx="4572000" cy="3000021"/>
          </a:xfrm>
        </p:grpSpPr>
        <p:sp>
          <p:nvSpPr>
            <p:cNvPr id="14" name="Cloud 13"/>
            <p:cNvSpPr/>
            <p:nvPr/>
          </p:nvSpPr>
          <p:spPr>
            <a:xfrm>
              <a:off x="2814458" y="3135167"/>
              <a:ext cx="3886438" cy="3000021"/>
            </a:xfrm>
            <a:prstGeom prst="cloud">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solidFill>
                    <a:prstClr val="black"/>
                  </a:solidFill>
                </a:rPr>
                <a:t>Poverty/No Money</a:t>
              </a:r>
            </a:p>
            <a:p>
              <a:pPr algn="ctr"/>
              <a:r>
                <a:rPr lang="en-US" sz="1600" b="1" dirty="0">
                  <a:solidFill>
                    <a:prstClr val="black"/>
                  </a:solidFill>
                </a:rPr>
                <a:t>Poor Health  Diabetes</a:t>
              </a:r>
            </a:p>
            <a:p>
              <a:pPr algn="ctr"/>
              <a:r>
                <a:rPr lang="en-US" sz="1600" b="1" dirty="0">
                  <a:solidFill>
                    <a:prstClr val="black"/>
                  </a:solidFill>
                </a:rPr>
                <a:t>Heart Disease Guardian </a:t>
              </a:r>
            </a:p>
            <a:p>
              <a:pPr algn="ctr"/>
              <a:r>
                <a:rPr lang="en-US" sz="1600" b="1" dirty="0">
                  <a:solidFill>
                    <a:prstClr val="black"/>
                  </a:solidFill>
                </a:rPr>
                <a:t>Isolated/Segregated</a:t>
              </a:r>
            </a:p>
            <a:p>
              <a:pPr algn="ctr"/>
              <a:r>
                <a:rPr lang="en-US" sz="1600" b="1" dirty="0">
                  <a:solidFill>
                    <a:prstClr val="black"/>
                  </a:solidFill>
                </a:rPr>
                <a:t>Institution/group home</a:t>
              </a:r>
            </a:p>
            <a:p>
              <a:pPr algn="ctr"/>
              <a:r>
                <a:rPr lang="en-US" sz="1600" b="1" dirty="0">
                  <a:solidFill>
                    <a:prstClr val="black"/>
                  </a:solidFill>
                </a:rPr>
                <a:t>Treated Differently</a:t>
              </a:r>
            </a:p>
          </p:txBody>
        </p:sp>
        <p:sp>
          <p:nvSpPr>
            <p:cNvPr id="15" name="Rectangle 14"/>
            <p:cNvSpPr/>
            <p:nvPr/>
          </p:nvSpPr>
          <p:spPr>
            <a:xfrm>
              <a:off x="2459221" y="4175062"/>
              <a:ext cx="4572000" cy="536498"/>
            </a:xfrm>
            <a:prstGeom prst="rect">
              <a:avLst/>
            </a:prstGeom>
            <a:ln>
              <a:noFill/>
            </a:ln>
          </p:spPr>
          <p:txBody>
            <a:bodyPr>
              <a:spAutoFit/>
            </a:bodyPr>
            <a:lstStyle/>
            <a:p>
              <a:pPr algn="ctr"/>
              <a:endParaRPr lang="en-US" b="1" dirty="0">
                <a:solidFill>
                  <a:prstClr val="black"/>
                </a:solidFill>
              </a:endParaRPr>
            </a:p>
          </p:txBody>
        </p:sp>
      </p:grpSp>
      <p:cxnSp>
        <p:nvCxnSpPr>
          <p:cNvPr id="4" name="Straight Arrow Connector 3"/>
          <p:cNvCxnSpPr/>
          <p:nvPr/>
        </p:nvCxnSpPr>
        <p:spPr>
          <a:xfrm>
            <a:off x="4302597" y="4830620"/>
            <a:ext cx="1959196" cy="769811"/>
          </a:xfrm>
          <a:prstGeom prst="straightConnector1">
            <a:avLst/>
          </a:prstGeom>
          <a:ln w="57150"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flipH="1" flipV="1">
            <a:off x="5667321" y="4769966"/>
            <a:ext cx="1389296" cy="235997"/>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grpSp>
        <p:nvGrpSpPr>
          <p:cNvPr id="11" name="Group 7"/>
          <p:cNvGrpSpPr/>
          <p:nvPr/>
        </p:nvGrpSpPr>
        <p:grpSpPr>
          <a:xfrm>
            <a:off x="1687865" y="996782"/>
            <a:ext cx="4574560" cy="2734210"/>
            <a:chOff x="0" y="-17990"/>
            <a:chExt cx="9164574" cy="4574878"/>
          </a:xfrm>
        </p:grpSpPr>
        <p:pic>
          <p:nvPicPr>
            <p:cNvPr id="12" name="Picture 11" descr="Ben tat4.jp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419601" y="-17990"/>
              <a:ext cx="4744973" cy="4574878"/>
            </a:xfrm>
            <a:prstGeom prst="rect">
              <a:avLst/>
            </a:prstGeom>
            <a:ln w="28575">
              <a:solidFill>
                <a:schemeClr val="tx1"/>
              </a:solidFill>
            </a:ln>
          </p:spPr>
        </p:pic>
        <p:pic>
          <p:nvPicPr>
            <p:cNvPr id="13" name="Picture 12" descr="Ben tat2.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flipH="1">
              <a:off x="0" y="-17990"/>
              <a:ext cx="4419601" cy="4573864"/>
            </a:xfrm>
            <a:prstGeom prst="rect">
              <a:avLst/>
            </a:prstGeom>
            <a:ln w="28575">
              <a:solidFill>
                <a:schemeClr val="tx1"/>
              </a:solidFill>
            </a:ln>
          </p:spPr>
        </p:pic>
      </p:grpSp>
    </p:spTree>
    <p:extLst>
      <p:ext uri="{BB962C8B-B14F-4D97-AF65-F5344CB8AC3E}">
        <p14:creationId xmlns:p14="http://schemas.microsoft.com/office/powerpoint/2010/main" val="207407987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20129"/>
            <a:ext cx="8895113" cy="1027374"/>
          </a:xfrm>
        </p:spPr>
        <p:txBody>
          <a:bodyPr>
            <a:normAutofit/>
          </a:bodyPr>
          <a:lstStyle/>
          <a:p>
            <a:pPr algn="ctr">
              <a:lnSpc>
                <a:spcPct val="100000"/>
              </a:lnSpc>
              <a:spcAft>
                <a:spcPts val="600"/>
              </a:spcAft>
            </a:pPr>
            <a:r>
              <a:rPr lang="en-US" dirty="0" smtClean="0"/>
              <a:t>Trajectory Across Life Stages</a:t>
            </a:r>
            <a:endParaRPr lang="en-US" dirty="0"/>
          </a:p>
        </p:txBody>
      </p:sp>
      <p:grpSp>
        <p:nvGrpSpPr>
          <p:cNvPr id="4" name="Group 3"/>
          <p:cNvGrpSpPr/>
          <p:nvPr/>
        </p:nvGrpSpPr>
        <p:grpSpPr>
          <a:xfrm>
            <a:off x="2975370" y="1338565"/>
            <a:ext cx="5826070" cy="3800526"/>
            <a:chOff x="1255781" y="1119598"/>
            <a:chExt cx="4862485" cy="3012437"/>
          </a:xfrm>
        </p:grpSpPr>
        <p:pic>
          <p:nvPicPr>
            <p:cNvPr id="6" name="Picture 1" descr="baby-blu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5781" y="3376196"/>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early-childhood-blu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7418" y="3044757"/>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school-reddish"/>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80931" y="2711778"/>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descr="transition-pink"/>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61976" y="2402975"/>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11290" y="1770086"/>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old-gold"/>
            <p:cNvPicPr>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3270" y="1119598"/>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Arrow Connector 29"/>
            <p:cNvCxnSpPr>
              <a:cxnSpLocks noChangeShapeType="1"/>
            </p:cNvCxnSpPr>
            <p:nvPr/>
          </p:nvCxnSpPr>
          <p:spPr bwMode="auto">
            <a:xfrm flipV="1">
              <a:off x="1454127" y="1602792"/>
              <a:ext cx="4664139" cy="252924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13"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87231" y="1479837"/>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94444" y="2071932"/>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735073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88772"/>
            <a:ext cx="8895113" cy="1027374"/>
          </a:xfrm>
        </p:spPr>
        <p:txBody>
          <a:bodyPr>
            <a:normAutofit/>
          </a:bodyPr>
          <a:lstStyle/>
          <a:p>
            <a:pPr algn="ctr">
              <a:lnSpc>
                <a:spcPct val="100000"/>
              </a:lnSpc>
              <a:spcAft>
                <a:spcPts val="600"/>
              </a:spcAft>
            </a:pPr>
            <a:r>
              <a:rPr lang="en-US" dirty="0" smtClean="0"/>
              <a:t>Trajectory Across Life Transitions</a:t>
            </a:r>
            <a:endParaRPr lang="en-US" dirty="0"/>
          </a:p>
        </p:txBody>
      </p:sp>
      <p:grpSp>
        <p:nvGrpSpPr>
          <p:cNvPr id="4" name="Group 3"/>
          <p:cNvGrpSpPr/>
          <p:nvPr/>
        </p:nvGrpSpPr>
        <p:grpSpPr>
          <a:xfrm>
            <a:off x="2700751" y="1462527"/>
            <a:ext cx="5195711" cy="3281858"/>
            <a:chOff x="1255781" y="1119598"/>
            <a:chExt cx="4862485" cy="3012437"/>
          </a:xfrm>
        </p:grpSpPr>
        <p:pic>
          <p:nvPicPr>
            <p:cNvPr id="6" name="Picture 1" descr="baby-blu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5781" y="3376196"/>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early-childhood-blu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7418" y="3044757"/>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school-reddish"/>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80931" y="2711778"/>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descr="transition-pink"/>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61976" y="2402975"/>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11290" y="1770086"/>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old-gold"/>
            <p:cNvPicPr>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3270" y="1119598"/>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Arrow Connector 29"/>
            <p:cNvCxnSpPr>
              <a:cxnSpLocks noChangeShapeType="1"/>
            </p:cNvCxnSpPr>
            <p:nvPr/>
          </p:nvCxnSpPr>
          <p:spPr bwMode="auto">
            <a:xfrm flipV="1">
              <a:off x="1454127" y="1602792"/>
              <a:ext cx="4664139" cy="252924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13"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87231" y="1479837"/>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94444" y="2071932"/>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16" name="Straight Arrow Connector 15"/>
          <p:cNvCxnSpPr/>
          <p:nvPr/>
        </p:nvCxnSpPr>
        <p:spPr>
          <a:xfrm flipH="1" flipV="1">
            <a:off x="3297420" y="4703763"/>
            <a:ext cx="552319" cy="5590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flipV="1">
            <a:off x="3951276" y="4339300"/>
            <a:ext cx="565941"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4821832" y="3898907"/>
            <a:ext cx="347073" cy="35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a:off x="7139439" y="2596300"/>
            <a:ext cx="904240" cy="820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387804" y="3048248"/>
            <a:ext cx="1181972" cy="1136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3404578" y="5293214"/>
            <a:ext cx="999001" cy="461665"/>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Getting New Diagnosis</a:t>
            </a:r>
          </a:p>
        </p:txBody>
      </p:sp>
      <p:sp>
        <p:nvSpPr>
          <p:cNvPr id="28" name="TextBox 27"/>
          <p:cNvSpPr txBox="1"/>
          <p:nvPr/>
        </p:nvSpPr>
        <p:spPr>
          <a:xfrm>
            <a:off x="7754745" y="3454655"/>
            <a:ext cx="1243914" cy="461665"/>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Parents Turn 65 </a:t>
            </a:r>
          </a:p>
          <a:p>
            <a:pPr algn="ctr" defTabSz="914400"/>
            <a:r>
              <a:rPr lang="en-US" sz="1200" b="1" dirty="0">
                <a:solidFill>
                  <a:prstClr val="black"/>
                </a:solidFill>
              </a:rPr>
              <a:t>Medicare &amp; SSDI</a:t>
            </a:r>
          </a:p>
        </p:txBody>
      </p:sp>
      <p:sp>
        <p:nvSpPr>
          <p:cNvPr id="29" name="TextBox 28"/>
          <p:cNvSpPr txBox="1"/>
          <p:nvPr/>
        </p:nvSpPr>
        <p:spPr>
          <a:xfrm>
            <a:off x="4529635" y="4898103"/>
            <a:ext cx="1112332" cy="646331"/>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Leaving Early Childhood/ enter school </a:t>
            </a:r>
          </a:p>
        </p:txBody>
      </p:sp>
      <p:cxnSp>
        <p:nvCxnSpPr>
          <p:cNvPr id="37" name="Straight Arrow Connector 36"/>
          <p:cNvCxnSpPr/>
          <p:nvPr/>
        </p:nvCxnSpPr>
        <p:spPr>
          <a:xfrm flipH="1" flipV="1">
            <a:off x="5402078" y="3546129"/>
            <a:ext cx="914400" cy="815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902691" y="4270644"/>
            <a:ext cx="839167" cy="461665"/>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Transition planning</a:t>
            </a:r>
          </a:p>
        </p:txBody>
      </p:sp>
      <p:sp>
        <p:nvSpPr>
          <p:cNvPr id="41" name="TextBox 40"/>
          <p:cNvSpPr txBox="1"/>
          <p:nvPr/>
        </p:nvSpPr>
        <p:spPr>
          <a:xfrm>
            <a:off x="7140693" y="4178436"/>
            <a:ext cx="908633" cy="461665"/>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Living Adult Life</a:t>
            </a:r>
          </a:p>
        </p:txBody>
      </p:sp>
      <p:sp>
        <p:nvSpPr>
          <p:cNvPr id="42" name="TextBox 41"/>
          <p:cNvSpPr txBox="1"/>
          <p:nvPr/>
        </p:nvSpPr>
        <p:spPr>
          <a:xfrm>
            <a:off x="8306399" y="2558885"/>
            <a:ext cx="1418760" cy="646331"/>
          </a:xfrm>
          <a:prstGeom prst="rect">
            <a:avLst/>
          </a:prstGeom>
          <a:noFill/>
          <a:ln>
            <a:solidFill>
              <a:schemeClr val="tx1"/>
            </a:solidFill>
          </a:ln>
        </p:spPr>
        <p:txBody>
          <a:bodyPr wrap="square" rtlCol="0">
            <a:spAutoFit/>
          </a:bodyPr>
          <a:lstStyle/>
          <a:p>
            <a:pPr algn="ctr" defTabSz="914400"/>
            <a:r>
              <a:rPr lang="en-US" sz="1200" b="1" dirty="0">
                <a:solidFill>
                  <a:prstClr val="black"/>
                </a:solidFill>
              </a:rPr>
              <a:t>My parents have passed away, what do I do?</a:t>
            </a:r>
          </a:p>
        </p:txBody>
      </p:sp>
      <p:cxnSp>
        <p:nvCxnSpPr>
          <p:cNvPr id="43" name="Straight Arrow Connector 42"/>
          <p:cNvCxnSpPr/>
          <p:nvPr/>
        </p:nvCxnSpPr>
        <p:spPr>
          <a:xfrm rot="16200000" flipV="1">
            <a:off x="7714877" y="2249457"/>
            <a:ext cx="581656" cy="573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009697" y="4347421"/>
            <a:ext cx="963526" cy="830997"/>
          </a:xfrm>
          <a:prstGeom prst="rect">
            <a:avLst/>
          </a:prstGeom>
          <a:noFill/>
          <a:ln>
            <a:solidFill>
              <a:schemeClr val="tx1"/>
            </a:solidFill>
          </a:ln>
        </p:spPr>
        <p:txBody>
          <a:bodyPr wrap="square" rtlCol="0">
            <a:spAutoFit/>
          </a:bodyPr>
          <a:lstStyle/>
          <a:p>
            <a:r>
              <a:rPr lang="en-US" sz="1200" b="1" dirty="0"/>
              <a:t>Turning 18. Leaving school at 18 or 21</a:t>
            </a:r>
          </a:p>
        </p:txBody>
      </p:sp>
      <p:cxnSp>
        <p:nvCxnSpPr>
          <p:cNvPr id="54" name="Straight Arrow Connector 53"/>
          <p:cNvCxnSpPr/>
          <p:nvPr/>
        </p:nvCxnSpPr>
        <p:spPr>
          <a:xfrm rot="10800000">
            <a:off x="5749207" y="3396940"/>
            <a:ext cx="1349031" cy="3299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16200000" flipV="1">
            <a:off x="6513652" y="3156404"/>
            <a:ext cx="993363" cy="119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62042" y="1390050"/>
            <a:ext cx="2145472" cy="1200329"/>
          </a:xfrm>
          <a:prstGeom prst="rect">
            <a:avLst/>
          </a:prstGeom>
          <a:noFill/>
        </p:spPr>
        <p:txBody>
          <a:bodyPr wrap="square" rtlCol="0">
            <a:spAutoFit/>
          </a:bodyPr>
          <a:lstStyle/>
          <a:p>
            <a:pPr algn="ctr"/>
            <a:r>
              <a:rPr lang="en-US" b="1" dirty="0"/>
              <a:t>Life Transitions</a:t>
            </a:r>
          </a:p>
          <a:p>
            <a:pPr algn="ctr"/>
            <a:r>
              <a:rPr lang="en-US" b="1" dirty="0"/>
              <a:t>and</a:t>
            </a:r>
          </a:p>
          <a:p>
            <a:pPr algn="ctr"/>
            <a:r>
              <a:rPr lang="en-US" b="1" dirty="0"/>
              <a:t>Disability </a:t>
            </a:r>
            <a:br>
              <a:rPr lang="en-US" b="1" dirty="0"/>
            </a:br>
            <a:r>
              <a:rPr lang="en-US" b="1" dirty="0"/>
              <a:t>System Transitions</a:t>
            </a:r>
            <a:endParaRPr lang="en-US" b="1" dirty="0"/>
          </a:p>
        </p:txBody>
      </p:sp>
    </p:spTree>
    <p:extLst>
      <p:ext uri="{BB962C8B-B14F-4D97-AF65-F5344CB8AC3E}">
        <p14:creationId xmlns:p14="http://schemas.microsoft.com/office/powerpoint/2010/main" val="347969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56213" y="256252"/>
            <a:ext cx="8079581" cy="741438"/>
          </a:xfrm>
        </p:spPr>
        <p:txBody>
          <a:bodyPr>
            <a:normAutofit/>
          </a:bodyPr>
          <a:lstStyle/>
          <a:p>
            <a:pPr algn="ctr"/>
            <a:r>
              <a:rPr lang="en-US" dirty="0"/>
              <a:t>Funded in 2012 by </a:t>
            </a:r>
          </a:p>
        </p:txBody>
      </p:sp>
      <p:sp>
        <p:nvSpPr>
          <p:cNvPr id="25" name="Title 4"/>
          <p:cNvSpPr txBox="1">
            <a:spLocks/>
          </p:cNvSpPr>
          <p:nvPr/>
        </p:nvSpPr>
        <p:spPr>
          <a:xfrm>
            <a:off x="2077319" y="2220077"/>
            <a:ext cx="8079581" cy="741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a:r>
              <a:rPr lang="en-US" sz="4400" spc="0" dirty="0"/>
              <a:t>National Partners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47" y="1112460"/>
            <a:ext cx="2828925" cy="762000"/>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80144" y="5292528"/>
            <a:ext cx="2154550" cy="849508"/>
          </a:xfrm>
          <a:prstGeom prst="rect">
            <a:avLst/>
          </a:prstGeom>
        </p:spPr>
      </p:pic>
      <p:pic>
        <p:nvPicPr>
          <p:cNvPr id="26" name="Picture 25"/>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8442410" y="3020160"/>
            <a:ext cx="1034467" cy="940423"/>
          </a:xfrm>
          <a:prstGeom prst="rect">
            <a:avLst/>
          </a:prstGeom>
        </p:spPr>
      </p:pic>
      <p:pic>
        <p:nvPicPr>
          <p:cNvPr id="27" name="Picture 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129928" y="3018237"/>
            <a:ext cx="1974356" cy="926615"/>
          </a:xfrm>
          <a:prstGeom prst="rect">
            <a:avLst/>
          </a:prstGeom>
        </p:spPr>
      </p:pic>
      <p:pic>
        <p:nvPicPr>
          <p:cNvPr id="28" name="Picture 27"/>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2221699" y="3134809"/>
            <a:ext cx="2213947" cy="634571"/>
          </a:xfrm>
          <a:prstGeom prst="rect">
            <a:avLst/>
          </a:prstGeom>
        </p:spPr>
      </p:pic>
      <p:pic>
        <p:nvPicPr>
          <p:cNvPr id="29" name="Picture 28"/>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2677960" y="4082572"/>
            <a:ext cx="1156104" cy="1006440"/>
          </a:xfrm>
          <a:prstGeom prst="rect">
            <a:avLst/>
          </a:prstGeom>
        </p:spPr>
      </p:pic>
      <p:pic>
        <p:nvPicPr>
          <p:cNvPr id="30" name="Picture 29"/>
          <p:cNvPicPr>
            <a:picLocks noChangeAspect="1"/>
          </p:cNvPicPr>
          <p:nvPr/>
        </p:nvPicPr>
        <p:blipFill rotWithShape="1">
          <a:blip r:embed="rId9" cstate="email">
            <a:extLst>
              <a:ext uri="{28A0092B-C50C-407E-A947-70E740481C1C}">
                <a14:useLocalDpi xmlns:a14="http://schemas.microsoft.com/office/drawing/2010/main" val="0"/>
              </a:ext>
            </a:extLst>
          </a:blip>
          <a:srcRect t="10148"/>
          <a:stretch/>
        </p:blipFill>
        <p:spPr>
          <a:xfrm>
            <a:off x="5199253" y="4082575"/>
            <a:ext cx="1835711" cy="1012073"/>
          </a:xfrm>
          <a:prstGeom prst="rect">
            <a:avLst/>
          </a:prstGeom>
        </p:spPr>
      </p:pic>
      <p:pic>
        <p:nvPicPr>
          <p:cNvPr id="31" name="Picture 30"/>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8019600" y="4102909"/>
            <a:ext cx="1880085" cy="965771"/>
          </a:xfrm>
          <a:prstGeom prst="rect">
            <a:avLst/>
          </a:prstGeom>
        </p:spPr>
      </p:pic>
      <p:pic>
        <p:nvPicPr>
          <p:cNvPr id="32" name="Picture 3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186881" y="5301990"/>
            <a:ext cx="2510333" cy="857302"/>
          </a:xfrm>
          <a:prstGeom prst="rect">
            <a:avLst/>
          </a:prstGeom>
        </p:spPr>
      </p:pic>
    </p:spTree>
    <p:extLst>
      <p:ext uri="{BB962C8B-B14F-4D97-AF65-F5344CB8AC3E}">
        <p14:creationId xmlns:p14="http://schemas.microsoft.com/office/powerpoint/2010/main" val="1294403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3190" y="1"/>
            <a:ext cx="8895113" cy="1027374"/>
          </a:xfrm>
        </p:spPr>
        <p:txBody>
          <a:bodyPr>
            <a:normAutofit/>
          </a:bodyPr>
          <a:lstStyle/>
          <a:p>
            <a:pPr algn="ctr">
              <a:lnSpc>
                <a:spcPct val="100000"/>
              </a:lnSpc>
              <a:spcAft>
                <a:spcPts val="600"/>
              </a:spcAft>
            </a:pPr>
            <a:r>
              <a:rPr lang="en-US" dirty="0" smtClean="0"/>
              <a:t>Trajectory Across Life Experiences</a:t>
            </a:r>
            <a:endParaRPr lang="en-US" dirty="0"/>
          </a:p>
        </p:txBody>
      </p:sp>
      <p:grpSp>
        <p:nvGrpSpPr>
          <p:cNvPr id="4" name="Group 3"/>
          <p:cNvGrpSpPr/>
          <p:nvPr/>
        </p:nvGrpSpPr>
        <p:grpSpPr>
          <a:xfrm>
            <a:off x="3078354" y="1599816"/>
            <a:ext cx="5195711" cy="3281858"/>
            <a:chOff x="1255781" y="1119598"/>
            <a:chExt cx="4862485" cy="3012437"/>
          </a:xfrm>
        </p:grpSpPr>
        <p:pic>
          <p:nvPicPr>
            <p:cNvPr id="6" name="Picture 1" descr="baby-blue"/>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55781" y="3376196"/>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early-childhood-blue"/>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7418" y="3044757"/>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school-reddish"/>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80931" y="2711778"/>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0" descr="transition-pink"/>
            <p:cNvPicPr>
              <a:picLocks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61976" y="2402975"/>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11290" y="1770086"/>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6" descr="old-gold"/>
            <p:cNvPicPr>
              <a:picLocks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393270" y="1119598"/>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2" name="Straight Arrow Connector 29"/>
            <p:cNvCxnSpPr>
              <a:cxnSpLocks noChangeShapeType="1"/>
            </p:cNvCxnSpPr>
            <p:nvPr/>
          </p:nvCxnSpPr>
          <p:spPr bwMode="auto">
            <a:xfrm flipV="1">
              <a:off x="1454127" y="1602792"/>
              <a:ext cx="4664139" cy="252924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13"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687231" y="1479837"/>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adult--gold"/>
            <p:cNvPicPr>
              <a:picLocks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94444" y="2071932"/>
              <a:ext cx="556241" cy="545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30" name="Picture 29"/>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333517" y="4839427"/>
            <a:ext cx="1007000" cy="1288396"/>
          </a:xfrm>
          <a:prstGeom prst="rect">
            <a:avLst/>
          </a:prstGeom>
          <a:noFill/>
          <a:ln>
            <a:solidFill>
              <a:sysClr val="windowText" lastClr="000000"/>
            </a:solidFill>
          </a:ln>
        </p:spPr>
      </p:pic>
      <p:sp>
        <p:nvSpPr>
          <p:cNvPr id="71" name="Rectangle 70"/>
          <p:cNvSpPr/>
          <p:nvPr/>
        </p:nvSpPr>
        <p:spPr>
          <a:xfrm>
            <a:off x="4655135" y="1280428"/>
            <a:ext cx="2269406" cy="723275"/>
          </a:xfrm>
          <a:prstGeom prst="rect">
            <a:avLst/>
          </a:prstGeom>
        </p:spPr>
        <p:txBody>
          <a:bodyPr wrap="square">
            <a:spAutoFit/>
          </a:bodyPr>
          <a:lstStyle/>
          <a:p>
            <a:pPr defTabSz="914400">
              <a:spcAft>
                <a:spcPts val="600"/>
              </a:spcAft>
            </a:pPr>
            <a:r>
              <a:rPr lang="en-US" dirty="0">
                <a:solidFill>
                  <a:prstClr val="black"/>
                </a:solidFill>
              </a:rPr>
              <a:t>Chores and allowance</a:t>
            </a:r>
          </a:p>
          <a:p>
            <a:pPr defTabSz="914400">
              <a:spcAft>
                <a:spcPts val="600"/>
              </a:spcAft>
            </a:pPr>
            <a:r>
              <a:rPr lang="en-US" i="1" dirty="0">
                <a:solidFill>
                  <a:prstClr val="black"/>
                </a:solidFill>
              </a:rPr>
              <a:t>   </a:t>
            </a:r>
          </a:p>
        </p:txBody>
      </p:sp>
      <p:sp>
        <p:nvSpPr>
          <p:cNvPr id="32" name="TextBox 31"/>
          <p:cNvSpPr txBox="1"/>
          <p:nvPr/>
        </p:nvSpPr>
        <p:spPr>
          <a:xfrm>
            <a:off x="4912595" y="4164496"/>
            <a:ext cx="2338125" cy="369332"/>
          </a:xfrm>
          <a:prstGeom prst="rect">
            <a:avLst/>
          </a:prstGeom>
          <a:noFill/>
        </p:spPr>
        <p:txBody>
          <a:bodyPr wrap="none" rtlCol="0">
            <a:spAutoFit/>
          </a:bodyPr>
          <a:lstStyle/>
          <a:p>
            <a:r>
              <a:rPr lang="en-US" dirty="0">
                <a:solidFill>
                  <a:prstClr val="black"/>
                </a:solidFill>
              </a:rPr>
              <a:t>Scouts, 4H, faith groups</a:t>
            </a:r>
            <a:endParaRPr lang="en-US" dirty="0"/>
          </a:p>
        </p:txBody>
      </p:sp>
      <p:sp>
        <p:nvSpPr>
          <p:cNvPr id="33" name="TextBox 32"/>
          <p:cNvSpPr txBox="1"/>
          <p:nvPr/>
        </p:nvSpPr>
        <p:spPr>
          <a:xfrm>
            <a:off x="6062826" y="3556831"/>
            <a:ext cx="2922491" cy="369332"/>
          </a:xfrm>
          <a:prstGeom prst="rect">
            <a:avLst/>
          </a:prstGeom>
          <a:noFill/>
        </p:spPr>
        <p:txBody>
          <a:bodyPr wrap="none" rtlCol="0">
            <a:spAutoFit/>
          </a:bodyPr>
          <a:lstStyle/>
          <a:p>
            <a:r>
              <a:rPr lang="en-US" i="1" dirty="0">
                <a:solidFill>
                  <a:prstClr val="black"/>
                </a:solidFill>
              </a:rPr>
              <a:t>Playing sports or an instrument</a:t>
            </a:r>
            <a:endParaRPr lang="en-US" dirty="0"/>
          </a:p>
        </p:txBody>
      </p:sp>
      <p:sp>
        <p:nvSpPr>
          <p:cNvPr id="34" name="TextBox 33"/>
          <p:cNvSpPr txBox="1"/>
          <p:nvPr/>
        </p:nvSpPr>
        <p:spPr>
          <a:xfrm>
            <a:off x="8733197" y="1953946"/>
            <a:ext cx="1691385" cy="369332"/>
          </a:xfrm>
          <a:prstGeom prst="rect">
            <a:avLst/>
          </a:prstGeom>
          <a:noFill/>
        </p:spPr>
        <p:txBody>
          <a:bodyPr wrap="none" rtlCol="0">
            <a:spAutoFit/>
          </a:bodyPr>
          <a:lstStyle/>
          <a:p>
            <a:r>
              <a:rPr lang="en-US" i="1" dirty="0">
                <a:solidFill>
                  <a:prstClr val="black"/>
                </a:solidFill>
              </a:rPr>
              <a:t>Making Mistakes</a:t>
            </a:r>
            <a:endParaRPr lang="en-US" dirty="0"/>
          </a:p>
        </p:txBody>
      </p:sp>
      <p:sp>
        <p:nvSpPr>
          <p:cNvPr id="35" name="TextBox 34"/>
          <p:cNvSpPr txBox="1"/>
          <p:nvPr/>
        </p:nvSpPr>
        <p:spPr>
          <a:xfrm>
            <a:off x="1807481" y="3137679"/>
            <a:ext cx="2056122" cy="369332"/>
          </a:xfrm>
          <a:prstGeom prst="rect">
            <a:avLst/>
          </a:prstGeom>
          <a:noFill/>
        </p:spPr>
        <p:txBody>
          <a:bodyPr wrap="none" rtlCol="0">
            <a:spAutoFit/>
          </a:bodyPr>
          <a:lstStyle/>
          <a:p>
            <a:r>
              <a:rPr lang="en-US" dirty="0">
                <a:solidFill>
                  <a:prstClr val="black"/>
                </a:solidFill>
              </a:rPr>
              <a:t>Learning to say “no”</a:t>
            </a:r>
            <a:endParaRPr lang="en-US" dirty="0"/>
          </a:p>
        </p:txBody>
      </p:sp>
      <p:sp>
        <p:nvSpPr>
          <p:cNvPr id="36" name="TextBox 35"/>
          <p:cNvSpPr txBox="1"/>
          <p:nvPr/>
        </p:nvSpPr>
        <p:spPr>
          <a:xfrm>
            <a:off x="2630008" y="2323057"/>
            <a:ext cx="2724592" cy="369332"/>
          </a:xfrm>
          <a:prstGeom prst="rect">
            <a:avLst/>
          </a:prstGeom>
          <a:noFill/>
        </p:spPr>
        <p:txBody>
          <a:bodyPr wrap="none" rtlCol="0">
            <a:spAutoFit/>
          </a:bodyPr>
          <a:lstStyle/>
          <a:p>
            <a:r>
              <a:rPr lang="en-US" i="1" dirty="0">
                <a:solidFill>
                  <a:prstClr val="black"/>
                </a:solidFill>
              </a:rPr>
              <a:t>Birthday parties with friends </a:t>
            </a:r>
            <a:endParaRPr lang="en-US" dirty="0"/>
          </a:p>
        </p:txBody>
      </p:sp>
      <p:sp>
        <p:nvSpPr>
          <p:cNvPr id="39" name="TextBox 38"/>
          <p:cNvSpPr txBox="1"/>
          <p:nvPr/>
        </p:nvSpPr>
        <p:spPr>
          <a:xfrm>
            <a:off x="7524819" y="2744169"/>
            <a:ext cx="2453384" cy="369332"/>
          </a:xfrm>
          <a:prstGeom prst="rect">
            <a:avLst/>
          </a:prstGeom>
          <a:noFill/>
        </p:spPr>
        <p:txBody>
          <a:bodyPr wrap="square" rtlCol="0">
            <a:spAutoFit/>
          </a:bodyPr>
          <a:lstStyle/>
          <a:p>
            <a:r>
              <a:rPr lang="en-US" i="1" dirty="0">
                <a:solidFill>
                  <a:prstClr val="black"/>
                </a:solidFill>
              </a:rPr>
              <a:t>Summer jobs, babysitting </a:t>
            </a:r>
            <a:endParaRPr lang="en-US" dirty="0"/>
          </a:p>
        </p:txBody>
      </p:sp>
      <p:sp>
        <p:nvSpPr>
          <p:cNvPr id="40" name="TextBox 39"/>
          <p:cNvSpPr txBox="1"/>
          <p:nvPr/>
        </p:nvSpPr>
        <p:spPr>
          <a:xfrm>
            <a:off x="2640538" y="5264141"/>
            <a:ext cx="6098845" cy="461665"/>
          </a:xfrm>
          <a:prstGeom prst="rect">
            <a:avLst/>
          </a:prstGeom>
          <a:noFill/>
        </p:spPr>
        <p:txBody>
          <a:bodyPr wrap="square" rtlCol="0">
            <a:spAutoFit/>
          </a:bodyPr>
          <a:lstStyle/>
          <a:p>
            <a:r>
              <a:rPr lang="en-US" sz="2400" b="1" dirty="0">
                <a:solidFill>
                  <a:prstClr val="black"/>
                </a:solidFill>
              </a:rPr>
              <a:t>“Anticipatory Guidance for Life Experiences”</a:t>
            </a:r>
            <a:endParaRPr lang="en-US" sz="2400" b="1" dirty="0"/>
          </a:p>
        </p:txBody>
      </p:sp>
      <p:sp>
        <p:nvSpPr>
          <p:cNvPr id="3" name="TextBox 2"/>
          <p:cNvSpPr txBox="1"/>
          <p:nvPr/>
        </p:nvSpPr>
        <p:spPr>
          <a:xfrm>
            <a:off x="2090404" y="1716109"/>
            <a:ext cx="2368602" cy="369332"/>
          </a:xfrm>
          <a:prstGeom prst="rect">
            <a:avLst/>
          </a:prstGeom>
          <a:noFill/>
        </p:spPr>
        <p:txBody>
          <a:bodyPr wrap="square" rtlCol="0">
            <a:spAutoFit/>
          </a:bodyPr>
          <a:lstStyle/>
          <a:p>
            <a:r>
              <a:rPr lang="en-US" dirty="0"/>
              <a:t>Dating &amp; Heartaches</a:t>
            </a:r>
            <a:endParaRPr lang="en-US" dirty="0"/>
          </a:p>
        </p:txBody>
      </p:sp>
    </p:spTree>
    <p:extLst>
      <p:ext uri="{BB962C8B-B14F-4D97-AF65-F5344CB8AC3E}">
        <p14:creationId xmlns:p14="http://schemas.microsoft.com/office/powerpoint/2010/main" val="148785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7402" y="295199"/>
            <a:ext cx="7715303" cy="672206"/>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solidFill>
                  <a:srgbClr val="7030A0"/>
                </a:solidFill>
                <a:latin typeface="Georgia" panose="02040502050405020303" pitchFamily="18" charset="0"/>
              </a:rPr>
              <a:t>Life Experiences = Life Outcomes</a:t>
            </a:r>
          </a:p>
        </p:txBody>
      </p:sp>
      <p:cxnSp>
        <p:nvCxnSpPr>
          <p:cNvPr id="3" name="Straight Arrow Connector 2"/>
          <p:cNvCxnSpPr/>
          <p:nvPr/>
        </p:nvCxnSpPr>
        <p:spPr>
          <a:xfrm flipV="1">
            <a:off x="1886128" y="1695221"/>
            <a:ext cx="5457461" cy="3465540"/>
          </a:xfrm>
          <a:prstGeom prst="straightConnector1">
            <a:avLst/>
          </a:prstGeom>
          <a:noFill/>
          <a:ln w="57150" cap="flat" cmpd="sng" algn="ctr">
            <a:solidFill>
              <a:sysClr val="windowText" lastClr="000000"/>
            </a:solidFill>
            <a:prstDash val="solid"/>
            <a:tailEnd type="arrow"/>
          </a:ln>
          <a:effectLst/>
        </p:spPr>
      </p:cxnSp>
      <p:sp>
        <p:nvSpPr>
          <p:cNvPr id="6" name="Rounded Rectangle 5"/>
          <p:cNvSpPr/>
          <p:nvPr/>
        </p:nvSpPr>
        <p:spPr>
          <a:xfrm>
            <a:off x="7484409" y="3929689"/>
            <a:ext cx="2694654" cy="1630517"/>
          </a:xfrm>
          <a:prstGeom prst="roundRect">
            <a:avLst/>
          </a:prstGeom>
          <a:noFill/>
          <a:ln w="25400" cap="flat" cmpd="sng" algn="ctr">
            <a:solidFill>
              <a:srgbClr val="C0504D"/>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endParaRPr lang="en-US" kern="0" dirty="0">
              <a:solidFill>
                <a:prstClr val="black"/>
              </a:solidFill>
              <a:latin typeface="Calibri" panose="020F0502020204030204"/>
            </a:endParaRPr>
          </a:p>
          <a:p>
            <a:pPr>
              <a:defRPr/>
            </a:pPr>
            <a:endParaRPr lang="en-US" kern="0" dirty="0">
              <a:solidFill>
                <a:prstClr val="black"/>
              </a:solidFill>
              <a:latin typeface="Calibri" panose="020F0502020204030204"/>
            </a:endParaRPr>
          </a:p>
          <a:p>
            <a:pPr>
              <a:defRPr/>
            </a:pPr>
            <a:endParaRPr lang="en-US" kern="0" dirty="0">
              <a:solidFill>
                <a:prstClr val="black"/>
              </a:solidFill>
              <a:latin typeface="Calibri" panose="020F0502020204030204"/>
            </a:endParaRPr>
          </a:p>
          <a:p>
            <a:pPr>
              <a:defRPr/>
            </a:pPr>
            <a:endParaRPr lang="en-US" sz="1200" kern="0" dirty="0">
              <a:solidFill>
                <a:prstClr val="black"/>
              </a:solidFill>
              <a:latin typeface="Calibri" panose="020F0502020204030204"/>
            </a:endParaRPr>
          </a:p>
        </p:txBody>
      </p:sp>
      <p:sp>
        <p:nvSpPr>
          <p:cNvPr id="7" name="Text Box 2"/>
          <p:cNvSpPr txBox="1">
            <a:spLocks noChangeArrowheads="1"/>
          </p:cNvSpPr>
          <p:nvPr/>
        </p:nvSpPr>
        <p:spPr bwMode="auto">
          <a:xfrm>
            <a:off x="7874912" y="3929687"/>
            <a:ext cx="1913655" cy="296022"/>
          </a:xfrm>
          <a:prstGeom prst="rect">
            <a:avLst/>
          </a:prstGeom>
          <a:noFill/>
          <a:ln w="9525">
            <a:no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200" b="1" dirty="0">
                <a:solidFill>
                  <a:srgbClr val="C00000"/>
                </a:solidFill>
                <a:latin typeface="Calibri" panose="020F0502020204030204"/>
                <a:ea typeface="Calibri"/>
                <a:cs typeface="Times New Roman"/>
              </a:rPr>
              <a:t>What We DON’T Want</a:t>
            </a:r>
            <a:endParaRPr lang="en-US" sz="1200" dirty="0">
              <a:solidFill>
                <a:srgbClr val="C00000"/>
              </a:solidFill>
              <a:latin typeface="Calibri" panose="020F0502020204030204"/>
              <a:ea typeface="Calibri"/>
              <a:cs typeface="Times New Roman"/>
            </a:endParaRPr>
          </a:p>
        </p:txBody>
      </p:sp>
      <p:sp>
        <p:nvSpPr>
          <p:cNvPr id="8" name="Rounded Rectangle 7"/>
          <p:cNvSpPr/>
          <p:nvPr/>
        </p:nvSpPr>
        <p:spPr>
          <a:xfrm>
            <a:off x="7352983" y="1291875"/>
            <a:ext cx="2957513" cy="2364613"/>
          </a:xfrm>
          <a:prstGeom prst="roundRect">
            <a:avLst/>
          </a:prstGeom>
          <a:noFill/>
          <a:ln w="25400" cap="flat" cmpd="sng" algn="ctr">
            <a:solidFill>
              <a:schemeClr val="accent1"/>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defRPr/>
            </a:pPr>
            <a:endParaRPr lang="en-US" kern="0" dirty="0">
              <a:solidFill>
                <a:prstClr val="black"/>
              </a:solidFill>
              <a:latin typeface="Calibri" panose="020F0502020204030204"/>
            </a:endParaRPr>
          </a:p>
        </p:txBody>
      </p:sp>
      <p:sp>
        <p:nvSpPr>
          <p:cNvPr id="9" name="Text Box 2"/>
          <p:cNvSpPr txBox="1">
            <a:spLocks noChangeArrowheads="1"/>
          </p:cNvSpPr>
          <p:nvPr/>
        </p:nvSpPr>
        <p:spPr bwMode="auto">
          <a:xfrm>
            <a:off x="7830293" y="1382837"/>
            <a:ext cx="1917776" cy="312384"/>
          </a:xfrm>
          <a:prstGeom prst="rect">
            <a:avLst/>
          </a:prstGeom>
          <a:noFill/>
          <a:ln w="9525">
            <a:noFill/>
            <a:miter lim="800000"/>
            <a:headEnd/>
            <a:tailEnd/>
          </a:ln>
        </p:spPr>
        <p:txBody>
          <a:bodyPr rot="0" vert="horz" wrap="square" lIns="68580" tIns="34290" rIns="68580" bIns="34290" anchor="t" anchorCtr="0">
            <a:noAutofit/>
          </a:bodyPr>
          <a:lstStyle/>
          <a:p>
            <a:pPr algn="ctr">
              <a:lnSpc>
                <a:spcPct val="115000"/>
              </a:lnSpc>
              <a:spcAft>
                <a:spcPts val="750"/>
              </a:spcAft>
            </a:pPr>
            <a:r>
              <a:rPr lang="en-US" sz="1200" b="1" dirty="0">
                <a:solidFill>
                  <a:srgbClr val="7030A0"/>
                </a:solidFill>
                <a:latin typeface="Calibri" panose="020F0502020204030204"/>
                <a:ea typeface="Calibri"/>
                <a:cs typeface="Times New Roman"/>
              </a:rPr>
              <a:t>What We Want</a:t>
            </a:r>
            <a:endParaRPr lang="en-US" sz="1200" dirty="0">
              <a:solidFill>
                <a:srgbClr val="7030A0"/>
              </a:solidFill>
              <a:latin typeface="Calibri" panose="020F0502020204030204"/>
              <a:ea typeface="Calibri"/>
              <a:cs typeface="Times New Roman"/>
            </a:endParaRPr>
          </a:p>
        </p:txBody>
      </p:sp>
      <p:cxnSp>
        <p:nvCxnSpPr>
          <p:cNvPr id="15" name="Straight Arrow Connector 14"/>
          <p:cNvCxnSpPr/>
          <p:nvPr/>
        </p:nvCxnSpPr>
        <p:spPr>
          <a:xfrm flipV="1">
            <a:off x="1932747" y="5093802"/>
            <a:ext cx="5460897" cy="72087"/>
          </a:xfrm>
          <a:prstGeom prst="straightConnector1">
            <a:avLst/>
          </a:prstGeom>
          <a:noFill/>
          <a:ln w="57150" cap="flat" cmpd="sng" algn="ctr">
            <a:solidFill>
              <a:sysClr val="windowText" lastClr="000000"/>
            </a:solidFill>
            <a:prstDash val="sysDash"/>
            <a:tailEnd type="arrow"/>
          </a:ln>
          <a:effectLst/>
        </p:spPr>
      </p:cxn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2744" y="5395655"/>
            <a:ext cx="459578" cy="480060"/>
          </a:xfrm>
          <a:prstGeom prst="rect">
            <a:avLst/>
          </a:prstGeom>
        </p:spPr>
      </p:pic>
      <p:sp>
        <p:nvSpPr>
          <p:cNvPr id="14" name="Content Placeholder 15"/>
          <p:cNvSpPr txBox="1">
            <a:spLocks/>
          </p:cNvSpPr>
          <p:nvPr/>
        </p:nvSpPr>
        <p:spPr>
          <a:xfrm>
            <a:off x="2145483" y="3392617"/>
            <a:ext cx="1435919" cy="74911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b="1" dirty="0">
                <a:solidFill>
                  <a:sysClr val="windowText" lastClr="000000"/>
                </a:solidFill>
              </a:rPr>
              <a:t>Experiences </a:t>
            </a:r>
          </a:p>
          <a:p>
            <a:pPr marL="0" indent="0" algn="ctr">
              <a:buNone/>
              <a:defRPr/>
            </a:pPr>
            <a:r>
              <a:rPr lang="en-US" sz="1600" b="1" dirty="0">
                <a:solidFill>
                  <a:sysClr val="windowText" lastClr="000000"/>
                </a:solidFill>
              </a:rPr>
              <a:t>at age 5</a:t>
            </a:r>
          </a:p>
        </p:txBody>
      </p:sp>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498619" y="5373998"/>
            <a:ext cx="480060" cy="480060"/>
          </a:xfrm>
          <a:prstGeom prst="rect">
            <a:avLst/>
          </a:prstGeom>
        </p:spPr>
      </p:pic>
      <p:pic>
        <p:nvPicPr>
          <p:cNvPr id="20" name="Picture 1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57128" y="5393397"/>
            <a:ext cx="480060" cy="480060"/>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77689" y="5393397"/>
            <a:ext cx="480060" cy="480060"/>
          </a:xfrm>
          <a:prstGeom prst="rect">
            <a:avLst/>
          </a:prstGeom>
        </p:spPr>
      </p:pic>
      <p:pic>
        <p:nvPicPr>
          <p:cNvPr id="26" name="Picture 13" descr="adult--gold"/>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16781" y="5374001"/>
            <a:ext cx="542081" cy="53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3" descr="adult--gold"/>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229555" y="5374001"/>
            <a:ext cx="542081" cy="536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6" descr="old-gol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41621" y="5401683"/>
            <a:ext cx="484632" cy="48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Content Placeholder 15"/>
          <p:cNvSpPr txBox="1">
            <a:spLocks/>
          </p:cNvSpPr>
          <p:nvPr/>
        </p:nvSpPr>
        <p:spPr>
          <a:xfrm>
            <a:off x="3545623" y="2004835"/>
            <a:ext cx="1660479" cy="749113"/>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600" b="1" dirty="0">
                <a:solidFill>
                  <a:sysClr val="windowText" lastClr="000000"/>
                </a:solidFill>
              </a:rPr>
              <a:t>Experiences </a:t>
            </a:r>
          </a:p>
          <a:p>
            <a:pPr marL="0" indent="0" algn="ctr">
              <a:buNone/>
              <a:defRPr/>
            </a:pPr>
            <a:r>
              <a:rPr lang="en-US" sz="1600" b="1" dirty="0">
                <a:solidFill>
                  <a:sysClr val="windowText" lastClr="000000"/>
                </a:solidFill>
              </a:rPr>
              <a:t>at age 13</a:t>
            </a:r>
          </a:p>
        </p:txBody>
      </p:sp>
      <p:cxnSp>
        <p:nvCxnSpPr>
          <p:cNvPr id="21" name="Straight Connector 20"/>
          <p:cNvCxnSpPr/>
          <p:nvPr/>
        </p:nvCxnSpPr>
        <p:spPr>
          <a:xfrm rot="5400000">
            <a:off x="3048794" y="3200400"/>
            <a:ext cx="3809206"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2590800" y="4191000"/>
            <a:ext cx="18288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617751" y="1756299"/>
            <a:ext cx="2418583" cy="2092881"/>
          </a:xfrm>
          <a:prstGeom prst="rect">
            <a:avLst/>
          </a:prstGeom>
          <a:noFill/>
        </p:spPr>
        <p:txBody>
          <a:bodyPr wrap="square" rtlCol="0">
            <a:spAutoFit/>
          </a:bodyPr>
          <a:lstStyle/>
          <a:p>
            <a:pPr algn="ctr"/>
            <a:r>
              <a:rPr lang="en-US" b="1" i="1" dirty="0">
                <a:solidFill>
                  <a:prstClr val="black"/>
                </a:solidFill>
              </a:rPr>
              <a:t>Friends, family, </a:t>
            </a:r>
          </a:p>
          <a:p>
            <a:pPr algn="ctr"/>
            <a:r>
              <a:rPr lang="en-US" b="1" i="1" dirty="0">
                <a:solidFill>
                  <a:prstClr val="black"/>
                </a:solidFill>
              </a:rPr>
              <a:t>enough money, </a:t>
            </a:r>
          </a:p>
          <a:p>
            <a:pPr algn="ctr"/>
            <a:r>
              <a:rPr lang="en-US" b="1" i="1" dirty="0">
                <a:solidFill>
                  <a:prstClr val="black"/>
                </a:solidFill>
              </a:rPr>
              <a:t>job I like, home, faith, vacations, health, choice, freedom</a:t>
            </a:r>
            <a:endParaRPr lang="en-US" b="1" dirty="0">
              <a:solidFill>
                <a:prstClr val="black"/>
              </a:solidFill>
            </a:endParaRPr>
          </a:p>
          <a:p>
            <a:pPr algn="ctr"/>
            <a:endParaRPr lang="en-US" sz="2000" b="1" dirty="0">
              <a:solidFill>
                <a:prstClr val="black"/>
              </a:solidFill>
            </a:endParaRPr>
          </a:p>
          <a:p>
            <a:endParaRPr lang="en-US" b="1" dirty="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8836" y="377224"/>
            <a:ext cx="931334" cy="931334"/>
          </a:xfrm>
          <a:prstGeom prst="rect">
            <a:avLst/>
          </a:prstGeom>
        </p:spPr>
      </p:pic>
      <p:cxnSp>
        <p:nvCxnSpPr>
          <p:cNvPr id="10" name="Straight Connector 9"/>
          <p:cNvCxnSpPr/>
          <p:nvPr/>
        </p:nvCxnSpPr>
        <p:spPr>
          <a:xfrm>
            <a:off x="6790556" y="1308558"/>
            <a:ext cx="16886" cy="3821284"/>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5593609" y="1463911"/>
            <a:ext cx="1250755" cy="584775"/>
          </a:xfrm>
          <a:prstGeom prst="rect">
            <a:avLst/>
          </a:prstGeom>
          <a:noFill/>
        </p:spPr>
        <p:txBody>
          <a:bodyPr wrap="square" rtlCol="0">
            <a:spAutoFit/>
          </a:bodyPr>
          <a:lstStyle/>
          <a:p>
            <a:r>
              <a:rPr lang="en-US" sz="1600" b="1" dirty="0"/>
              <a:t>Experiences at age 65</a:t>
            </a:r>
          </a:p>
        </p:txBody>
      </p:sp>
    </p:spTree>
    <p:extLst>
      <p:ext uri="{BB962C8B-B14F-4D97-AF65-F5344CB8AC3E}">
        <p14:creationId xmlns:p14="http://schemas.microsoft.com/office/powerpoint/2010/main" val="42204321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1854380" y="847288"/>
            <a:ext cx="8643513" cy="5310232"/>
          </a:xfrm>
          <a:prstGeom prst="rect">
            <a:avLst/>
          </a:prstGeom>
          <a:noFill/>
          <a:ln w="9525">
            <a:noFill/>
            <a:miter lim="800000"/>
            <a:headEnd/>
            <a:tailEnd/>
          </a:ln>
          <a:extLst>
            <a:ext uri="{909E8E84-426E-40dd-AFC4-6F175D3DCCD1}">
              <a14:hiddenFill xmlns:a14="http://schemas.microsoft.com/office/drawing/2010/main" xmlns="">
                <a:solidFill>
                  <a:schemeClr val="accent1"/>
                </a:solidFill>
              </a14:hiddenFill>
            </a:ext>
          </a:extLst>
        </p:spPr>
      </p:pic>
      <p:sp>
        <p:nvSpPr>
          <p:cNvPr id="4" name="Rectangle 3"/>
          <p:cNvSpPr/>
          <p:nvPr/>
        </p:nvSpPr>
        <p:spPr>
          <a:xfrm>
            <a:off x="7189225" y="1319741"/>
            <a:ext cx="3058160" cy="3108543"/>
          </a:xfrm>
          <a:prstGeom prst="rect">
            <a:avLst/>
          </a:prstGeom>
        </p:spPr>
        <p:txBody>
          <a:bodyPr wrap="square">
            <a:spAutoFit/>
          </a:bodyPr>
          <a:lstStyle/>
          <a:p>
            <a:pPr lvl="0"/>
            <a:r>
              <a:rPr lang="en-US" sz="1400" dirty="0">
                <a:solidFill>
                  <a:prstClr val="black"/>
                </a:solidFill>
              </a:rPr>
              <a:t>Family and friends</a:t>
            </a:r>
          </a:p>
          <a:p>
            <a:pPr lvl="0"/>
            <a:r>
              <a:rPr lang="en-US" sz="1400" dirty="0">
                <a:solidFill>
                  <a:prstClr val="black"/>
                </a:solidFill>
              </a:rPr>
              <a:t>Girlfriend</a:t>
            </a:r>
          </a:p>
          <a:p>
            <a:pPr lvl="0"/>
            <a:r>
              <a:rPr lang="en-US" sz="1400" dirty="0">
                <a:solidFill>
                  <a:prstClr val="black"/>
                </a:solidFill>
              </a:rPr>
              <a:t>Vacations</a:t>
            </a:r>
          </a:p>
          <a:p>
            <a:pPr lvl="0"/>
            <a:r>
              <a:rPr lang="en-US" sz="1400" dirty="0">
                <a:solidFill>
                  <a:prstClr val="black"/>
                </a:solidFill>
              </a:rPr>
              <a:t>Concerts; WWE; </a:t>
            </a:r>
            <a:r>
              <a:rPr lang="en-US" sz="1400" dirty="0" err="1">
                <a:solidFill>
                  <a:prstClr val="black"/>
                </a:solidFill>
              </a:rPr>
              <a:t>Nascar</a:t>
            </a:r>
            <a:endParaRPr lang="en-US" sz="1400" dirty="0">
              <a:solidFill>
                <a:prstClr val="black"/>
              </a:solidFill>
            </a:endParaRPr>
          </a:p>
          <a:p>
            <a:pPr lvl="0"/>
            <a:r>
              <a:rPr lang="en-US" sz="1400" dirty="0">
                <a:solidFill>
                  <a:prstClr val="black"/>
                </a:solidFill>
              </a:rPr>
              <a:t>Tattoos</a:t>
            </a:r>
          </a:p>
          <a:p>
            <a:pPr lvl="0"/>
            <a:r>
              <a:rPr lang="en-US" sz="1400" dirty="0">
                <a:solidFill>
                  <a:prstClr val="black"/>
                </a:solidFill>
              </a:rPr>
              <a:t>Money; job or my own business</a:t>
            </a:r>
          </a:p>
          <a:p>
            <a:pPr lvl="0"/>
            <a:r>
              <a:rPr lang="en-US" sz="1400" dirty="0">
                <a:solidFill>
                  <a:prstClr val="black"/>
                </a:solidFill>
              </a:rPr>
              <a:t>Volunteer at fire station</a:t>
            </a:r>
          </a:p>
          <a:p>
            <a:pPr lvl="0"/>
            <a:r>
              <a:rPr lang="en-US" sz="1400" dirty="0">
                <a:solidFill>
                  <a:prstClr val="black"/>
                </a:solidFill>
              </a:rPr>
              <a:t>Being Tiger football manager </a:t>
            </a:r>
          </a:p>
          <a:p>
            <a:pPr lvl="0"/>
            <a:r>
              <a:rPr lang="en-US" sz="1400" dirty="0">
                <a:solidFill>
                  <a:prstClr val="black"/>
                </a:solidFill>
              </a:rPr>
              <a:t>Church </a:t>
            </a:r>
          </a:p>
          <a:p>
            <a:pPr lvl="0"/>
            <a:r>
              <a:rPr lang="en-US" sz="1400" dirty="0">
                <a:solidFill>
                  <a:prstClr val="black"/>
                </a:solidFill>
              </a:rPr>
              <a:t>Healthy &amp; fit</a:t>
            </a:r>
          </a:p>
          <a:p>
            <a:pPr lvl="0"/>
            <a:r>
              <a:rPr lang="en-US" sz="1400" dirty="0">
                <a:solidFill>
                  <a:prstClr val="black"/>
                </a:solidFill>
              </a:rPr>
              <a:t>Good food; Pepsi</a:t>
            </a:r>
          </a:p>
          <a:p>
            <a:pPr lvl="0"/>
            <a:r>
              <a:rPr lang="en-US" sz="1400" dirty="0">
                <a:solidFill>
                  <a:prstClr val="black"/>
                </a:solidFill>
              </a:rPr>
              <a:t>Basketball  </a:t>
            </a:r>
          </a:p>
          <a:p>
            <a:pPr lvl="0"/>
            <a:r>
              <a:rPr lang="en-US" sz="1400" dirty="0">
                <a:solidFill>
                  <a:prstClr val="black"/>
                </a:solidFill>
              </a:rPr>
              <a:t>Royals baseball</a:t>
            </a:r>
          </a:p>
          <a:p>
            <a:pPr lvl="0"/>
            <a:r>
              <a:rPr lang="en-US" sz="1400" dirty="0">
                <a:solidFill>
                  <a:prstClr val="black"/>
                </a:solidFill>
              </a:rPr>
              <a:t>Staying active</a:t>
            </a:r>
          </a:p>
        </p:txBody>
      </p:sp>
      <p:sp>
        <p:nvSpPr>
          <p:cNvPr id="5" name="Rectangle 4"/>
          <p:cNvSpPr/>
          <p:nvPr/>
        </p:nvSpPr>
        <p:spPr>
          <a:xfrm>
            <a:off x="7343159" y="4886723"/>
            <a:ext cx="2904226" cy="1092607"/>
          </a:xfrm>
          <a:prstGeom prst="rect">
            <a:avLst/>
          </a:prstGeom>
          <a:solidFill>
            <a:schemeClr val="bg1"/>
          </a:solidFill>
        </p:spPr>
        <p:txBody>
          <a:bodyPr wrap="square">
            <a:spAutoFit/>
          </a:bodyPr>
          <a:lstStyle/>
          <a:p>
            <a:r>
              <a:rPr lang="en-US" sz="1300" dirty="0"/>
              <a:t>Poor health, heart disease, diabetes; Poverty/no money; </a:t>
            </a:r>
          </a:p>
          <a:p>
            <a:r>
              <a:rPr lang="en-US" sz="1300" dirty="0"/>
              <a:t>Guardianship; institution/group home; Segregation/isolation; being lonely</a:t>
            </a:r>
          </a:p>
          <a:p>
            <a:r>
              <a:rPr lang="en-US" sz="1300" dirty="0"/>
              <a:t>Being treated differently; </a:t>
            </a:r>
          </a:p>
        </p:txBody>
      </p:sp>
      <p:sp>
        <p:nvSpPr>
          <p:cNvPr id="6" name="Rectangle 5"/>
          <p:cNvSpPr/>
          <p:nvPr/>
        </p:nvSpPr>
        <p:spPr>
          <a:xfrm>
            <a:off x="4818450" y="1594794"/>
            <a:ext cx="1767840" cy="1754327"/>
          </a:xfrm>
          <a:prstGeom prst="rect">
            <a:avLst/>
          </a:prstGeom>
        </p:spPr>
        <p:txBody>
          <a:bodyPr wrap="square">
            <a:spAutoFit/>
          </a:bodyPr>
          <a:lstStyle/>
          <a:p>
            <a:pPr lvl="0"/>
            <a:r>
              <a:rPr lang="en-US" sz="1200" dirty="0">
                <a:solidFill>
                  <a:prstClr val="black"/>
                </a:solidFill>
              </a:rPr>
              <a:t>Volunteer at fire station; Find more volunteer ops; Workout regularly;    </a:t>
            </a:r>
          </a:p>
          <a:p>
            <a:pPr lvl="0"/>
            <a:r>
              <a:rPr lang="en-US" sz="1200" dirty="0">
                <a:solidFill>
                  <a:prstClr val="black"/>
                </a:solidFill>
              </a:rPr>
              <a:t>Keep in touch </a:t>
            </a:r>
            <a:r>
              <a:rPr lang="en-US" sz="1200" dirty="0" err="1">
                <a:solidFill>
                  <a:prstClr val="black"/>
                </a:solidFill>
              </a:rPr>
              <a:t>w</a:t>
            </a:r>
            <a:r>
              <a:rPr lang="en-US" sz="1200" dirty="0">
                <a:solidFill>
                  <a:prstClr val="black"/>
                </a:solidFill>
              </a:rPr>
              <a:t>/ friends; Increase alone time;  </a:t>
            </a:r>
          </a:p>
          <a:p>
            <a:pPr lvl="0"/>
            <a:r>
              <a:rPr lang="en-US" sz="1200" dirty="0">
                <a:solidFill>
                  <a:prstClr val="black"/>
                </a:solidFill>
              </a:rPr>
              <a:t>Go out with friends;  Spend daytime hours out of the house; </a:t>
            </a:r>
          </a:p>
          <a:p>
            <a:pPr lvl="0"/>
            <a:r>
              <a:rPr lang="en-US" sz="1200" dirty="0">
                <a:solidFill>
                  <a:prstClr val="black"/>
                </a:solidFill>
              </a:rPr>
              <a:t>Explore micro enterprise; </a:t>
            </a:r>
          </a:p>
        </p:txBody>
      </p:sp>
      <p:sp>
        <p:nvSpPr>
          <p:cNvPr id="8" name="Rectangle 7"/>
          <p:cNvSpPr/>
          <p:nvPr/>
        </p:nvSpPr>
        <p:spPr>
          <a:xfrm>
            <a:off x="4818450" y="4076097"/>
            <a:ext cx="1676400" cy="1384995"/>
          </a:xfrm>
          <a:prstGeom prst="rect">
            <a:avLst/>
          </a:prstGeom>
        </p:spPr>
        <p:txBody>
          <a:bodyPr wrap="square">
            <a:spAutoFit/>
          </a:bodyPr>
          <a:lstStyle/>
          <a:p>
            <a:pPr lvl="0"/>
            <a:r>
              <a:rPr lang="en-US" sz="1200" dirty="0">
                <a:solidFill>
                  <a:prstClr val="black"/>
                </a:solidFill>
              </a:rPr>
              <a:t>Sitting at home watching TV all day;</a:t>
            </a:r>
          </a:p>
          <a:p>
            <a:pPr lvl="0"/>
            <a:r>
              <a:rPr lang="en-US" sz="1200" dirty="0">
                <a:solidFill>
                  <a:prstClr val="black"/>
                </a:solidFill>
              </a:rPr>
              <a:t>Rely on paid supports; </a:t>
            </a:r>
          </a:p>
          <a:p>
            <a:pPr lvl="0"/>
            <a:r>
              <a:rPr lang="en-US" sz="1200" dirty="0">
                <a:solidFill>
                  <a:prstClr val="black"/>
                </a:solidFill>
              </a:rPr>
              <a:t>Gain weight; </a:t>
            </a:r>
          </a:p>
          <a:p>
            <a:pPr lvl="0"/>
            <a:r>
              <a:rPr lang="en-US" sz="1200" dirty="0">
                <a:solidFill>
                  <a:prstClr val="black"/>
                </a:solidFill>
              </a:rPr>
              <a:t>Eat unhealthy foods or drink too much Pepsi (caffeine); </a:t>
            </a:r>
          </a:p>
        </p:txBody>
      </p:sp>
      <p:sp>
        <p:nvSpPr>
          <p:cNvPr id="9" name="Rectangle 8"/>
          <p:cNvSpPr/>
          <p:nvPr/>
        </p:nvSpPr>
        <p:spPr>
          <a:xfrm>
            <a:off x="2280399" y="1259974"/>
            <a:ext cx="1644520" cy="2308324"/>
          </a:xfrm>
          <a:prstGeom prst="rect">
            <a:avLst/>
          </a:prstGeom>
          <a:solidFill>
            <a:schemeClr val="bg1"/>
          </a:solidFill>
        </p:spPr>
        <p:txBody>
          <a:bodyPr wrap="square">
            <a:spAutoFit/>
          </a:bodyPr>
          <a:lstStyle/>
          <a:p>
            <a:pPr lvl="0"/>
            <a:r>
              <a:rPr lang="en-US" sz="1200" dirty="0">
                <a:solidFill>
                  <a:prstClr val="black"/>
                </a:solidFill>
              </a:rPr>
              <a:t>Chores; boy scouts; </a:t>
            </a:r>
          </a:p>
          <a:p>
            <a:pPr lvl="0"/>
            <a:r>
              <a:rPr lang="en-US" sz="1200" dirty="0">
                <a:solidFill>
                  <a:prstClr val="black"/>
                </a:solidFill>
              </a:rPr>
              <a:t>School inclusion/circle of friends; </a:t>
            </a:r>
          </a:p>
          <a:p>
            <a:pPr lvl="0"/>
            <a:r>
              <a:rPr lang="en-US" sz="1200" dirty="0">
                <a:solidFill>
                  <a:prstClr val="black"/>
                </a:solidFill>
              </a:rPr>
              <a:t>Birthday parties; </a:t>
            </a:r>
          </a:p>
          <a:p>
            <a:pPr lvl="0"/>
            <a:r>
              <a:rPr lang="en-US" sz="1200" dirty="0">
                <a:solidFill>
                  <a:prstClr val="black"/>
                </a:solidFill>
              </a:rPr>
              <a:t>Riding bike; </a:t>
            </a:r>
          </a:p>
          <a:p>
            <a:pPr lvl="0"/>
            <a:r>
              <a:rPr lang="en-US" sz="1200" dirty="0">
                <a:solidFill>
                  <a:prstClr val="black"/>
                </a:solidFill>
              </a:rPr>
              <a:t>Family vacations; </a:t>
            </a:r>
          </a:p>
          <a:p>
            <a:pPr lvl="0"/>
            <a:r>
              <a:rPr lang="en-US" sz="1200" dirty="0">
                <a:solidFill>
                  <a:prstClr val="black"/>
                </a:solidFill>
              </a:rPr>
              <a:t>Church youth group; Debit card; </a:t>
            </a:r>
          </a:p>
          <a:p>
            <a:pPr lvl="0"/>
            <a:r>
              <a:rPr lang="en-US" sz="1200" dirty="0">
                <a:solidFill>
                  <a:prstClr val="black"/>
                </a:solidFill>
              </a:rPr>
              <a:t>Football manager; Homecoming king; Volunteering </a:t>
            </a:r>
          </a:p>
          <a:p>
            <a:pPr lvl="0"/>
            <a:r>
              <a:rPr lang="en-US" sz="1200" dirty="0">
                <a:solidFill>
                  <a:prstClr val="black"/>
                </a:solidFill>
              </a:rPr>
              <a:t>High School diploma</a:t>
            </a:r>
          </a:p>
        </p:txBody>
      </p:sp>
      <p:sp>
        <p:nvSpPr>
          <p:cNvPr id="10" name="Rectangle 9"/>
          <p:cNvSpPr/>
          <p:nvPr/>
        </p:nvSpPr>
        <p:spPr>
          <a:xfrm>
            <a:off x="2253935" y="3983761"/>
            <a:ext cx="1788160" cy="1569660"/>
          </a:xfrm>
          <a:prstGeom prst="rect">
            <a:avLst/>
          </a:prstGeom>
        </p:spPr>
        <p:txBody>
          <a:bodyPr wrap="square">
            <a:spAutoFit/>
          </a:bodyPr>
          <a:lstStyle/>
          <a:p>
            <a:pPr lvl="0"/>
            <a:r>
              <a:rPr lang="en-US" sz="1200" dirty="0">
                <a:solidFill>
                  <a:prstClr val="black"/>
                </a:solidFill>
              </a:rPr>
              <a:t>Special education  low expectations;  </a:t>
            </a:r>
          </a:p>
          <a:p>
            <a:pPr lvl="0"/>
            <a:r>
              <a:rPr lang="en-US" sz="1200" dirty="0">
                <a:solidFill>
                  <a:prstClr val="black"/>
                </a:solidFill>
              </a:rPr>
              <a:t>Para glued to Ben’s side; Pressure to segregate; Medication side effects; </a:t>
            </a:r>
          </a:p>
          <a:p>
            <a:pPr lvl="0"/>
            <a:r>
              <a:rPr lang="en-US" sz="1200" dirty="0">
                <a:solidFill>
                  <a:prstClr val="black"/>
                </a:solidFill>
              </a:rPr>
              <a:t>Scoliosis; </a:t>
            </a:r>
          </a:p>
          <a:p>
            <a:pPr lvl="0"/>
            <a:r>
              <a:rPr lang="en-US" sz="1200" dirty="0">
                <a:solidFill>
                  <a:prstClr val="black"/>
                </a:solidFill>
              </a:rPr>
              <a:t>Seizures; </a:t>
            </a:r>
          </a:p>
          <a:p>
            <a:pPr lvl="0"/>
            <a:r>
              <a:rPr lang="en-US" sz="1200" dirty="0">
                <a:solidFill>
                  <a:prstClr val="black"/>
                </a:solidFill>
              </a:rPr>
              <a:t>Physical barriers;  </a:t>
            </a:r>
          </a:p>
        </p:txBody>
      </p:sp>
      <p:sp>
        <p:nvSpPr>
          <p:cNvPr id="11" name="Rectangle 10"/>
          <p:cNvSpPr/>
          <p:nvPr/>
        </p:nvSpPr>
        <p:spPr>
          <a:xfrm>
            <a:off x="4144793" y="3010566"/>
            <a:ext cx="412292" cy="338554"/>
          </a:xfrm>
          <a:prstGeom prst="rect">
            <a:avLst/>
          </a:prstGeom>
        </p:spPr>
        <p:txBody>
          <a:bodyPr wrap="none">
            <a:spAutoFit/>
          </a:bodyPr>
          <a:lstStyle/>
          <a:p>
            <a:pPr lvl="0"/>
            <a:r>
              <a:rPr lang="en-US" sz="1600" dirty="0">
                <a:solidFill>
                  <a:prstClr val="black"/>
                </a:solidFill>
              </a:rPr>
              <a:t>25</a:t>
            </a:r>
          </a:p>
        </p:txBody>
      </p:sp>
      <p:sp>
        <p:nvSpPr>
          <p:cNvPr id="2" name="Title 1"/>
          <p:cNvSpPr>
            <a:spLocks noGrp="1"/>
          </p:cNvSpPr>
          <p:nvPr>
            <p:ph type="title"/>
          </p:nvPr>
        </p:nvSpPr>
        <p:spPr>
          <a:xfrm>
            <a:off x="1917759" y="96461"/>
            <a:ext cx="8079581" cy="934719"/>
          </a:xfrm>
        </p:spPr>
        <p:txBody>
          <a:bodyPr/>
          <a:lstStyle/>
          <a:p>
            <a:pPr algn="ctr"/>
            <a:r>
              <a:rPr lang="en-US" dirty="0">
                <a:solidFill>
                  <a:srgbClr val="7820BD"/>
                </a:solidFill>
                <a:latin typeface="Georgia" charset="0"/>
                <a:ea typeface="Georgia" charset="0"/>
                <a:cs typeface="Georgia" charset="0"/>
              </a:rPr>
              <a:t>Ben’s Life Trajectory</a:t>
            </a:r>
            <a:endParaRPr lang="en-US" dirty="0">
              <a:latin typeface="Georgia" charset="0"/>
              <a:ea typeface="Georgia" charset="0"/>
              <a:cs typeface="Georgia" charset="0"/>
            </a:endParaRPr>
          </a:p>
        </p:txBody>
      </p:sp>
    </p:spTree>
    <p:extLst>
      <p:ext uri="{BB962C8B-B14F-4D97-AF65-F5344CB8AC3E}">
        <p14:creationId xmlns:p14="http://schemas.microsoft.com/office/powerpoint/2010/main" val="619594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29"/>
          <p:cNvCxnSpPr>
            <a:cxnSpLocks noChangeShapeType="1"/>
          </p:cNvCxnSpPr>
          <p:nvPr/>
        </p:nvCxnSpPr>
        <p:spPr bwMode="auto">
          <a:xfrm flipV="1">
            <a:off x="1843130" y="2144700"/>
            <a:ext cx="4972343" cy="2247651"/>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11" name="Straight Arrow Connector 29"/>
          <p:cNvCxnSpPr>
            <a:cxnSpLocks noChangeShapeType="1"/>
          </p:cNvCxnSpPr>
          <p:nvPr/>
        </p:nvCxnSpPr>
        <p:spPr bwMode="auto">
          <a:xfrm>
            <a:off x="1836963" y="4383015"/>
            <a:ext cx="5204372" cy="616688"/>
          </a:xfrm>
          <a:prstGeom prst="straightConnector1">
            <a:avLst/>
          </a:prstGeom>
          <a:ln>
            <a:prstDash val="dash"/>
            <a:headEnd/>
            <a:tailEnd type="arrow" w="med" len="med"/>
          </a:ln>
          <a:extLst/>
        </p:spPr>
        <p:style>
          <a:lnRef idx="2">
            <a:schemeClr val="dk1"/>
          </a:lnRef>
          <a:fillRef idx="0">
            <a:schemeClr val="dk1"/>
          </a:fillRef>
          <a:effectRef idx="1">
            <a:schemeClr val="dk1"/>
          </a:effectRef>
          <a:fontRef idx="minor">
            <a:schemeClr val="tx1"/>
          </a:fontRef>
        </p:style>
      </p:cxnSp>
      <p:sp>
        <p:nvSpPr>
          <p:cNvPr id="20" name="Cloud 19"/>
          <p:cNvSpPr/>
          <p:nvPr/>
        </p:nvSpPr>
        <p:spPr>
          <a:xfrm>
            <a:off x="6815472" y="818704"/>
            <a:ext cx="3657600" cy="3007242"/>
          </a:xfrm>
          <a:prstGeom prst="cloud">
            <a:avLst/>
          </a:prstGeom>
          <a:solidFill>
            <a:srgbClr val="59C6D5"/>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Friends</a:t>
            </a:r>
            <a:r>
              <a:rPr lang="en-US" dirty="0"/>
              <a:t>, family, </a:t>
            </a:r>
          </a:p>
          <a:p>
            <a:pPr algn="ctr"/>
            <a:r>
              <a:rPr lang="en-US" dirty="0"/>
              <a:t>enough money, </a:t>
            </a:r>
          </a:p>
          <a:p>
            <a:pPr algn="ctr"/>
            <a:r>
              <a:rPr lang="en-US" dirty="0"/>
              <a:t>job I like, home, faith, vacations, health, choice, </a:t>
            </a:r>
            <a:r>
              <a:rPr lang="en-US" dirty="0"/>
              <a:t>freedom</a:t>
            </a:r>
            <a:endParaRPr lang="en-US" dirty="0"/>
          </a:p>
        </p:txBody>
      </p:sp>
      <p:sp>
        <p:nvSpPr>
          <p:cNvPr id="14" name="Cloud 13"/>
          <p:cNvSpPr/>
          <p:nvPr/>
        </p:nvSpPr>
        <p:spPr>
          <a:xfrm>
            <a:off x="6994945" y="4383018"/>
            <a:ext cx="3298650" cy="1890279"/>
          </a:xfrm>
          <a:prstGeom prst="cloud">
            <a:avLst/>
          </a:prstGeom>
          <a:solidFill>
            <a:schemeClr val="bg1">
              <a:lumMod val="85000"/>
            </a:schemeClr>
          </a:solidFill>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pic>
        <p:nvPicPr>
          <p:cNvPr id="10" name="Content Placeholder 3"/>
          <p:cNvPicPr>
            <a:picLocks noGrp="1" noChangeAspect="1"/>
          </p:cNvPicPr>
          <p:nvPr>
            <p:ph idx="1"/>
          </p:nvPr>
        </p:nvPicPr>
        <p:blipFill>
          <a:blip r:embed="rId3" cstate="email">
            <a:alphaModFix amt="91000"/>
            <a:extLst>
              <a:ext uri="{28A0092B-C50C-407E-A947-70E740481C1C}">
                <a14:useLocalDpi xmlns:a14="http://schemas.microsoft.com/office/drawing/2010/main" val="0"/>
              </a:ext>
            </a:extLst>
          </a:blip>
          <a:stretch>
            <a:fillRect/>
          </a:stretch>
        </p:blipFill>
        <p:spPr>
          <a:xfrm>
            <a:off x="2416693" y="1375330"/>
            <a:ext cx="3845103" cy="3845103"/>
          </a:xfrm>
          <a:effectLst>
            <a:softEdge rad="63500"/>
          </a:effectLst>
        </p:spPr>
      </p:pic>
      <p:sp>
        <p:nvSpPr>
          <p:cNvPr id="12" name="Rectangle 11"/>
          <p:cNvSpPr/>
          <p:nvPr/>
        </p:nvSpPr>
        <p:spPr>
          <a:xfrm>
            <a:off x="7157626" y="4818168"/>
            <a:ext cx="2788690" cy="923330"/>
          </a:xfrm>
          <a:prstGeom prst="rect">
            <a:avLst/>
          </a:prstGeom>
        </p:spPr>
        <p:txBody>
          <a:bodyPr wrap="square">
            <a:spAutoFit/>
          </a:bodyPr>
          <a:lstStyle/>
          <a:p>
            <a:pPr algn="ctr"/>
            <a:r>
              <a:rPr lang="en-US" dirty="0"/>
              <a:t>Poverty, loneliness, segregation, restrictions, lack of choice, boredom </a:t>
            </a:r>
          </a:p>
        </p:txBody>
      </p:sp>
      <p:sp>
        <p:nvSpPr>
          <p:cNvPr id="9" name="TextBox 8"/>
          <p:cNvSpPr txBox="1"/>
          <p:nvPr/>
        </p:nvSpPr>
        <p:spPr>
          <a:xfrm>
            <a:off x="2017891" y="183445"/>
            <a:ext cx="7408333" cy="738664"/>
          </a:xfrm>
          <a:prstGeom prst="rect">
            <a:avLst/>
          </a:prstGeom>
          <a:noFill/>
        </p:spPr>
        <p:txBody>
          <a:bodyPr wrap="square" rtlCol="0">
            <a:spAutoFit/>
          </a:bodyPr>
          <a:lstStyle/>
          <a:p>
            <a:r>
              <a:rPr lang="en-US" sz="4200" dirty="0">
                <a:solidFill>
                  <a:srgbClr val="7030A0"/>
                </a:solidFill>
                <a:latin typeface="Georgia"/>
                <a:cs typeface="Georgia"/>
              </a:rPr>
              <a:t>Dignity of Risk and Mistakes</a:t>
            </a:r>
          </a:p>
        </p:txBody>
      </p:sp>
    </p:spTree>
    <p:extLst>
      <p:ext uri="{BB962C8B-B14F-4D97-AF65-F5344CB8AC3E}">
        <p14:creationId xmlns:p14="http://schemas.microsoft.com/office/powerpoint/2010/main" val="336509511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Life Domains, Life Outcomes </a:t>
            </a:r>
            <a:br>
              <a:rPr lang="en-US" smtClean="0"/>
            </a:br>
            <a:r>
              <a:rPr lang="en-US" smtClean="0"/>
              <a:t>and Life Possibilities </a:t>
            </a:r>
            <a:endParaRPr lang="en-US" dirty="0"/>
          </a:p>
        </p:txBody>
      </p:sp>
      <p:pic>
        <p:nvPicPr>
          <p:cNvPr id="2" name="Picture Placeholder 1"/>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710228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64088" y="1867730"/>
            <a:ext cx="916891" cy="914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64085" y="3278480"/>
            <a:ext cx="915618" cy="913095"/>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64041" y="4661722"/>
            <a:ext cx="914400" cy="914400"/>
          </a:xfrm>
          <a:prstGeom prst="rect">
            <a:avLst/>
          </a:prstGeom>
        </p:spPr>
      </p:pic>
      <p:sp>
        <p:nvSpPr>
          <p:cNvPr id="11" name="TextBox 10"/>
          <p:cNvSpPr txBox="1"/>
          <p:nvPr/>
        </p:nvSpPr>
        <p:spPr>
          <a:xfrm>
            <a:off x="3002966" y="1909257"/>
            <a:ext cx="3108960" cy="800219"/>
          </a:xfrm>
          <a:prstGeom prst="rect">
            <a:avLst/>
          </a:prstGeom>
          <a:noFill/>
        </p:spPr>
        <p:txBody>
          <a:bodyPr wrap="square" rtlCol="0">
            <a:spAutoFit/>
          </a:bodyPr>
          <a:lstStyle/>
          <a:p>
            <a:r>
              <a:rPr lang="en-US" dirty="0"/>
              <a:t>Daily Life and Employment</a:t>
            </a:r>
          </a:p>
          <a:p>
            <a:r>
              <a:rPr lang="en-US" sz="1400" dirty="0"/>
              <a:t>(school/education, employment, volunteering, routines, life skills)</a:t>
            </a:r>
          </a:p>
        </p:txBody>
      </p:sp>
      <p:sp>
        <p:nvSpPr>
          <p:cNvPr id="12" name="TextBox 11"/>
          <p:cNvSpPr txBox="1"/>
          <p:nvPr/>
        </p:nvSpPr>
        <p:spPr>
          <a:xfrm>
            <a:off x="3028756" y="3141701"/>
            <a:ext cx="3017520" cy="1015663"/>
          </a:xfrm>
          <a:prstGeom prst="rect">
            <a:avLst/>
          </a:prstGeom>
          <a:noFill/>
        </p:spPr>
        <p:txBody>
          <a:bodyPr wrap="square" rtlCol="0">
            <a:spAutoFit/>
          </a:bodyPr>
          <a:lstStyle/>
          <a:p>
            <a:r>
              <a:rPr lang="en-US" dirty="0"/>
              <a:t>Community Living</a:t>
            </a:r>
          </a:p>
          <a:p>
            <a:r>
              <a:rPr lang="en-US" sz="1400" dirty="0"/>
              <a:t>(housing, living options, home adaptations and modifications, community access, transportation)</a:t>
            </a:r>
          </a:p>
        </p:txBody>
      </p:sp>
      <p:sp>
        <p:nvSpPr>
          <p:cNvPr id="13" name="TextBox 12"/>
          <p:cNvSpPr txBox="1"/>
          <p:nvPr/>
        </p:nvSpPr>
        <p:spPr>
          <a:xfrm>
            <a:off x="3046497" y="4739274"/>
            <a:ext cx="3017520" cy="800219"/>
          </a:xfrm>
          <a:prstGeom prst="rect">
            <a:avLst/>
          </a:prstGeom>
          <a:noFill/>
        </p:spPr>
        <p:txBody>
          <a:bodyPr wrap="square" rtlCol="0">
            <a:spAutoFit/>
          </a:bodyPr>
          <a:lstStyle/>
          <a:p>
            <a:r>
              <a:rPr lang="en-US" dirty="0"/>
              <a:t>Social and Spirituality</a:t>
            </a:r>
          </a:p>
          <a:p>
            <a:r>
              <a:rPr lang="en-US" sz="1400" dirty="0"/>
              <a:t>(friends, relationships, leisure activities, personal networks, faith community)</a:t>
            </a:r>
          </a:p>
        </p:txBody>
      </p:sp>
      <p:sp>
        <p:nvSpPr>
          <p:cNvPr id="14" name="TextBox 13"/>
          <p:cNvSpPr txBox="1"/>
          <p:nvPr/>
        </p:nvSpPr>
        <p:spPr>
          <a:xfrm>
            <a:off x="7327262" y="1909141"/>
            <a:ext cx="3017520" cy="800219"/>
          </a:xfrm>
          <a:prstGeom prst="rect">
            <a:avLst/>
          </a:prstGeom>
          <a:noFill/>
        </p:spPr>
        <p:txBody>
          <a:bodyPr wrap="square" rtlCol="0">
            <a:spAutoFit/>
          </a:bodyPr>
          <a:lstStyle/>
          <a:p>
            <a:r>
              <a:rPr lang="en-US" dirty="0"/>
              <a:t>Healthy Living</a:t>
            </a:r>
          </a:p>
          <a:p>
            <a:r>
              <a:rPr lang="en-US" sz="1400" dirty="0"/>
              <a:t>(medical, behavioral, nutrition, wellness, affordable care)</a:t>
            </a:r>
          </a:p>
        </p:txBody>
      </p:sp>
      <p:grpSp>
        <p:nvGrpSpPr>
          <p:cNvPr id="25" name="Group 24"/>
          <p:cNvGrpSpPr/>
          <p:nvPr/>
        </p:nvGrpSpPr>
        <p:grpSpPr>
          <a:xfrm>
            <a:off x="6209252" y="3181229"/>
            <a:ext cx="4148085" cy="1015663"/>
            <a:chOff x="4685251" y="2921169"/>
            <a:chExt cx="4148085" cy="1015663"/>
          </a:xfrm>
        </p:grpSpPr>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85251" y="2971800"/>
              <a:ext cx="914400" cy="914400"/>
            </a:xfrm>
            <a:prstGeom prst="rect">
              <a:avLst/>
            </a:prstGeom>
          </p:spPr>
        </p:pic>
        <p:sp>
          <p:nvSpPr>
            <p:cNvPr id="15" name="TextBox 14"/>
            <p:cNvSpPr txBox="1"/>
            <p:nvPr/>
          </p:nvSpPr>
          <p:spPr>
            <a:xfrm>
              <a:off x="5815816" y="2921169"/>
              <a:ext cx="3017520" cy="1015663"/>
            </a:xfrm>
            <a:prstGeom prst="rect">
              <a:avLst/>
            </a:prstGeom>
            <a:noFill/>
          </p:spPr>
          <p:txBody>
            <a:bodyPr wrap="square" rtlCol="0">
              <a:spAutoFit/>
            </a:bodyPr>
            <a:lstStyle/>
            <a:p>
              <a:r>
                <a:rPr lang="en-US" dirty="0"/>
                <a:t>Safety and Security</a:t>
              </a:r>
            </a:p>
            <a:p>
              <a:r>
                <a:rPr lang="en-US" sz="1400" dirty="0"/>
                <a:t>(emergencies, well-being, legal rights </a:t>
              </a:r>
              <a:r>
                <a:rPr lang="en-US" sz="1400" dirty="0"/>
                <a:t>and </a:t>
              </a:r>
              <a:r>
                <a:rPr lang="en-US" sz="1400" dirty="0"/>
                <a:t>issues, guardianship options </a:t>
              </a:r>
              <a:r>
                <a:rPr lang="en-US" sz="1400" dirty="0"/>
                <a:t>and </a:t>
              </a:r>
              <a:r>
                <a:rPr lang="en-US" sz="1400" dirty="0"/>
                <a:t>alternatives )</a:t>
              </a:r>
            </a:p>
          </p:txBody>
        </p:sp>
      </p:grpSp>
      <p:grpSp>
        <p:nvGrpSpPr>
          <p:cNvPr id="26" name="Group 25"/>
          <p:cNvGrpSpPr/>
          <p:nvPr/>
        </p:nvGrpSpPr>
        <p:grpSpPr>
          <a:xfrm>
            <a:off x="6168443" y="4548636"/>
            <a:ext cx="4126007" cy="1015663"/>
            <a:chOff x="4694776" y="2921169"/>
            <a:chExt cx="4126007" cy="1015663"/>
          </a:xfrm>
        </p:grpSpPr>
        <p:sp>
          <p:nvSpPr>
            <p:cNvPr id="16" name="TextBox 15"/>
            <p:cNvSpPr txBox="1"/>
            <p:nvPr/>
          </p:nvSpPr>
          <p:spPr>
            <a:xfrm>
              <a:off x="5803263" y="2921169"/>
              <a:ext cx="3017520" cy="1015663"/>
            </a:xfrm>
            <a:prstGeom prst="rect">
              <a:avLst/>
            </a:prstGeom>
            <a:noFill/>
          </p:spPr>
          <p:txBody>
            <a:bodyPr wrap="square" rtlCol="0">
              <a:spAutoFit/>
            </a:bodyPr>
            <a:lstStyle/>
            <a:p>
              <a:r>
                <a:rPr lang="en-US" dirty="0"/>
                <a:t>Citizenship and Advocacy</a:t>
              </a:r>
            </a:p>
            <a:p>
              <a:r>
                <a:rPr lang="en-US" sz="1400" dirty="0"/>
                <a:t>(valued roles, making choices, setting goals, responsibility, leadership, peer support)</a:t>
              </a:r>
            </a:p>
          </p:txBody>
        </p:sp>
        <p:pic>
          <p:nvPicPr>
            <p:cNvPr id="17" name="Picture 1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694776" y="2971800"/>
              <a:ext cx="914400" cy="914400"/>
            </a:xfrm>
            <a:prstGeom prst="rect">
              <a:avLst/>
            </a:prstGeom>
          </p:spPr>
        </p:pic>
      </p:grpSp>
      <p:pic>
        <p:nvPicPr>
          <p:cNvPr id="18" name="Picture 17" descr="X:\Family to Family Team\TOOLKITS\Life Course Tool Kit\ICONS\domains\new-hl-icon-2.pn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09254" y="1932515"/>
            <a:ext cx="923925" cy="876401"/>
          </a:xfrm>
          <a:prstGeom prst="rect">
            <a:avLst/>
          </a:prstGeom>
          <a:noFill/>
          <a:ln>
            <a:noFill/>
          </a:ln>
        </p:spPr>
      </p:pic>
      <p:sp>
        <p:nvSpPr>
          <p:cNvPr id="23" name="Title 22"/>
          <p:cNvSpPr>
            <a:spLocks noGrp="1"/>
          </p:cNvSpPr>
          <p:nvPr>
            <p:ph type="title"/>
          </p:nvPr>
        </p:nvSpPr>
        <p:spPr>
          <a:xfrm>
            <a:off x="1829934" y="280388"/>
            <a:ext cx="8627806" cy="1510242"/>
          </a:xfrm>
        </p:spPr>
        <p:txBody>
          <a:bodyPr/>
          <a:lstStyle/>
          <a:p>
            <a:pPr algn="ctr">
              <a:defRPr/>
            </a:pPr>
            <a:r>
              <a:rPr lang="en-US" dirty="0" smtClean="0"/>
              <a:t>Connected </a:t>
            </a:r>
            <a:r>
              <a:rPr lang="en-US" dirty="0"/>
              <a:t>Life Domains</a:t>
            </a:r>
          </a:p>
        </p:txBody>
      </p:sp>
    </p:spTree>
    <p:extLst>
      <p:ext uri="{BB962C8B-B14F-4D97-AF65-F5344CB8AC3E}">
        <p14:creationId xmlns:p14="http://schemas.microsoft.com/office/powerpoint/2010/main" val="253999249"/>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t>Looking at Life Possibilities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5485547"/>
              </p:ext>
            </p:extLst>
          </p:nvPr>
        </p:nvGraphicFramePr>
        <p:xfrm>
          <a:off x="1304693" y="1573685"/>
          <a:ext cx="8920718" cy="4237177"/>
        </p:xfrm>
        <a:graphic>
          <a:graphicData uri="http://schemas.openxmlformats.org/drawingml/2006/table">
            <a:tbl>
              <a:tblPr/>
              <a:tblGrid>
                <a:gridCol w="3513353"/>
                <a:gridCol w="5407365"/>
              </a:tblGrid>
              <a:tr h="1305774">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rgbClr val="FFFFFF"/>
                          </a:solidFill>
                          <a:effectLst/>
                          <a:latin typeface="+mn-lt"/>
                          <a:ea typeface="ＭＳ Ｐゴシック" charset="0"/>
                          <a:cs typeface="Arial" charset="0"/>
                        </a:rPr>
                        <a:t>Innovative</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3CA"/>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ＭＳ Ｐゴシック" charset="0"/>
                          <a:cs typeface="Arial" charset="0"/>
                        </a:rPr>
                        <a:t>Very new or undiscovered</a:t>
                      </a:r>
                      <a:endParaRPr kumimoji="0" lang="en-US" sz="2000" b="0" i="0" u="none" strike="noStrike" cap="none" normalizeH="0" baseline="0" dirty="0">
                        <a:ln>
                          <a:noFill/>
                        </a:ln>
                        <a:solidFill>
                          <a:schemeClr val="tx1"/>
                        </a:solidFill>
                        <a:effectLst/>
                        <a:latin typeface="+mn-lt"/>
                        <a:ea typeface="ＭＳ Ｐゴシック" charset="0"/>
                        <a:cs typeface="Arial" charset="0"/>
                      </a:endParaRP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1EFFF"/>
                    </a:solidFill>
                  </a:tcPr>
                </a:tc>
              </a:tr>
              <a:tr h="1278027">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rgbClr val="FFFFFF"/>
                          </a:solidFill>
                          <a:effectLst/>
                          <a:latin typeface="+mn-lt"/>
                          <a:ea typeface="ＭＳ Ｐゴシック" charset="0"/>
                          <a:cs typeface="Arial" charset="0"/>
                        </a:rPr>
                        <a:t>Islands </a:t>
                      </a:r>
                      <a:r>
                        <a:rPr kumimoji="0" lang="en-US" sz="2800" b="1" i="0" u="none" strike="noStrike" cap="none" normalizeH="0" baseline="0" dirty="0" smtClean="0">
                          <a:ln>
                            <a:noFill/>
                          </a:ln>
                          <a:solidFill>
                            <a:srgbClr val="FFFFFF"/>
                          </a:solidFill>
                          <a:effectLst/>
                          <a:latin typeface="+mn-lt"/>
                          <a:ea typeface="ＭＳ Ｐゴシック" charset="0"/>
                          <a:cs typeface="Arial" charset="0"/>
                        </a:rPr>
                        <a:t>of </a:t>
                      </a:r>
                      <a:r>
                        <a:rPr kumimoji="0" lang="en-US" sz="2800" b="1" i="0" u="none" strike="noStrike" cap="none" normalizeH="0" baseline="0" dirty="0" smtClean="0">
                          <a:ln>
                            <a:noFill/>
                          </a:ln>
                          <a:solidFill>
                            <a:srgbClr val="FFFFFF"/>
                          </a:solidFill>
                          <a:effectLst/>
                          <a:latin typeface="+mn-lt"/>
                          <a:ea typeface="ＭＳ Ｐゴシック" charset="0"/>
                          <a:cs typeface="Arial" charset="0"/>
                        </a:rPr>
                        <a:t>Excellence</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3CA"/>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mn-lt"/>
                          <a:ea typeface="ＭＳ Ｐゴシック" charset="0"/>
                          <a:cs typeface="Arial" charset="0"/>
                        </a:rPr>
                        <a:t>Exists in a lot of places but not everywhere</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1EFFF"/>
                    </a:solidFill>
                  </a:tcPr>
                </a:tc>
              </a:tr>
              <a:tr h="1653376">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rgbClr val="FFFFFF"/>
                          </a:solidFill>
                          <a:effectLst/>
                          <a:latin typeface="+mn-lt"/>
                          <a:ea typeface="ＭＳ Ｐゴシック" charset="0"/>
                          <a:cs typeface="Arial" charset="0"/>
                        </a:rPr>
                        <a:t>Traditional </a:t>
                      </a:r>
                      <a:r>
                        <a:rPr kumimoji="0" lang="en-US" sz="2800" b="1" i="0" u="none" strike="noStrike" cap="none" normalizeH="0" baseline="0" dirty="0" smtClean="0">
                          <a:ln>
                            <a:noFill/>
                          </a:ln>
                          <a:solidFill>
                            <a:srgbClr val="FFFFFF"/>
                          </a:solidFill>
                          <a:effectLst/>
                          <a:latin typeface="+mn-lt"/>
                          <a:ea typeface="ＭＳ Ｐゴシック" charset="0"/>
                          <a:cs typeface="Arial" charset="0"/>
                        </a:rPr>
                        <a:t>Options</a:t>
                      </a:r>
                      <a:endParaRPr kumimoji="0" lang="en-US" sz="2800" b="1" i="0" u="none" strike="noStrike" cap="none" normalizeH="0" baseline="0" dirty="0" smtClean="0">
                        <a:ln>
                          <a:noFill/>
                        </a:ln>
                        <a:solidFill>
                          <a:srgbClr val="FFFFFF"/>
                        </a:solidFill>
                        <a:effectLst/>
                        <a:latin typeface="+mn-lt"/>
                        <a:ea typeface="ＭＳ Ｐゴシック" charset="0"/>
                        <a:cs typeface="Arial" charset="0"/>
                      </a:endParaRP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83CA"/>
                    </a:solidFill>
                  </a:tcPr>
                </a:tc>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mn-lt"/>
                          <a:ea typeface="ＭＳ Ｐゴシック" charset="0"/>
                          <a:cs typeface="Arial" charset="0"/>
                        </a:rPr>
                        <a:t>Services that have existed </a:t>
                      </a:r>
                      <a:r>
                        <a:rPr kumimoji="0" lang="en-US" sz="2000" b="0" i="0" u="none" strike="noStrike" cap="none" normalizeH="0" baseline="0" dirty="0" smtClean="0">
                          <a:ln>
                            <a:noFill/>
                          </a:ln>
                          <a:solidFill>
                            <a:schemeClr val="tx1"/>
                          </a:solidFill>
                          <a:effectLst/>
                          <a:latin typeface="+mn-lt"/>
                          <a:ea typeface="ＭＳ Ｐゴシック" charset="0"/>
                          <a:cs typeface="Arial" charset="0"/>
                        </a:rPr>
                        <a:t>for </a:t>
                      </a:r>
                      <a:r>
                        <a:rPr kumimoji="0" lang="en-US" sz="2000" b="0" i="0" u="none" strike="noStrike" cap="none" normalizeH="0" baseline="0" dirty="0" smtClean="0">
                          <a:ln>
                            <a:noFill/>
                          </a:ln>
                          <a:solidFill>
                            <a:schemeClr val="tx1"/>
                          </a:solidFill>
                          <a:effectLst/>
                          <a:latin typeface="+mn-lt"/>
                          <a:ea typeface="ＭＳ Ｐゴシック" charset="0"/>
                          <a:cs typeface="Arial" charset="0"/>
                        </a:rPr>
                        <a:t>a long time</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1EFFF"/>
                    </a:solidFill>
                  </a:tcPr>
                </a:tc>
              </a:tr>
            </a:tbl>
          </a:graphicData>
        </a:graphic>
      </p:graphicFrame>
    </p:spTree>
    <p:extLst>
      <p:ext uri="{BB962C8B-B14F-4D97-AF65-F5344CB8AC3E}">
        <p14:creationId xmlns:p14="http://schemas.microsoft.com/office/powerpoint/2010/main" val="30014966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10" name="Title 4"/>
          <p:cNvSpPr>
            <a:spLocks noGrp="1"/>
          </p:cNvSpPr>
          <p:nvPr>
            <p:ph type="title"/>
          </p:nvPr>
        </p:nvSpPr>
        <p:spPr>
          <a:xfrm>
            <a:off x="2133600" y="214948"/>
            <a:ext cx="8229600" cy="1139825"/>
          </a:xfrm>
        </p:spPr>
        <p:txBody>
          <a:bodyPr>
            <a:normAutofit/>
          </a:bodyPr>
          <a:lstStyle/>
          <a:p>
            <a:r>
              <a:rPr lang="en-US" dirty="0">
                <a:latin typeface="Garamond" charset="0"/>
              </a:rPr>
              <a:t> </a:t>
            </a:r>
            <a:r>
              <a:rPr lang="en-US" dirty="0" smtClean="0">
                <a:latin typeface="Garamond" charset="0"/>
              </a:rPr>
              <a:t>     </a:t>
            </a:r>
            <a:r>
              <a:rPr lang="en-US" dirty="0" smtClean="0">
                <a:ea typeface="DotumChe" panose="020B0609000101010101" pitchFamily="49" charset="-127"/>
              </a:rPr>
              <a:t>Where </a:t>
            </a:r>
            <a:r>
              <a:rPr lang="en-US" dirty="0">
                <a:ea typeface="DotumChe" panose="020B0609000101010101" pitchFamily="49" charset="-127"/>
              </a:rPr>
              <a:t>I Live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7203827"/>
              </p:ext>
            </p:extLst>
          </p:nvPr>
        </p:nvGraphicFramePr>
        <p:xfrm>
          <a:off x="6029915" y="1247011"/>
          <a:ext cx="4137447" cy="4549244"/>
        </p:xfrm>
        <a:graphic>
          <a:graphicData uri="http://schemas.openxmlformats.org/drawingml/2006/table">
            <a:tbl>
              <a:tblPr firstRow="1" bandRow="1">
                <a:tableStyleId>{5C22544A-7EE6-4342-B048-85BDC9FD1C3A}</a:tableStyleId>
              </a:tblPr>
              <a:tblGrid>
                <a:gridCol w="4137447"/>
              </a:tblGrid>
              <a:tr h="439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Housing Options</a:t>
                      </a:r>
                    </a:p>
                  </a:txBody>
                  <a:tcPr marT="45710" marB="45710">
                    <a:solidFill>
                      <a:srgbClr val="A46026"/>
                    </a:solidFill>
                  </a:tcPr>
                </a:tc>
              </a:tr>
              <a:tr h="371203">
                <a:tc>
                  <a:txBody>
                    <a:bodyPr/>
                    <a:lstStyle/>
                    <a:p>
                      <a:pPr algn="ctr"/>
                      <a:r>
                        <a:rPr lang="en-US" sz="1800" b="1" dirty="0" smtClean="0"/>
                        <a:t>Innovative</a:t>
                      </a:r>
                      <a:endParaRPr lang="en-US" sz="1800" b="1" dirty="0"/>
                    </a:p>
                  </a:txBody>
                  <a:tcPr marT="45710" marB="45710"/>
                </a:tc>
              </a:tr>
              <a:tr h="371203">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dirty="0" smtClean="0"/>
                        <a:t>Not Yet</a:t>
                      </a:r>
                      <a:r>
                        <a:rPr lang="en-US" sz="1800" b="0" baseline="0" dirty="0" smtClean="0"/>
                        <a:t> Discovered </a:t>
                      </a:r>
                      <a:endParaRPr lang="en-US" sz="1800" b="0" dirty="0"/>
                    </a:p>
                  </a:txBody>
                  <a:tcPr marT="45710" marB="45710"/>
                </a:tc>
              </a:tr>
              <a:tr h="371203">
                <a:tc>
                  <a:txBody>
                    <a:bodyPr/>
                    <a:lstStyle/>
                    <a:p>
                      <a:pPr algn="ctr"/>
                      <a:r>
                        <a:rPr lang="en-US" sz="1800" b="1" dirty="0" smtClean="0"/>
                        <a:t>Islands of Excellence</a:t>
                      </a:r>
                      <a:endParaRPr lang="en-US" sz="1800" b="1" dirty="0"/>
                    </a:p>
                  </a:txBody>
                  <a:tcPr marT="45710" marB="45710"/>
                </a:tc>
              </a:tr>
              <a:tr h="1673338">
                <a:tc>
                  <a:txBody>
                    <a:bodyPr/>
                    <a:lstStyle/>
                    <a:p>
                      <a:pPr marL="285750" indent="-285750" algn="l">
                        <a:buFont typeface="Arial" pitchFamily="34" charset="0"/>
                        <a:buChar char="•"/>
                      </a:pPr>
                      <a:r>
                        <a:rPr lang="en-US" sz="1800" b="0" i="0" dirty="0" smtClean="0"/>
                        <a:t>Own</a:t>
                      </a:r>
                      <a:r>
                        <a:rPr lang="en-US" sz="1800" b="0" i="0" baseline="0" dirty="0" smtClean="0"/>
                        <a:t> home</a:t>
                      </a:r>
                      <a:endParaRPr lang="en-US" sz="1800" b="0" i="0" dirty="0" smtClean="0"/>
                    </a:p>
                    <a:p>
                      <a:pPr marL="285750" indent="-285750" algn="l">
                        <a:buFont typeface="Arial" pitchFamily="34" charset="0"/>
                        <a:buChar char="•"/>
                      </a:pPr>
                      <a:r>
                        <a:rPr lang="en-US" sz="1800" b="0" i="0" dirty="0" smtClean="0"/>
                        <a:t>Shared Living Space</a:t>
                      </a:r>
                    </a:p>
                    <a:p>
                      <a:pPr marL="285750" indent="-285750" algn="l">
                        <a:buFont typeface="Arial" pitchFamily="34" charset="0"/>
                        <a:buChar char="•"/>
                      </a:pPr>
                      <a:r>
                        <a:rPr lang="en-US" sz="1800" b="0" i="0" dirty="0" smtClean="0"/>
                        <a:t>Co-op</a:t>
                      </a:r>
                    </a:p>
                    <a:p>
                      <a:pPr marL="285750" indent="-285750" algn="l">
                        <a:buFont typeface="Arial" pitchFamily="34" charset="0"/>
                        <a:buChar char="•"/>
                      </a:pPr>
                      <a:r>
                        <a:rPr lang="en-US" sz="1800" b="0" i="0" dirty="0" smtClean="0"/>
                        <a:t>Environmental</a:t>
                      </a:r>
                      <a:r>
                        <a:rPr lang="en-US" sz="1800" b="0" i="0" baseline="0" dirty="0" smtClean="0"/>
                        <a:t> Adaptations</a:t>
                      </a:r>
                      <a:endParaRPr lang="en-US" sz="1800" b="0" i="0" dirty="0" smtClean="0"/>
                    </a:p>
                    <a:p>
                      <a:pPr marL="285750" indent="-285750" algn="l">
                        <a:buFont typeface="Arial" pitchFamily="34" charset="0"/>
                        <a:buChar char="•"/>
                      </a:pPr>
                      <a:r>
                        <a:rPr lang="en-US" sz="1800" b="0" i="0" dirty="0" smtClean="0"/>
                        <a:t>Independent Supported Living</a:t>
                      </a:r>
                    </a:p>
                  </a:txBody>
                  <a:tcPr marT="45710" marB="45710"/>
                </a:tc>
              </a:tr>
              <a:tr h="351760">
                <a:tc>
                  <a:txBody>
                    <a:bodyPr/>
                    <a:lstStyle/>
                    <a:p>
                      <a:pPr algn="ctr"/>
                      <a:r>
                        <a:rPr lang="en-US" sz="1800" b="1" dirty="0" smtClean="0"/>
                        <a:t>Traditional</a:t>
                      </a:r>
                      <a:r>
                        <a:rPr lang="en-US" sz="1800" b="1" baseline="0" dirty="0" smtClean="0"/>
                        <a:t> Options</a:t>
                      </a:r>
                      <a:endParaRPr lang="en-US" sz="1800" b="1" dirty="0"/>
                    </a:p>
                  </a:txBody>
                  <a:tcPr marT="45710" marB="45710"/>
                </a:tc>
              </a:tr>
              <a:tr h="956821">
                <a:tc>
                  <a:txBody>
                    <a:bodyPr/>
                    <a:lstStyle/>
                    <a:p>
                      <a:pPr marL="285750" indent="-285750" algn="l">
                        <a:buFont typeface="Arial" pitchFamily="34" charset="0"/>
                        <a:buChar char="•"/>
                      </a:pPr>
                      <a:r>
                        <a:rPr lang="en-US" sz="1800" b="0" i="0" dirty="0" smtClean="0"/>
                        <a:t>Training</a:t>
                      </a:r>
                      <a:r>
                        <a:rPr lang="en-US" sz="1800" b="0" i="0" baseline="0" dirty="0" smtClean="0"/>
                        <a:t> Centers</a:t>
                      </a:r>
                      <a:endParaRPr lang="en-US" sz="1800" b="0" i="0" dirty="0" smtClean="0"/>
                    </a:p>
                    <a:p>
                      <a:pPr marL="285750" indent="-285750" algn="l">
                        <a:buFont typeface="Arial" pitchFamily="34" charset="0"/>
                        <a:buChar char="•"/>
                      </a:pPr>
                      <a:r>
                        <a:rPr lang="en-US" sz="1800" b="0" i="0" dirty="0" smtClean="0"/>
                        <a:t>Intermediate</a:t>
                      </a:r>
                      <a:r>
                        <a:rPr lang="en-US" sz="1800" b="0" i="0" baseline="0" dirty="0" smtClean="0"/>
                        <a:t> Care</a:t>
                      </a:r>
                    </a:p>
                    <a:p>
                      <a:pPr marL="285750" indent="-285750" algn="l">
                        <a:buFont typeface="Arial" pitchFamily="34" charset="0"/>
                        <a:buChar char="•"/>
                      </a:pPr>
                      <a:r>
                        <a:rPr lang="en-US" sz="1800" b="0" i="0" dirty="0" smtClean="0"/>
                        <a:t>Group Homes</a:t>
                      </a:r>
                    </a:p>
                  </a:txBody>
                  <a:tcPr marT="45710" marB="45710"/>
                </a:tc>
              </a:tr>
            </a:tbl>
          </a:graphicData>
        </a:graphic>
      </p:graphicFrame>
      <p:pic>
        <p:nvPicPr>
          <p:cNvPr id="46103" name="Picture 22" descr="housing-brow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2" y="304802"/>
            <a:ext cx="822960" cy="822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3600" y="4822266"/>
            <a:ext cx="1482304" cy="973989"/>
          </a:xfrm>
          <a:prstGeom prst="rect">
            <a:avLst/>
          </a:prstGeom>
          <a:noFill/>
          <a:ln>
            <a:solidFill>
              <a:schemeClr val="tx1"/>
            </a:solidFill>
          </a:ln>
        </p:spPr>
      </p:pic>
      <p:pic>
        <p:nvPicPr>
          <p:cNvPr id="8" name="Content Placeholder 3" descr="02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1201" y="1247011"/>
            <a:ext cx="3868323" cy="2901243"/>
          </a:xfrm>
          <a:prstGeom prst="rect">
            <a:avLst/>
          </a:prstGeom>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027021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3" name="Title 4"/>
          <p:cNvSpPr>
            <a:spLocks noGrp="1"/>
          </p:cNvSpPr>
          <p:nvPr>
            <p:ph type="title"/>
          </p:nvPr>
        </p:nvSpPr>
        <p:spPr>
          <a:xfrm>
            <a:off x="1948343" y="228603"/>
            <a:ext cx="8305800" cy="1139825"/>
          </a:xfrm>
        </p:spPr>
        <p:txBody>
          <a:bodyPr>
            <a:normAutofit/>
          </a:bodyPr>
          <a:lstStyle/>
          <a:p>
            <a:r>
              <a:rPr lang="en-US" dirty="0"/>
              <a:t>	How I am Supported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6469605"/>
              </p:ext>
            </p:extLst>
          </p:nvPr>
        </p:nvGraphicFramePr>
        <p:xfrm>
          <a:off x="5906542" y="1377725"/>
          <a:ext cx="4283286" cy="4761506"/>
        </p:xfrm>
        <a:graphic>
          <a:graphicData uri="http://schemas.openxmlformats.org/drawingml/2006/table">
            <a:tbl>
              <a:tblPr firstRow="1" bandRow="1">
                <a:tableStyleId>{5C22544A-7EE6-4342-B048-85BDC9FD1C3A}</a:tableStyleId>
              </a:tblPr>
              <a:tblGrid>
                <a:gridCol w="4283286"/>
              </a:tblGrid>
              <a:tr h="4381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Long Term Services &amp; Supports</a:t>
                      </a:r>
                    </a:p>
                  </a:txBody>
                  <a:tcPr marT="45705" marB="45705">
                    <a:solidFill>
                      <a:srgbClr val="B6D27B"/>
                    </a:solidFill>
                  </a:tcPr>
                </a:tc>
              </a:tr>
              <a:tr h="369834">
                <a:tc>
                  <a:txBody>
                    <a:bodyPr/>
                    <a:lstStyle/>
                    <a:p>
                      <a:pPr algn="ctr"/>
                      <a:r>
                        <a:rPr lang="en-US" sz="1800" b="1" dirty="0" smtClean="0"/>
                        <a:t>Innovative</a:t>
                      </a:r>
                      <a:endParaRPr lang="en-US" sz="1800" b="1" dirty="0"/>
                    </a:p>
                  </a:txBody>
                  <a:tcPr marT="45705" marB="45705"/>
                </a:tc>
              </a:tr>
              <a:tr h="369834">
                <a:tc>
                  <a:txBody>
                    <a:bodyPr/>
                    <a:lstStyle/>
                    <a:p>
                      <a:pPr marL="285750" indent="-285750" algn="l">
                        <a:buFont typeface="Arial" pitchFamily="34" charset="0"/>
                        <a:buChar char="•"/>
                      </a:pPr>
                      <a:r>
                        <a:rPr lang="en-US" sz="1800" dirty="0" smtClean="0"/>
                        <a:t>A</a:t>
                      </a:r>
                      <a:r>
                        <a:rPr lang="en-US" sz="1800" baseline="0" dirty="0" smtClean="0"/>
                        <a:t> new possibility</a:t>
                      </a:r>
                      <a:endParaRPr lang="en-US" sz="1800" dirty="0"/>
                    </a:p>
                  </a:txBody>
                  <a:tcPr marT="45705" marB="45705"/>
                </a:tc>
              </a:tr>
              <a:tr h="369834">
                <a:tc>
                  <a:txBody>
                    <a:bodyPr/>
                    <a:lstStyle/>
                    <a:p>
                      <a:pPr algn="ctr"/>
                      <a:r>
                        <a:rPr lang="en-US" sz="1800" b="1" dirty="0" smtClean="0"/>
                        <a:t>Islands of Excellence</a:t>
                      </a:r>
                      <a:endParaRPr lang="en-US" sz="1800" b="1" dirty="0"/>
                    </a:p>
                  </a:txBody>
                  <a:tcPr marT="45705" marB="45705"/>
                </a:tc>
              </a:tr>
              <a:tr h="2365731">
                <a:tc>
                  <a:txBody>
                    <a:bodyPr/>
                    <a:lstStyle/>
                    <a:p>
                      <a:pPr marL="285750" indent="-285750" algn="l">
                        <a:buFont typeface="Arial" pitchFamily="34" charset="0"/>
                        <a:buChar char="•"/>
                      </a:pPr>
                      <a:r>
                        <a:rPr lang="en-US" sz="1800" b="0" i="0" dirty="0" smtClean="0"/>
                        <a:t>Remote Monitoring</a:t>
                      </a:r>
                    </a:p>
                    <a:p>
                      <a:pPr marL="285750" indent="-285750" algn="l">
                        <a:buFont typeface="Arial" pitchFamily="34" charset="0"/>
                        <a:buChar char="•"/>
                      </a:pPr>
                      <a:r>
                        <a:rPr lang="en-US" sz="1800" b="0" i="0" dirty="0" smtClean="0"/>
                        <a:t>Assistive</a:t>
                      </a:r>
                      <a:r>
                        <a:rPr lang="en-US" sz="1800" b="0" i="0" baseline="0" dirty="0" smtClean="0"/>
                        <a:t> Technology</a:t>
                      </a:r>
                      <a:endParaRPr lang="en-US" sz="1800" b="0" i="0" dirty="0" smtClean="0"/>
                    </a:p>
                    <a:p>
                      <a:pPr marL="285750" indent="-285750" algn="l">
                        <a:buFont typeface="Arial" pitchFamily="34" charset="0"/>
                        <a:buChar char="•"/>
                      </a:pPr>
                      <a:r>
                        <a:rPr lang="en-US" sz="1800" b="0" i="0" dirty="0" smtClean="0"/>
                        <a:t>Time banks</a:t>
                      </a:r>
                      <a:endParaRPr lang="en-US" sz="900" b="0" i="0" dirty="0" smtClean="0"/>
                    </a:p>
                    <a:p>
                      <a:pPr marL="285750" indent="-285750" algn="l">
                        <a:buFont typeface="Arial" pitchFamily="34" charset="0"/>
                        <a:buChar char="•"/>
                      </a:pPr>
                      <a:r>
                        <a:rPr lang="en-US" sz="1800" b="0" i="0" dirty="0" smtClean="0"/>
                        <a:t>Human-service coops</a:t>
                      </a:r>
                    </a:p>
                    <a:p>
                      <a:pPr marL="285750" indent="-285750" algn="l">
                        <a:buFont typeface="Arial" pitchFamily="34" charset="0"/>
                        <a:buChar char="•"/>
                      </a:pPr>
                      <a:r>
                        <a:rPr lang="en-US" sz="1800" b="0" i="0" dirty="0" smtClean="0"/>
                        <a:t>Self-directed Services</a:t>
                      </a:r>
                      <a:endParaRPr lang="en-US" sz="900" b="0" i="0" dirty="0" smtClean="0"/>
                    </a:p>
                    <a:p>
                      <a:pPr marL="285750" indent="-285750" algn="l">
                        <a:buFont typeface="Arial" pitchFamily="34" charset="0"/>
                        <a:buChar char="•"/>
                      </a:pPr>
                      <a:r>
                        <a:rPr lang="en-US" sz="1800" b="0" i="0" dirty="0" smtClean="0"/>
                        <a:t>Respite</a:t>
                      </a:r>
                      <a:endParaRPr lang="en-US" sz="900" b="0" i="0" dirty="0" smtClean="0"/>
                    </a:p>
                    <a:p>
                      <a:pPr marL="285750" indent="-285750" algn="l">
                        <a:buFont typeface="Arial" pitchFamily="34" charset="0"/>
                        <a:buChar char="•"/>
                      </a:pPr>
                      <a:r>
                        <a:rPr lang="en-US" sz="1800" b="0" i="0" dirty="0" smtClean="0"/>
                        <a:t>Micro-boards</a:t>
                      </a:r>
                    </a:p>
                    <a:p>
                      <a:pPr marL="285750" indent="-285750" algn="l">
                        <a:buFont typeface="Arial" pitchFamily="34" charset="0"/>
                        <a:buChar char="•"/>
                      </a:pPr>
                      <a:r>
                        <a:rPr lang="en-US" sz="1800" b="0" i="0" dirty="0" smtClean="0"/>
                        <a:t>Companion Model</a:t>
                      </a:r>
                    </a:p>
                  </a:txBody>
                  <a:tcPr marT="45705" marB="45705"/>
                </a:tc>
              </a:tr>
              <a:tr h="350463">
                <a:tc>
                  <a:txBody>
                    <a:bodyPr/>
                    <a:lstStyle/>
                    <a:p>
                      <a:pPr algn="ctr"/>
                      <a:r>
                        <a:rPr lang="en-US" sz="1800" b="1" dirty="0" smtClean="0"/>
                        <a:t>Traditional Options</a:t>
                      </a:r>
                      <a:endParaRPr lang="en-US" sz="1800" b="1" dirty="0"/>
                    </a:p>
                  </a:txBody>
                  <a:tcPr marT="45705" marB="45705"/>
                </a:tc>
              </a:tr>
              <a:tr h="482429">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0" i="0" dirty="0" smtClean="0"/>
                        <a:t>Staff hired</a:t>
                      </a:r>
                      <a:r>
                        <a:rPr lang="en-US" sz="1800" b="0" i="0" baseline="0" dirty="0" smtClean="0"/>
                        <a:t> by</a:t>
                      </a:r>
                      <a:r>
                        <a:rPr lang="en-US" sz="1800" b="0" i="0" dirty="0" smtClean="0"/>
                        <a:t> Provider</a:t>
                      </a:r>
                    </a:p>
                  </a:txBody>
                  <a:tcPr marT="45705" marB="45705"/>
                </a:tc>
              </a:tr>
            </a:tbl>
          </a:graphicData>
        </a:graphic>
      </p:graphicFrame>
      <p:pic>
        <p:nvPicPr>
          <p:cNvPr id="23" name="Content Placeholder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2294" y="1973526"/>
            <a:ext cx="3455591" cy="2467623"/>
          </a:xfrm>
          <a:prstGeom prst="rect">
            <a:avLst/>
          </a:prstGeom>
          <a:ln>
            <a:noFill/>
          </a:ln>
          <a:effec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3493" y="391046"/>
            <a:ext cx="865305" cy="82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a:blip r:embed="rId5" cstate="email">
            <a:extLst>
              <a:ext uri="{28A0092B-C50C-407E-A947-70E740481C1C}">
                <a14:useLocalDpi xmlns:a14="http://schemas.microsoft.com/office/drawing/2010/main" val="0"/>
              </a:ext>
            </a:extLst>
          </a:blip>
          <a:stretch>
            <a:fillRect/>
          </a:stretch>
        </p:blipFill>
        <p:spPr bwMode="auto">
          <a:xfrm>
            <a:off x="2330697" y="4736460"/>
            <a:ext cx="1793890" cy="1402771"/>
          </a:xfrm>
          <a:prstGeom prst="rect">
            <a:avLst/>
          </a:prstGeom>
          <a:noFill/>
          <a:ln>
            <a:solidFill>
              <a:schemeClr val="tx1"/>
            </a:solidFill>
          </a:ln>
        </p:spPr>
      </p:pic>
    </p:spTree>
    <p:extLst>
      <p:ext uri="{BB962C8B-B14F-4D97-AF65-F5344CB8AC3E}">
        <p14:creationId xmlns:p14="http://schemas.microsoft.com/office/powerpoint/2010/main" val="5772073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7" name="Title 4"/>
          <p:cNvSpPr>
            <a:spLocks noGrp="1"/>
          </p:cNvSpPr>
          <p:nvPr>
            <p:ph type="title"/>
          </p:nvPr>
        </p:nvSpPr>
        <p:spPr>
          <a:xfrm>
            <a:off x="2187007" y="320678"/>
            <a:ext cx="7972993" cy="1139825"/>
          </a:xfrm>
        </p:spPr>
        <p:txBody>
          <a:bodyPr>
            <a:normAutofit/>
          </a:bodyPr>
          <a:lstStyle/>
          <a:p>
            <a:r>
              <a:rPr lang="en-US" dirty="0"/>
              <a:t>	</a:t>
            </a:r>
            <a:r>
              <a:rPr lang="en-US" dirty="0" smtClean="0"/>
              <a:t>What </a:t>
            </a:r>
            <a:r>
              <a:rPr lang="en-US" dirty="0"/>
              <a:t>I do During the Day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811138"/>
              </p:ext>
            </p:extLst>
          </p:nvPr>
        </p:nvGraphicFramePr>
        <p:xfrm>
          <a:off x="6067122" y="1392324"/>
          <a:ext cx="4114800" cy="4723798"/>
        </p:xfrm>
        <a:graphic>
          <a:graphicData uri="http://schemas.openxmlformats.org/drawingml/2006/table">
            <a:tbl>
              <a:tblPr firstRow="1" bandRow="1">
                <a:tableStyleId>{5C22544A-7EE6-4342-B048-85BDC9FD1C3A}</a:tableStyleId>
              </a:tblPr>
              <a:tblGrid>
                <a:gridCol w="4114800"/>
              </a:tblGrid>
              <a:tr h="4571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Daily Life and Employment</a:t>
                      </a:r>
                    </a:p>
                  </a:txBody>
                  <a:tcPr marT="45704" marB="45704">
                    <a:solidFill>
                      <a:srgbClr val="FDD900"/>
                    </a:solidFill>
                  </a:tcPr>
                </a:tc>
              </a:tr>
              <a:tr h="385929">
                <a:tc>
                  <a:txBody>
                    <a:bodyPr/>
                    <a:lstStyle/>
                    <a:p>
                      <a:pPr algn="ctr"/>
                      <a:r>
                        <a:rPr lang="en-US" sz="1800" b="1" dirty="0" smtClean="0"/>
                        <a:t>Innovative</a:t>
                      </a:r>
                      <a:endParaRPr lang="en-US" sz="1800" b="1" dirty="0"/>
                    </a:p>
                  </a:txBody>
                  <a:tcPr marT="45704" marB="45704"/>
                </a:tc>
              </a:tr>
              <a:tr h="385929">
                <a:tc>
                  <a:txBody>
                    <a:bodyPr/>
                    <a:lstStyle/>
                    <a:p>
                      <a:pPr marL="285750" indent="-285750" algn="l">
                        <a:buFont typeface="Arial" pitchFamily="34" charset="0"/>
                        <a:buChar char="•"/>
                      </a:pPr>
                      <a:r>
                        <a:rPr lang="en-US" sz="1800" dirty="0" smtClean="0"/>
                        <a:t>A new possibility</a:t>
                      </a:r>
                      <a:endParaRPr lang="en-US" sz="1800" dirty="0"/>
                    </a:p>
                  </a:txBody>
                  <a:tcPr marT="45704" marB="45704"/>
                </a:tc>
              </a:tr>
              <a:tr h="385929">
                <a:tc>
                  <a:txBody>
                    <a:bodyPr/>
                    <a:lstStyle/>
                    <a:p>
                      <a:pPr algn="ctr"/>
                      <a:r>
                        <a:rPr lang="en-US" sz="1800" b="1" dirty="0" smtClean="0"/>
                        <a:t>Islands of Excellence</a:t>
                      </a:r>
                      <a:endParaRPr lang="en-US" sz="1800" b="1" dirty="0"/>
                    </a:p>
                  </a:txBody>
                  <a:tcPr marT="45704" marB="45704"/>
                </a:tc>
              </a:tr>
              <a:tr h="2103054">
                <a:tc>
                  <a:txBody>
                    <a:bodyPr/>
                    <a:lstStyle/>
                    <a:p>
                      <a:pPr marL="285750" indent="-285750" algn="l">
                        <a:buFont typeface="Arial" pitchFamily="34" charset="0"/>
                        <a:buChar char="•"/>
                      </a:pPr>
                      <a:r>
                        <a:rPr lang="en-US" sz="1800" b="0" i="0" dirty="0" smtClean="0"/>
                        <a:t>Micro-enterprise</a:t>
                      </a:r>
                    </a:p>
                    <a:p>
                      <a:pPr marL="285750" indent="-285750" algn="l">
                        <a:buFont typeface="Arial" pitchFamily="34" charset="0"/>
                        <a:buChar char="•"/>
                      </a:pPr>
                      <a:r>
                        <a:rPr lang="en-US" sz="1800" b="0" i="0" dirty="0" smtClean="0"/>
                        <a:t>College/Tech Schools</a:t>
                      </a:r>
                    </a:p>
                    <a:p>
                      <a:pPr marL="285750" indent="-285750" algn="l">
                        <a:buFont typeface="Arial" pitchFamily="34" charset="0"/>
                        <a:buChar char="•"/>
                      </a:pPr>
                      <a:r>
                        <a:rPr lang="en-US" sz="1800" b="0" i="0" dirty="0" smtClean="0"/>
                        <a:t>Career</a:t>
                      </a:r>
                    </a:p>
                    <a:p>
                      <a:pPr marL="285750" indent="-285750" algn="l">
                        <a:buFont typeface="Arial" pitchFamily="34" charset="0"/>
                        <a:buChar char="•"/>
                      </a:pPr>
                      <a:r>
                        <a:rPr lang="en-US" sz="1800" b="0" i="0" dirty="0" smtClean="0"/>
                        <a:t>Military</a:t>
                      </a:r>
                    </a:p>
                    <a:p>
                      <a:pPr marL="285750" indent="-285750" algn="l">
                        <a:buFont typeface="Arial" pitchFamily="34" charset="0"/>
                        <a:buChar char="•"/>
                      </a:pPr>
                      <a:r>
                        <a:rPr lang="en-US" sz="1800" b="0" i="0" dirty="0" smtClean="0"/>
                        <a:t>Supported</a:t>
                      </a:r>
                      <a:r>
                        <a:rPr lang="en-US" sz="1800" b="0" i="0" baseline="0" dirty="0" smtClean="0"/>
                        <a:t> Employment</a:t>
                      </a:r>
                    </a:p>
                    <a:p>
                      <a:pPr marL="285750" indent="-285750" algn="l">
                        <a:buFont typeface="Arial" pitchFamily="34" charset="0"/>
                        <a:buChar char="•"/>
                      </a:pPr>
                      <a:r>
                        <a:rPr lang="en-US" sz="1800" b="0" i="0" baseline="0" dirty="0" smtClean="0"/>
                        <a:t>Volunteerism</a:t>
                      </a:r>
                      <a:endParaRPr lang="en-US" sz="1800" b="0" i="0" dirty="0" smtClean="0"/>
                    </a:p>
                    <a:p>
                      <a:pPr marL="285750" indent="-285750" algn="l">
                        <a:buFont typeface="Arial" pitchFamily="34" charset="0"/>
                        <a:buChar char="•"/>
                      </a:pPr>
                      <a:r>
                        <a:rPr lang="en-US" sz="1800" b="0" i="0" dirty="0" smtClean="0"/>
                        <a:t>AmeriCorps/VISTA</a:t>
                      </a:r>
                    </a:p>
                  </a:txBody>
                  <a:tcPr marT="45704" marB="45704"/>
                </a:tc>
              </a:tr>
              <a:tr h="365728">
                <a:tc>
                  <a:txBody>
                    <a:bodyPr/>
                    <a:lstStyle/>
                    <a:p>
                      <a:pPr algn="ctr"/>
                      <a:r>
                        <a:rPr lang="en-US" sz="1800" b="1" dirty="0" smtClean="0"/>
                        <a:t>Traditional</a:t>
                      </a:r>
                      <a:r>
                        <a:rPr lang="en-US" sz="1800" b="1" baseline="0" dirty="0" smtClean="0"/>
                        <a:t> Options</a:t>
                      </a:r>
                      <a:endParaRPr lang="en-US" sz="1800" b="1" dirty="0"/>
                    </a:p>
                  </a:txBody>
                  <a:tcPr marT="45704" marB="45704"/>
                </a:tc>
              </a:tr>
              <a:tr h="640048">
                <a:tc>
                  <a:txBody>
                    <a:bodyPr/>
                    <a:lstStyle/>
                    <a:p>
                      <a:pPr marL="285750" indent="-285750" algn="l">
                        <a:buFont typeface="Arial" pitchFamily="34" charset="0"/>
                        <a:buChar char="•"/>
                      </a:pPr>
                      <a:r>
                        <a:rPr lang="en-US" sz="1800" b="0" i="0" dirty="0" smtClean="0"/>
                        <a:t>Sheltered</a:t>
                      </a:r>
                      <a:r>
                        <a:rPr lang="en-US" sz="1800" b="0" i="0" baseline="0" dirty="0" smtClean="0"/>
                        <a:t> Workshops</a:t>
                      </a:r>
                    </a:p>
                    <a:p>
                      <a:pPr marL="285750" indent="-285750" algn="l">
                        <a:buFont typeface="Arial" pitchFamily="34" charset="0"/>
                        <a:buChar char="•"/>
                      </a:pPr>
                      <a:r>
                        <a:rPr lang="en-US" sz="1800" b="0" i="0" baseline="0" dirty="0" smtClean="0"/>
                        <a:t>Day Habilitation</a:t>
                      </a:r>
                      <a:endParaRPr lang="en-US" sz="1800" b="0" i="0" dirty="0" smtClean="0"/>
                    </a:p>
                  </a:txBody>
                  <a:tcPr marT="45704" marB="45704"/>
                </a:tc>
              </a:tr>
            </a:tbl>
          </a:graphicData>
        </a:graphic>
      </p:graphicFrame>
      <p:pic>
        <p:nvPicPr>
          <p:cNvPr id="48158" name="Picture 19" descr="daily-life-yello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7007" y="432020"/>
            <a:ext cx="833638" cy="832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 descr="Eric and Firetruck.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87008" y="1396668"/>
            <a:ext cx="3418219" cy="2565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p:nvPr/>
        </p:nvPicPr>
        <p:blipFill>
          <a:blip r:embed="rId5" cstate="email">
            <a:extLst>
              <a:ext uri="{28A0092B-C50C-407E-A947-70E740481C1C}">
                <a14:useLocalDpi xmlns:a14="http://schemas.microsoft.com/office/drawing/2010/main" val="0"/>
              </a:ext>
            </a:extLst>
          </a:blip>
          <a:stretch>
            <a:fillRect/>
          </a:stretch>
        </p:blipFill>
        <p:spPr bwMode="auto">
          <a:xfrm>
            <a:off x="2365026" y="4402300"/>
            <a:ext cx="2059073" cy="1621243"/>
          </a:xfrm>
          <a:prstGeom prst="rect">
            <a:avLst/>
          </a:prstGeom>
          <a:noFill/>
          <a:ln>
            <a:solidFill>
              <a:schemeClr val="tx1"/>
            </a:solidFill>
          </a:ln>
        </p:spPr>
      </p:pic>
    </p:spTree>
    <p:extLst>
      <p:ext uri="{BB962C8B-B14F-4D97-AF65-F5344CB8AC3E}">
        <p14:creationId xmlns:p14="http://schemas.microsoft.com/office/powerpoint/2010/main" val="212051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Setting the Stage</a:t>
            </a:r>
            <a:endParaRPr lang="en-US" dirty="0"/>
          </a:p>
        </p:txBody>
      </p:sp>
      <p:sp>
        <p:nvSpPr>
          <p:cNvPr id="5" name="Picture Placeholder 4"/>
          <p:cNvSpPr>
            <a:spLocks noGrp="1"/>
          </p:cNvSpPr>
          <p:nvPr>
            <p:ph type="pic" idx="1"/>
          </p:nvPr>
        </p:nvSpPr>
        <p:spPr/>
      </p:sp>
      <p:grpSp>
        <p:nvGrpSpPr>
          <p:cNvPr id="3" name="Group 2"/>
          <p:cNvGrpSpPr/>
          <p:nvPr/>
        </p:nvGrpSpPr>
        <p:grpSpPr>
          <a:xfrm>
            <a:off x="1704109" y="0"/>
            <a:ext cx="8783782" cy="5369369"/>
            <a:chOff x="0" y="0"/>
            <a:chExt cx="9144000" cy="5589564"/>
          </a:xfrm>
        </p:grpSpPr>
        <p:pic>
          <p:nvPicPr>
            <p:cNvPr id="8" name="Picture 7" descr="C:\Users\stjohnj\Desktop\NASDDDS\KC Concer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802564"/>
              <a:ext cx="2364381" cy="1773286"/>
            </a:xfrm>
            <a:prstGeom prst="rect">
              <a:avLst/>
            </a:prstGeom>
            <a:ln>
              <a:noFill/>
            </a:ln>
            <a:effectLst/>
            <a:extLst/>
          </p:spPr>
        </p:pic>
        <p:pic>
          <p:nvPicPr>
            <p:cNvPr id="12" name="Content Placeholder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828759" y="2704954"/>
              <a:ext cx="3315241" cy="2870896"/>
            </a:xfrm>
            <a:prstGeom prst="rect">
              <a:avLst/>
            </a:prstGeom>
            <a:ln>
              <a:noFill/>
            </a:ln>
            <a:effectLst/>
          </p:spPr>
        </p:pic>
        <p:pic>
          <p:nvPicPr>
            <p:cNvPr id="2050" name="Picture 2" descr="C:\Users\stjohnj\Desktop\NASDDDS\x-mas wrestling.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2190986" cy="3850958"/>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stjohnj\Desktop\NASDDDS\homecoming king.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90986" y="0"/>
              <a:ext cx="2410048" cy="304274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72837" y="0"/>
              <a:ext cx="4571163" cy="2704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descr="C:\Users\stjohnj\Pictures\graduation\group at grad.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64325" y="2691239"/>
              <a:ext cx="3864434" cy="28983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501814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Individualized Supports to Achieve a Good Life</a:t>
            </a:r>
            <a:endParaRPr lang="en-US" dirty="0"/>
          </a:p>
        </p:txBody>
      </p:sp>
      <p:pic>
        <p:nvPicPr>
          <p:cNvPr id="3" name="Picture Placeholder 2"/>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970591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311" y="-76200"/>
            <a:ext cx="9733379" cy="1346200"/>
          </a:xfrm>
        </p:spPr>
        <p:txBody>
          <a:bodyPr>
            <a:normAutofit/>
          </a:bodyPr>
          <a:lstStyle/>
          <a:p>
            <a:pPr algn="ctr"/>
            <a:r>
              <a:rPr lang="en-US" dirty="0"/>
              <a:t>Three </a:t>
            </a:r>
            <a:r>
              <a:rPr lang="en-US" dirty="0" smtClean="0"/>
              <a:t>Strategies for </a:t>
            </a:r>
            <a:r>
              <a:rPr lang="en-US" dirty="0" smtClean="0"/>
              <a:t>Supporting Families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6633" y="924761"/>
            <a:ext cx="7931598" cy="5334000"/>
          </a:xfrm>
        </p:spPr>
      </p:pic>
      <p:sp>
        <p:nvSpPr>
          <p:cNvPr id="5" name="TextBox 4"/>
          <p:cNvSpPr txBox="1"/>
          <p:nvPr/>
        </p:nvSpPr>
        <p:spPr>
          <a:xfrm>
            <a:off x="2569839" y="3591761"/>
            <a:ext cx="1752600" cy="1446550"/>
          </a:xfrm>
          <a:prstGeom prst="rect">
            <a:avLst/>
          </a:prstGeom>
          <a:noFill/>
        </p:spPr>
        <p:txBody>
          <a:bodyPr wrap="square" rtlCol="0">
            <a:spAutoFit/>
          </a:bodyPr>
          <a:lstStyle/>
          <a:p>
            <a:pPr algn="ctr"/>
            <a:r>
              <a:rPr lang="en-US" sz="2200" b="1" dirty="0">
                <a:solidFill>
                  <a:prstClr val="black"/>
                </a:solidFill>
              </a:rPr>
              <a:t>Discovery &amp; Navigation</a:t>
            </a:r>
          </a:p>
          <a:p>
            <a:pPr algn="ctr"/>
            <a:r>
              <a:rPr lang="en-US" sz="2200" dirty="0">
                <a:solidFill>
                  <a:prstClr val="black"/>
                </a:solidFill>
              </a:rPr>
              <a:t>(Info and Training)</a:t>
            </a:r>
          </a:p>
        </p:txBody>
      </p:sp>
      <p:sp>
        <p:nvSpPr>
          <p:cNvPr id="6" name="TextBox 5"/>
          <p:cNvSpPr txBox="1"/>
          <p:nvPr/>
        </p:nvSpPr>
        <p:spPr>
          <a:xfrm>
            <a:off x="5078031" y="3927794"/>
            <a:ext cx="2024894" cy="1785104"/>
          </a:xfrm>
          <a:prstGeom prst="rect">
            <a:avLst/>
          </a:prstGeom>
          <a:noFill/>
        </p:spPr>
        <p:txBody>
          <a:bodyPr wrap="square" rtlCol="0">
            <a:spAutoFit/>
          </a:bodyPr>
          <a:lstStyle/>
          <a:p>
            <a:pPr algn="ctr"/>
            <a:r>
              <a:rPr lang="en-US" sz="2200" b="1" dirty="0">
                <a:solidFill>
                  <a:prstClr val="black"/>
                </a:solidFill>
              </a:rPr>
              <a:t>Connecting &amp; Networking</a:t>
            </a:r>
          </a:p>
          <a:p>
            <a:pPr algn="ctr"/>
            <a:r>
              <a:rPr lang="en-US" sz="2200" dirty="0" smtClean="0">
                <a:solidFill>
                  <a:prstClr val="black"/>
                </a:solidFill>
              </a:rPr>
              <a:t>(Talking to someone that has been there)</a:t>
            </a:r>
            <a:endParaRPr lang="en-US" sz="2200" dirty="0">
              <a:solidFill>
                <a:prstClr val="black"/>
              </a:solidFill>
            </a:endParaRPr>
          </a:p>
        </p:txBody>
      </p:sp>
      <p:sp>
        <p:nvSpPr>
          <p:cNvPr id="7" name="TextBox 6"/>
          <p:cNvSpPr txBox="1"/>
          <p:nvPr/>
        </p:nvSpPr>
        <p:spPr>
          <a:xfrm>
            <a:off x="7501878" y="3432991"/>
            <a:ext cx="2057400" cy="2123658"/>
          </a:xfrm>
          <a:prstGeom prst="rect">
            <a:avLst/>
          </a:prstGeom>
          <a:noFill/>
        </p:spPr>
        <p:txBody>
          <a:bodyPr wrap="square" rtlCol="0">
            <a:spAutoFit/>
          </a:bodyPr>
          <a:lstStyle/>
          <a:p>
            <a:pPr algn="ctr"/>
            <a:r>
              <a:rPr lang="en-US" sz="2200" b="1" dirty="0">
                <a:solidFill>
                  <a:prstClr val="black"/>
                </a:solidFill>
              </a:rPr>
              <a:t>Goods &amp;</a:t>
            </a:r>
          </a:p>
          <a:p>
            <a:pPr algn="ctr"/>
            <a:r>
              <a:rPr lang="en-US" sz="2200" b="1" dirty="0">
                <a:solidFill>
                  <a:prstClr val="black"/>
                </a:solidFill>
              </a:rPr>
              <a:t>Services</a:t>
            </a:r>
          </a:p>
          <a:p>
            <a:pPr algn="ctr"/>
            <a:r>
              <a:rPr lang="en-US" sz="2200" dirty="0">
                <a:solidFill>
                  <a:prstClr val="black"/>
                </a:solidFill>
              </a:rPr>
              <a:t>(Day to Day, Medical, Financial Supports)</a:t>
            </a:r>
          </a:p>
        </p:txBody>
      </p:sp>
    </p:spTree>
    <p:extLst>
      <p:ext uri="{BB962C8B-B14F-4D97-AF65-F5344CB8AC3E}">
        <p14:creationId xmlns:p14="http://schemas.microsoft.com/office/powerpoint/2010/main" val="34164089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Three Strategies for Supporting Families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5095069"/>
              </p:ext>
            </p:extLst>
          </p:nvPr>
        </p:nvGraphicFramePr>
        <p:xfrm>
          <a:off x="1365473" y="1667301"/>
          <a:ext cx="9461055" cy="3596541"/>
        </p:xfrm>
        <a:graphic>
          <a:graphicData uri="http://schemas.openxmlformats.org/drawingml/2006/table">
            <a:tbl>
              <a:tblPr firstRow="1" bandRow="1">
                <a:tableStyleId>{5C22544A-7EE6-4342-B048-85BDC9FD1C3A}</a:tableStyleId>
              </a:tblPr>
              <a:tblGrid>
                <a:gridCol w="3153685"/>
                <a:gridCol w="3153685"/>
                <a:gridCol w="3153685"/>
              </a:tblGrid>
              <a:tr h="719064">
                <a:tc>
                  <a:txBody>
                    <a:bodyPr/>
                    <a:lstStyle/>
                    <a:p>
                      <a:pPr algn="ctr"/>
                      <a:r>
                        <a:rPr lang="en-US" dirty="0" smtClean="0"/>
                        <a:t>Discovery</a:t>
                      </a:r>
                      <a:r>
                        <a:rPr lang="en-US" baseline="0" dirty="0" smtClean="0"/>
                        <a:t> &amp; Navigation</a:t>
                      </a:r>
                    </a:p>
                    <a:p>
                      <a:pPr algn="ctr"/>
                      <a:r>
                        <a:rPr lang="en-US" sz="1600" b="0" baseline="0" dirty="0" smtClean="0"/>
                        <a:t>Knowledge and Skills</a:t>
                      </a:r>
                      <a:endParaRPr lang="en-US" sz="1600" b="0" dirty="0"/>
                    </a:p>
                  </a:txBody>
                  <a:tcPr anchor="ctr">
                    <a:solidFill>
                      <a:srgbClr val="0083CA"/>
                    </a:solidFill>
                  </a:tcPr>
                </a:tc>
                <a:tc>
                  <a:txBody>
                    <a:bodyPr/>
                    <a:lstStyle/>
                    <a:p>
                      <a:pPr algn="ctr"/>
                      <a:r>
                        <a:rPr lang="en-US" dirty="0" smtClean="0"/>
                        <a:t>Connecting</a:t>
                      </a:r>
                      <a:r>
                        <a:rPr lang="en-US" baseline="0" dirty="0" smtClean="0"/>
                        <a:t> &amp; Networking</a:t>
                      </a:r>
                    </a:p>
                    <a:p>
                      <a:pPr algn="ctr"/>
                      <a:r>
                        <a:rPr lang="en-US" sz="1600" b="0" baseline="0" dirty="0" smtClean="0"/>
                        <a:t>Mental Health and Self-efficacy</a:t>
                      </a:r>
                      <a:endParaRPr lang="en-US" sz="1600" b="0" dirty="0"/>
                    </a:p>
                  </a:txBody>
                  <a:tcPr anchor="ctr">
                    <a:solidFill>
                      <a:srgbClr val="F9A01B"/>
                    </a:solidFill>
                  </a:tcPr>
                </a:tc>
                <a:tc>
                  <a:txBody>
                    <a:bodyPr/>
                    <a:lstStyle/>
                    <a:p>
                      <a:pPr algn="ctr"/>
                      <a:r>
                        <a:rPr lang="en-US" dirty="0" smtClean="0"/>
                        <a:t>Day-to-Day</a:t>
                      </a:r>
                      <a:r>
                        <a:rPr lang="en-US" baseline="0" dirty="0" smtClean="0"/>
                        <a:t> Services </a:t>
                      </a:r>
                    </a:p>
                    <a:p>
                      <a:pPr algn="ctr"/>
                      <a:r>
                        <a:rPr lang="en-US" sz="1600" b="0" baseline="0" dirty="0" smtClean="0"/>
                        <a:t>Instrumental Supports</a:t>
                      </a:r>
                      <a:endParaRPr lang="en-US" sz="1600" b="0" dirty="0"/>
                    </a:p>
                  </a:txBody>
                  <a:tcPr anchor="ctr">
                    <a:solidFill>
                      <a:srgbClr val="B6D27B"/>
                    </a:solidFill>
                  </a:tcPr>
                </a:tc>
              </a:tr>
              <a:tr h="2877477">
                <a:tc>
                  <a:txBody>
                    <a:bodyPr/>
                    <a:lstStyle/>
                    <a:p>
                      <a:pPr marL="285750" indent="-285750">
                        <a:buFont typeface="Arial" panose="020B0604020202020204" pitchFamily="34" charset="0"/>
                        <a:buChar char="•"/>
                      </a:pPr>
                      <a:r>
                        <a:rPr lang="en-US" sz="1600" dirty="0" smtClean="0"/>
                        <a:t>Information</a:t>
                      </a:r>
                      <a:r>
                        <a:rPr lang="en-US" sz="1600" baseline="0" dirty="0" smtClean="0"/>
                        <a:t> on disability</a:t>
                      </a:r>
                    </a:p>
                    <a:p>
                      <a:pPr marL="285750" indent="-285750">
                        <a:buFont typeface="Arial" panose="020B0604020202020204" pitchFamily="34" charset="0"/>
                        <a:buChar char="•"/>
                      </a:pPr>
                      <a:r>
                        <a:rPr lang="en-US" sz="1600" baseline="0" dirty="0" smtClean="0"/>
                        <a:t>Knowledge about best practices and values</a:t>
                      </a:r>
                    </a:p>
                    <a:p>
                      <a:pPr marL="285750" indent="-285750">
                        <a:buFont typeface="Arial" panose="020B0604020202020204" pitchFamily="34" charset="0"/>
                        <a:buChar char="•"/>
                      </a:pPr>
                      <a:r>
                        <a:rPr lang="en-US" sz="1600" baseline="0" dirty="0" smtClean="0"/>
                        <a:t>Skills to navigate and access services </a:t>
                      </a:r>
                    </a:p>
                    <a:p>
                      <a:pPr marL="285750" indent="-285750">
                        <a:buFont typeface="Arial" panose="020B0604020202020204" pitchFamily="34" charset="0"/>
                        <a:buChar char="•"/>
                      </a:pPr>
                      <a:r>
                        <a:rPr lang="en-US" sz="1600" baseline="0" dirty="0" smtClean="0"/>
                        <a:t>Ability to advocate for services and policy change</a:t>
                      </a:r>
                      <a:endParaRPr lang="en-US" sz="1600" dirty="0"/>
                    </a:p>
                  </a:txBody>
                  <a:tcPr>
                    <a:solidFill>
                      <a:schemeClr val="bg1"/>
                    </a:solidFill>
                  </a:tcPr>
                </a:tc>
                <a:tc>
                  <a:txBody>
                    <a:bodyPr/>
                    <a:lstStyle/>
                    <a:p>
                      <a:pPr marL="285750" indent="-285750">
                        <a:buFont typeface="Arial" panose="020B0604020202020204" pitchFamily="34" charset="0"/>
                        <a:buChar char="•"/>
                      </a:pPr>
                      <a:r>
                        <a:rPr lang="en-US" sz="1600" dirty="0" smtClean="0"/>
                        <a:t>Parent-to-Parent Support</a:t>
                      </a:r>
                    </a:p>
                    <a:p>
                      <a:pPr marL="285750" indent="-285750">
                        <a:buFont typeface="Arial" panose="020B0604020202020204" pitchFamily="34" charset="0"/>
                        <a:buChar char="•"/>
                      </a:pPr>
                      <a:r>
                        <a:rPr lang="en-US" sz="1600" dirty="0" smtClean="0"/>
                        <a:t>Self-Advocacy</a:t>
                      </a:r>
                      <a:r>
                        <a:rPr lang="en-US" sz="1600" baseline="0" dirty="0" smtClean="0"/>
                        <a:t> Organizations</a:t>
                      </a:r>
                    </a:p>
                    <a:p>
                      <a:pPr marL="285750" indent="-285750">
                        <a:buFont typeface="Arial" panose="020B0604020202020204" pitchFamily="34" charset="0"/>
                        <a:buChar char="•"/>
                      </a:pPr>
                      <a:r>
                        <a:rPr lang="en-US" sz="1600" baseline="0" dirty="0" smtClean="0"/>
                        <a:t>Family Organizations</a:t>
                      </a:r>
                    </a:p>
                    <a:p>
                      <a:pPr marL="285750" indent="-285750">
                        <a:buFont typeface="Arial" panose="020B0604020202020204" pitchFamily="34" charset="0"/>
                        <a:buChar char="•"/>
                      </a:pPr>
                      <a:r>
                        <a:rPr lang="en-US" sz="1600" baseline="0" dirty="0" smtClean="0"/>
                        <a:t>Sib-shops</a:t>
                      </a:r>
                    </a:p>
                    <a:p>
                      <a:pPr marL="285750" indent="-285750">
                        <a:buFont typeface="Arial" panose="020B0604020202020204" pitchFamily="34" charset="0"/>
                        <a:buChar char="•"/>
                      </a:pPr>
                      <a:r>
                        <a:rPr lang="en-US" sz="1600" baseline="0" dirty="0" smtClean="0"/>
                        <a:t>Support Groups</a:t>
                      </a:r>
                    </a:p>
                    <a:p>
                      <a:pPr marL="285750" indent="-285750">
                        <a:buFont typeface="Arial" panose="020B0604020202020204" pitchFamily="34" charset="0"/>
                        <a:buChar char="•"/>
                      </a:pPr>
                      <a:r>
                        <a:rPr lang="en-US" sz="1600" baseline="0" dirty="0" smtClean="0"/>
                        <a:t>Professional Counseling</a:t>
                      </a:r>
                    </a:p>
                    <a:p>
                      <a:pPr marL="285750" indent="-285750">
                        <a:buFont typeface="Arial" panose="020B0604020202020204" pitchFamily="34" charset="0"/>
                        <a:buChar char="•"/>
                      </a:pPr>
                      <a:r>
                        <a:rPr lang="en-US" sz="1600" baseline="0" dirty="0" smtClean="0"/>
                        <a:t>Non-disability community support </a:t>
                      </a:r>
                    </a:p>
                  </a:txBody>
                  <a:tcPr>
                    <a:solidFill>
                      <a:schemeClr val="bg1"/>
                    </a:solidFill>
                  </a:tcPr>
                </a:tc>
                <a:tc>
                  <a:txBody>
                    <a:bodyPr/>
                    <a:lstStyle/>
                    <a:p>
                      <a:pPr marL="285750" indent="-285750">
                        <a:buFont typeface="Arial" panose="020B0604020202020204" pitchFamily="34" charset="0"/>
                        <a:buChar char="•"/>
                      </a:pPr>
                      <a:r>
                        <a:rPr lang="en-US" sz="1600" dirty="0" smtClean="0"/>
                        <a:t>Self/Family-Directed</a:t>
                      </a:r>
                      <a:r>
                        <a:rPr lang="en-US" sz="1600" baseline="0" dirty="0" smtClean="0"/>
                        <a:t> services</a:t>
                      </a:r>
                    </a:p>
                    <a:p>
                      <a:pPr marL="285750" indent="-285750">
                        <a:buFont typeface="Arial" panose="020B0604020202020204" pitchFamily="34" charset="0"/>
                        <a:buChar char="•"/>
                      </a:pPr>
                      <a:r>
                        <a:rPr lang="en-US" sz="1600" baseline="0" dirty="0" smtClean="0"/>
                        <a:t>Transportation</a:t>
                      </a:r>
                    </a:p>
                    <a:p>
                      <a:pPr marL="285750" indent="-285750">
                        <a:buFont typeface="Arial" panose="020B0604020202020204" pitchFamily="34" charset="0"/>
                        <a:buChar char="•"/>
                      </a:pPr>
                      <a:r>
                        <a:rPr lang="en-US" sz="1600" baseline="0" dirty="0" smtClean="0"/>
                        <a:t>Respite/Childcare</a:t>
                      </a:r>
                    </a:p>
                    <a:p>
                      <a:pPr marL="285750" indent="-285750">
                        <a:buFont typeface="Arial" panose="020B0604020202020204" pitchFamily="34" charset="0"/>
                        <a:buChar char="•"/>
                      </a:pPr>
                      <a:r>
                        <a:rPr lang="en-US" sz="1600" baseline="0" dirty="0" smtClean="0"/>
                        <a:t>Adaptive equipment</a:t>
                      </a:r>
                    </a:p>
                    <a:p>
                      <a:pPr marL="285750" indent="-285750">
                        <a:buFont typeface="Arial" panose="020B0604020202020204" pitchFamily="34" charset="0"/>
                        <a:buChar char="•"/>
                      </a:pPr>
                      <a:r>
                        <a:rPr lang="en-US" sz="1600" baseline="0" dirty="0" smtClean="0"/>
                        <a:t>Home modifications</a:t>
                      </a:r>
                    </a:p>
                    <a:p>
                      <a:pPr marL="285750" indent="-285750">
                        <a:buFont typeface="Arial" panose="020B0604020202020204" pitchFamily="34" charset="0"/>
                        <a:buChar char="•"/>
                      </a:pPr>
                      <a:r>
                        <a:rPr lang="en-US" sz="1600" baseline="0" dirty="0" smtClean="0"/>
                        <a:t>Financial assistance</a:t>
                      </a:r>
                    </a:p>
                    <a:p>
                      <a:pPr marL="285750" indent="-285750">
                        <a:buFont typeface="Arial" panose="020B0604020202020204" pitchFamily="34" charset="0"/>
                        <a:buChar char="•"/>
                      </a:pPr>
                      <a:r>
                        <a:rPr lang="en-US" sz="1600" baseline="0" dirty="0" smtClean="0"/>
                        <a:t>Cash Subsidies</a:t>
                      </a:r>
                    </a:p>
                    <a:p>
                      <a:pPr marL="285750" indent="-285750">
                        <a:buFont typeface="Arial" panose="020B0604020202020204" pitchFamily="34" charset="0"/>
                        <a:buChar char="•"/>
                      </a:pPr>
                      <a:r>
                        <a:rPr lang="en-US" sz="1600" baseline="0" dirty="0" smtClean="0"/>
                        <a:t>Short/Long term planning</a:t>
                      </a:r>
                    </a:p>
                    <a:p>
                      <a:pPr marL="285750" indent="-285750">
                        <a:buFont typeface="Arial" panose="020B0604020202020204" pitchFamily="34" charset="0"/>
                        <a:buChar char="•"/>
                      </a:pPr>
                      <a:r>
                        <a:rPr lang="en-US" sz="1600" baseline="0" dirty="0" smtClean="0"/>
                        <a:t>Caregiver supports </a:t>
                      </a:r>
                      <a:r>
                        <a:rPr lang="en-US" sz="1600" baseline="0" dirty="0" smtClean="0"/>
                        <a:t>and </a:t>
                      </a:r>
                      <a:r>
                        <a:rPr lang="en-US" sz="1600" baseline="0" dirty="0" smtClean="0"/>
                        <a:t>training</a:t>
                      </a:r>
                      <a:endParaRPr lang="en-US" sz="1600" dirty="0"/>
                    </a:p>
                  </a:txBody>
                  <a:tcPr>
                    <a:solidFill>
                      <a:schemeClr val="bg1"/>
                    </a:solidFill>
                  </a:tcPr>
                </a:tc>
              </a:tr>
            </a:tbl>
          </a:graphicData>
        </a:graphic>
      </p:graphicFrame>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6197" y="4683512"/>
            <a:ext cx="2259607" cy="1519586"/>
          </a:xfrm>
          <a:prstGeom prst="rect">
            <a:avLst/>
          </a:prstGeom>
        </p:spPr>
      </p:pic>
    </p:spTree>
    <p:extLst>
      <p:ext uri="{BB962C8B-B14F-4D97-AF65-F5344CB8AC3E}">
        <p14:creationId xmlns:p14="http://schemas.microsoft.com/office/powerpoint/2010/main" val="16803410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Integrated Star for Problem Solving &amp; Exploring Options </a:t>
            </a:r>
            <a:endParaRPr lang="en-US" dirty="0"/>
          </a:p>
        </p:txBody>
      </p:sp>
      <p:pic>
        <p:nvPicPr>
          <p:cNvPr id="2" name="Picture Placeholder 1"/>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14028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Integrating Services and Supports </a:t>
            </a:r>
            <a:endParaRPr lang="en-US" dirty="0"/>
          </a:p>
        </p:txBody>
      </p:sp>
      <p:grpSp>
        <p:nvGrpSpPr>
          <p:cNvPr id="3" name="Group 2"/>
          <p:cNvGrpSpPr/>
          <p:nvPr/>
        </p:nvGrpSpPr>
        <p:grpSpPr>
          <a:xfrm>
            <a:off x="1692460" y="1504384"/>
            <a:ext cx="8807081" cy="4451388"/>
            <a:chOff x="150849" y="1712817"/>
            <a:chExt cx="8807081" cy="4451388"/>
          </a:xfrm>
        </p:grpSpPr>
        <p:pic>
          <p:nvPicPr>
            <p:cNvPr id="3074" name="Picture 2" descr="C:\Users\stjohnj\AppData\Local\Microsoft\Windows\Temporary Internet Files\Content.Outlook\9N7AETT7\circles-int-stars-DO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4922" y="1712817"/>
              <a:ext cx="2803008" cy="28030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stjohnj\AppData\Local\Microsoft\Windows\Temporary Internet Files\Content.Outlook\9N7AETT7\circles-services-color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0655" y="1712817"/>
              <a:ext cx="2803008" cy="28030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stjohnj\AppData\Local\Microsoft\Windows\Temporary Internet Files\Content.Outlook\9N7AETT7\circles-normal-colors.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0849" y="1737405"/>
              <a:ext cx="2778420" cy="27784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32495" y="4701165"/>
              <a:ext cx="2215131" cy="1200329"/>
            </a:xfrm>
            <a:prstGeom prst="rect">
              <a:avLst/>
            </a:prstGeom>
            <a:noFill/>
          </p:spPr>
          <p:txBody>
            <a:bodyPr wrap="square" rtlCol="0">
              <a:spAutoFit/>
            </a:bodyPr>
            <a:lstStyle/>
            <a:p>
              <a:pPr algn="ctr"/>
              <a:r>
                <a:rPr lang="en-US" b="1" dirty="0"/>
                <a:t>75%</a:t>
              </a:r>
            </a:p>
            <a:p>
              <a:pPr algn="ctr"/>
              <a:r>
                <a:rPr lang="en-US" dirty="0"/>
                <a:t>People with I/DD not receiving formal     DD services</a:t>
              </a:r>
            </a:p>
          </p:txBody>
        </p:sp>
        <p:sp>
          <p:nvSpPr>
            <p:cNvPr id="6" name="Rectangle 5"/>
            <p:cNvSpPr/>
            <p:nvPr/>
          </p:nvSpPr>
          <p:spPr>
            <a:xfrm>
              <a:off x="3384239" y="4685428"/>
              <a:ext cx="2275840" cy="1200329"/>
            </a:xfrm>
            <a:prstGeom prst="rect">
              <a:avLst/>
            </a:prstGeom>
          </p:spPr>
          <p:txBody>
            <a:bodyPr wrap="square">
              <a:spAutoFit/>
            </a:bodyPr>
            <a:lstStyle/>
            <a:p>
              <a:pPr algn="ctr"/>
              <a:r>
                <a:rPr lang="en-US" b="1" dirty="0"/>
                <a:t>25%</a:t>
              </a:r>
            </a:p>
            <a:p>
              <a:pPr algn="ctr"/>
              <a:r>
                <a:rPr lang="en-US" dirty="0"/>
                <a:t>People with I/DD receiving formal      DD services</a:t>
              </a:r>
            </a:p>
          </p:txBody>
        </p:sp>
        <p:sp>
          <p:nvSpPr>
            <p:cNvPr id="7" name="TextBox 6"/>
            <p:cNvSpPr txBox="1"/>
            <p:nvPr/>
          </p:nvSpPr>
          <p:spPr>
            <a:xfrm>
              <a:off x="6418506" y="4685428"/>
              <a:ext cx="2275840" cy="1478777"/>
            </a:xfrm>
            <a:prstGeom prst="rect">
              <a:avLst/>
            </a:prstGeom>
            <a:noFill/>
          </p:spPr>
          <p:txBody>
            <a:bodyPr wrap="square" rtlCol="0">
              <a:spAutoFit/>
            </a:bodyPr>
            <a:lstStyle/>
            <a:p>
              <a:pPr algn="ctr"/>
              <a:r>
                <a:rPr lang="en-US" b="1" dirty="0"/>
                <a:t>100%</a:t>
              </a:r>
            </a:p>
            <a:p>
              <a:pPr algn="ctr"/>
              <a:r>
                <a:rPr lang="en-US" dirty="0"/>
                <a:t>People with I/DD receiving integrated services and supports</a:t>
              </a:r>
            </a:p>
            <a:p>
              <a:endParaRPr lang="en-US" dirty="0"/>
            </a:p>
          </p:txBody>
        </p:sp>
      </p:grpSp>
    </p:spTree>
    <p:extLst>
      <p:ext uri="{BB962C8B-B14F-4D97-AF65-F5344CB8AC3E}">
        <p14:creationId xmlns:p14="http://schemas.microsoft.com/office/powerpoint/2010/main" val="18898705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446733" y="1166954"/>
            <a:ext cx="4948162" cy="488661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3" name="TextBox 2"/>
          <p:cNvSpPr txBox="1"/>
          <p:nvPr/>
        </p:nvSpPr>
        <p:spPr>
          <a:xfrm>
            <a:off x="5714319" y="2628319"/>
            <a:ext cx="1720582" cy="1384995"/>
          </a:xfrm>
          <a:prstGeom prst="rect">
            <a:avLst/>
          </a:prstGeom>
          <a:noFill/>
        </p:spPr>
        <p:txBody>
          <a:bodyPr wrap="square" rtlCol="0">
            <a:spAutoFit/>
          </a:bodyPr>
          <a:lstStyle/>
          <a:p>
            <a:r>
              <a:rPr lang="en-US" sz="1400" dirty="0" err="1"/>
              <a:t>i</a:t>
            </a:r>
            <a:r>
              <a:rPr lang="en-US" sz="1400" dirty="0"/>
              <a:t>-pad/smart phone apps, remote monitoring, cognitive accessibility, </a:t>
            </a:r>
          </a:p>
          <a:p>
            <a:r>
              <a:rPr lang="en-US" sz="1400" dirty="0">
                <a:solidFill>
                  <a:srgbClr val="000000"/>
                </a:solidFill>
              </a:rPr>
              <a:t>Adaptive</a:t>
            </a:r>
          </a:p>
          <a:p>
            <a:r>
              <a:rPr lang="en-US" sz="1400" dirty="0">
                <a:solidFill>
                  <a:srgbClr val="000000"/>
                </a:solidFill>
              </a:rPr>
              <a:t>equipment</a:t>
            </a:r>
          </a:p>
        </p:txBody>
      </p:sp>
      <p:sp>
        <p:nvSpPr>
          <p:cNvPr id="4" name="TextBox 3"/>
          <p:cNvSpPr txBox="1"/>
          <p:nvPr/>
        </p:nvSpPr>
        <p:spPr>
          <a:xfrm>
            <a:off x="8698113" y="2600951"/>
            <a:ext cx="1556716" cy="1661993"/>
          </a:xfrm>
          <a:prstGeom prst="rect">
            <a:avLst/>
          </a:prstGeom>
          <a:noFill/>
        </p:spPr>
        <p:txBody>
          <a:bodyPr wrap="square" rtlCol="0">
            <a:spAutoFit/>
          </a:bodyPr>
          <a:lstStyle/>
          <a:p>
            <a:pPr algn="r"/>
            <a:r>
              <a:rPr lang="en-US" sz="1400" dirty="0">
                <a:solidFill>
                  <a:srgbClr val="000000"/>
                </a:solidFill>
              </a:rPr>
              <a:t>family, friends, neighbors, co-workers, church members, community   members</a:t>
            </a:r>
          </a:p>
          <a:p>
            <a:pPr algn="r"/>
            <a:endParaRPr lang="en-US" dirty="0"/>
          </a:p>
        </p:txBody>
      </p:sp>
      <p:sp>
        <p:nvSpPr>
          <p:cNvPr id="5" name="TextBox 4"/>
          <p:cNvSpPr txBox="1"/>
          <p:nvPr/>
        </p:nvSpPr>
        <p:spPr>
          <a:xfrm>
            <a:off x="5687011" y="5069348"/>
            <a:ext cx="2253141" cy="1015663"/>
          </a:xfrm>
          <a:prstGeom prst="rect">
            <a:avLst/>
          </a:prstGeom>
          <a:noFill/>
        </p:spPr>
        <p:txBody>
          <a:bodyPr wrap="square" rtlCol="0">
            <a:spAutoFit/>
          </a:bodyPr>
          <a:lstStyle/>
          <a:p>
            <a:r>
              <a:rPr lang="en-US" sz="1400" dirty="0">
                <a:solidFill>
                  <a:srgbClr val="000000"/>
                </a:solidFill>
              </a:rPr>
              <a:t>school, businesses, church faith based, parks &amp; </a:t>
            </a:r>
            <a:r>
              <a:rPr lang="en-US" sz="1400" dirty="0" err="1">
                <a:solidFill>
                  <a:srgbClr val="000000"/>
                </a:solidFill>
              </a:rPr>
              <a:t>rec</a:t>
            </a:r>
            <a:r>
              <a:rPr lang="en-US" sz="1400" dirty="0">
                <a:solidFill>
                  <a:srgbClr val="000000"/>
                </a:solidFill>
              </a:rPr>
              <a:t>, public transportation</a:t>
            </a:r>
          </a:p>
          <a:p>
            <a:endParaRPr lang="en-US" dirty="0"/>
          </a:p>
        </p:txBody>
      </p:sp>
      <p:sp>
        <p:nvSpPr>
          <p:cNvPr id="7" name="Rectangle 6"/>
          <p:cNvSpPr/>
          <p:nvPr/>
        </p:nvSpPr>
        <p:spPr>
          <a:xfrm>
            <a:off x="8115296" y="5165300"/>
            <a:ext cx="2075622" cy="984885"/>
          </a:xfrm>
          <a:prstGeom prst="rect">
            <a:avLst/>
          </a:prstGeom>
        </p:spPr>
        <p:txBody>
          <a:bodyPr wrap="square">
            <a:spAutoFit/>
          </a:bodyPr>
          <a:lstStyle/>
          <a:p>
            <a:pPr algn="r"/>
            <a:r>
              <a:rPr lang="en-US" sz="1400" dirty="0">
                <a:solidFill>
                  <a:srgbClr val="000000"/>
                </a:solidFill>
              </a:rPr>
              <a:t>SHS services, Special Ed, Medicaid, Voc Rehab, Food Stamps, Section 8</a:t>
            </a:r>
          </a:p>
          <a:p>
            <a:pPr algn="r"/>
            <a:r>
              <a:rPr lang="en-US" sz="1600" dirty="0">
                <a:solidFill>
                  <a:prstClr val="white"/>
                </a:solidFill>
              </a:rPr>
              <a:t>R</a:t>
            </a:r>
            <a:endParaRPr lang="en-US" sz="1600" dirty="0"/>
          </a:p>
        </p:txBody>
      </p:sp>
      <p:sp>
        <p:nvSpPr>
          <p:cNvPr id="8" name="TextBox 7"/>
          <p:cNvSpPr txBox="1"/>
          <p:nvPr/>
        </p:nvSpPr>
        <p:spPr>
          <a:xfrm>
            <a:off x="7005700" y="2139518"/>
            <a:ext cx="1966378" cy="1015663"/>
          </a:xfrm>
          <a:prstGeom prst="rect">
            <a:avLst/>
          </a:prstGeom>
          <a:noFill/>
        </p:spPr>
        <p:txBody>
          <a:bodyPr wrap="square" rtlCol="0">
            <a:spAutoFit/>
          </a:bodyPr>
          <a:lstStyle/>
          <a:p>
            <a:pPr algn="ctr"/>
            <a:r>
              <a:rPr lang="en-US" sz="1400" dirty="0">
                <a:solidFill>
                  <a:srgbClr val="000000"/>
                </a:solidFill>
              </a:rPr>
              <a:t>resources, skills, abilities characteristics</a:t>
            </a:r>
          </a:p>
          <a:p>
            <a:pPr algn="ctr"/>
            <a:endParaRPr lang="en-US" sz="1400" dirty="0">
              <a:solidFill>
                <a:srgbClr val="000000"/>
              </a:solidFill>
            </a:endParaRPr>
          </a:p>
          <a:p>
            <a:endParaRPr lang="en-US" dirty="0"/>
          </a:p>
        </p:txBody>
      </p:sp>
      <p:pic>
        <p:nvPicPr>
          <p:cNvPr id="9" name="Picture 2" descr="C:\Users\stjohnj\AppData\Local\Microsoft\Windows\Temporary Internet Files\Content.Outlook\9N7AETT7\circles-int-stars-DO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7392" y="2102815"/>
            <a:ext cx="3356242" cy="335624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itle 9"/>
          <p:cNvSpPr>
            <a:spLocks noGrp="1"/>
          </p:cNvSpPr>
          <p:nvPr>
            <p:ph type="title"/>
          </p:nvPr>
        </p:nvSpPr>
        <p:spPr>
          <a:xfrm>
            <a:off x="1695639" y="1"/>
            <a:ext cx="8746087" cy="1446751"/>
          </a:xfrm>
        </p:spPr>
        <p:txBody>
          <a:bodyPr>
            <a:normAutofit/>
          </a:bodyPr>
          <a:lstStyle/>
          <a:p>
            <a:pPr algn="ctr"/>
            <a:r>
              <a:rPr lang="en-US" dirty="0" smtClean="0"/>
              <a:t>Integrated Supports </a:t>
            </a:r>
            <a:r>
              <a:rPr lang="en-US" dirty="0"/>
              <a:t>STAR</a:t>
            </a:r>
          </a:p>
        </p:txBody>
      </p:sp>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6841853" y="2598030"/>
            <a:ext cx="2109316" cy="2006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2132026" y="5533866"/>
            <a:ext cx="2877979" cy="523220"/>
          </a:xfrm>
          <a:prstGeom prst="rect">
            <a:avLst/>
          </a:prstGeom>
          <a:noFill/>
        </p:spPr>
        <p:txBody>
          <a:bodyPr wrap="square" rtlCol="0">
            <a:spAutoFit/>
          </a:bodyPr>
          <a:lstStyle/>
          <a:p>
            <a:pPr algn="ctr"/>
            <a:r>
              <a:rPr lang="en-US" sz="2800" b="1" dirty="0"/>
              <a:t>100%</a:t>
            </a:r>
          </a:p>
        </p:txBody>
      </p:sp>
    </p:spTree>
    <p:extLst>
      <p:ext uri="{BB962C8B-B14F-4D97-AF65-F5344CB8AC3E}">
        <p14:creationId xmlns:p14="http://schemas.microsoft.com/office/powerpoint/2010/main" val="13766766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29"/>
          <p:cNvCxnSpPr>
            <a:cxnSpLocks noChangeShapeType="1"/>
          </p:cNvCxnSpPr>
          <p:nvPr/>
        </p:nvCxnSpPr>
        <p:spPr bwMode="auto">
          <a:xfrm flipV="1">
            <a:off x="1910080" y="2885511"/>
            <a:ext cx="5064370" cy="2954676"/>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 name="Cloud 19"/>
          <p:cNvSpPr/>
          <p:nvPr/>
        </p:nvSpPr>
        <p:spPr>
          <a:xfrm>
            <a:off x="6881698" y="1286007"/>
            <a:ext cx="3174165" cy="2602375"/>
          </a:xfrm>
          <a:prstGeom prst="cloud">
            <a:avLst/>
          </a:prstGeom>
          <a:solidFill>
            <a:srgbClr val="C7A2E3"/>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i="1" dirty="0"/>
          </a:p>
          <a:p>
            <a:pPr algn="ctr"/>
            <a:r>
              <a:rPr lang="en-US" sz="2000" i="1" dirty="0"/>
              <a:t>Friends, family, enough money, </a:t>
            </a:r>
          </a:p>
          <a:p>
            <a:pPr algn="ctr"/>
            <a:r>
              <a:rPr lang="en-US" sz="2000" i="1" dirty="0"/>
              <a:t>job I like, home, faith, vacations, health, choice, freedom</a:t>
            </a:r>
            <a:endParaRPr lang="en-US" sz="2000" dirty="0"/>
          </a:p>
          <a:p>
            <a:pPr algn="ctr"/>
            <a:endParaRPr lang="en-US" sz="2200" b="1" i="1" dirty="0"/>
          </a:p>
        </p:txBody>
      </p:sp>
      <p:sp>
        <p:nvSpPr>
          <p:cNvPr id="14" name="Cloud 13"/>
          <p:cNvSpPr/>
          <p:nvPr/>
        </p:nvSpPr>
        <p:spPr>
          <a:xfrm>
            <a:off x="6996358" y="4316776"/>
            <a:ext cx="3331918" cy="1951204"/>
          </a:xfrm>
          <a:prstGeom prst="cloud">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Poverty, loneliness, segregation, restrictions, lack of choice, boredom, institutions</a:t>
            </a:r>
          </a:p>
        </p:txBody>
      </p:sp>
      <p:cxnSp>
        <p:nvCxnSpPr>
          <p:cNvPr id="13" name="Straight Connector 12"/>
          <p:cNvCxnSpPr/>
          <p:nvPr/>
        </p:nvCxnSpPr>
        <p:spPr>
          <a:xfrm>
            <a:off x="4175894" y="4615368"/>
            <a:ext cx="2798559" cy="731943"/>
          </a:xfrm>
          <a:prstGeom prst="line">
            <a:avLst/>
          </a:prstGeom>
          <a:ln>
            <a:solidFill>
              <a:srgbClr val="8F0000"/>
            </a:solidFill>
            <a:tailEnd type="triangle" w="lg"/>
          </a:ln>
        </p:spPr>
        <p:style>
          <a:lnRef idx="2">
            <a:schemeClr val="accent1"/>
          </a:lnRef>
          <a:fillRef idx="0">
            <a:schemeClr val="accent1"/>
          </a:fillRef>
          <a:effectRef idx="1">
            <a:schemeClr val="accent1"/>
          </a:effectRef>
          <a:fontRef idx="minor">
            <a:schemeClr val="tx1"/>
          </a:fontRef>
        </p:style>
      </p:cxnSp>
      <p:pic>
        <p:nvPicPr>
          <p:cNvPr id="19" name="Picture 18" descr="star-puk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462" y="3888379"/>
            <a:ext cx="1340858" cy="1275242"/>
          </a:xfrm>
          <a:prstGeom prst="rect">
            <a:avLst/>
          </a:prstGeom>
        </p:spPr>
      </p:pic>
      <p:pic>
        <p:nvPicPr>
          <p:cNvPr id="12" name="Picture 3" descr="C:\Users\stjohnj\AppData\Local\Microsoft\Windows\Temporary Internet Files\Content.Outlook\9N7AETT7\circles-services-color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84240" y="1191905"/>
            <a:ext cx="2382866" cy="238286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767840" y="179315"/>
            <a:ext cx="8676640" cy="692497"/>
          </a:xfrm>
          <a:prstGeom prst="rect">
            <a:avLst/>
          </a:prstGeom>
          <a:noFill/>
        </p:spPr>
        <p:txBody>
          <a:bodyPr wrap="square" rtlCol="0">
            <a:spAutoFit/>
          </a:bodyPr>
          <a:lstStyle/>
          <a:p>
            <a:r>
              <a:rPr lang="en-US" sz="3900" dirty="0">
                <a:solidFill>
                  <a:srgbClr val="7030A0"/>
                </a:solidFill>
                <a:latin typeface="+mj-lt"/>
              </a:rPr>
              <a:t>Focusing ONLY on Eligibility Supports</a:t>
            </a:r>
          </a:p>
        </p:txBody>
      </p:sp>
      <p:sp>
        <p:nvSpPr>
          <p:cNvPr id="10" name="TextBox 9"/>
          <p:cNvSpPr txBox="1"/>
          <p:nvPr/>
        </p:nvSpPr>
        <p:spPr>
          <a:xfrm>
            <a:off x="3756698" y="4301210"/>
            <a:ext cx="838386" cy="492443"/>
          </a:xfrm>
          <a:prstGeom prst="rect">
            <a:avLst/>
          </a:prstGeom>
          <a:noFill/>
        </p:spPr>
        <p:txBody>
          <a:bodyPr wrap="square" rtlCol="0">
            <a:spAutoFit/>
          </a:bodyPr>
          <a:lstStyle/>
          <a:p>
            <a:pPr algn="ctr"/>
            <a:r>
              <a:rPr lang="en-US" sz="1300" dirty="0"/>
              <a:t>Eligibility Supports</a:t>
            </a:r>
          </a:p>
        </p:txBody>
      </p:sp>
    </p:spTree>
    <p:extLst>
      <p:ext uri="{BB962C8B-B14F-4D97-AF65-F5344CB8AC3E}">
        <p14:creationId xmlns:p14="http://schemas.microsoft.com/office/powerpoint/2010/main" val="158603058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29"/>
          <p:cNvCxnSpPr>
            <a:cxnSpLocks noChangeShapeType="1"/>
            <a:endCxn id="20" idx="2"/>
          </p:cNvCxnSpPr>
          <p:nvPr/>
        </p:nvCxnSpPr>
        <p:spPr bwMode="auto">
          <a:xfrm flipV="1">
            <a:off x="1910080" y="2638229"/>
            <a:ext cx="5074318" cy="3201961"/>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0" name="Cloud 19"/>
          <p:cNvSpPr/>
          <p:nvPr/>
        </p:nvSpPr>
        <p:spPr>
          <a:xfrm>
            <a:off x="6974450" y="1364350"/>
            <a:ext cx="3207076" cy="2547757"/>
          </a:xfrm>
          <a:prstGeom prst="cloud">
            <a:avLst/>
          </a:prstGeom>
          <a:solidFill>
            <a:srgbClr val="C7A2E3"/>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200" b="1" i="1" dirty="0"/>
          </a:p>
          <a:p>
            <a:pPr algn="ctr"/>
            <a:r>
              <a:rPr lang="en-US" sz="2000" i="1" dirty="0"/>
              <a:t>Friends, family, enough money, </a:t>
            </a:r>
          </a:p>
          <a:p>
            <a:pPr algn="ctr"/>
            <a:r>
              <a:rPr lang="en-US" sz="2000" i="1" dirty="0"/>
              <a:t>job I like, home, faith, vacations, health, choice, freedom</a:t>
            </a:r>
            <a:endParaRPr lang="en-US" sz="2000" dirty="0"/>
          </a:p>
          <a:p>
            <a:pPr algn="ctr"/>
            <a:endParaRPr lang="en-US" sz="2200" b="1" dirty="0"/>
          </a:p>
        </p:txBody>
      </p:sp>
      <p:sp>
        <p:nvSpPr>
          <p:cNvPr id="14" name="Cloud 13"/>
          <p:cNvSpPr/>
          <p:nvPr/>
        </p:nvSpPr>
        <p:spPr>
          <a:xfrm>
            <a:off x="6974450" y="4310884"/>
            <a:ext cx="3298650" cy="1890279"/>
          </a:xfrm>
          <a:prstGeom prst="cloud">
            <a:avLst/>
          </a:prstGeom>
          <a:ln>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a:p>
        </p:txBody>
      </p:sp>
      <p:cxnSp>
        <p:nvCxnSpPr>
          <p:cNvPr id="13" name="Straight Connector 12"/>
          <p:cNvCxnSpPr/>
          <p:nvPr/>
        </p:nvCxnSpPr>
        <p:spPr>
          <a:xfrm>
            <a:off x="4292600" y="4646269"/>
            <a:ext cx="2590276" cy="471765"/>
          </a:xfrm>
          <a:prstGeom prst="line">
            <a:avLst/>
          </a:prstGeom>
          <a:ln>
            <a:solidFill>
              <a:srgbClr val="8F0000"/>
            </a:solidFill>
            <a:tailEnd type="triangle" w="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767840" y="179315"/>
            <a:ext cx="8676640" cy="692497"/>
          </a:xfrm>
          <a:prstGeom prst="rect">
            <a:avLst/>
          </a:prstGeom>
          <a:noFill/>
        </p:spPr>
        <p:txBody>
          <a:bodyPr wrap="square" rtlCol="0">
            <a:spAutoFit/>
          </a:bodyPr>
          <a:lstStyle/>
          <a:p>
            <a:pPr algn="ctr"/>
            <a:r>
              <a:rPr lang="en-US" sz="3900" dirty="0">
                <a:solidFill>
                  <a:srgbClr val="7030A0"/>
                </a:solidFill>
                <a:latin typeface="+mj-lt"/>
              </a:rPr>
              <a:t>Relying ONLY on Family &amp; Friends</a:t>
            </a:r>
          </a:p>
        </p:txBody>
      </p:sp>
      <p:pic>
        <p:nvPicPr>
          <p:cNvPr id="17" name="Picture 4" descr="C:\Users\stjohnj\AppData\Local\Microsoft\Windows\Temporary Internet Files\Content.Outlook\9N7AETT7\circles-normal-color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48393" y="1249682"/>
            <a:ext cx="2293875" cy="229387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descr="star-purpl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40851" y="3892285"/>
            <a:ext cx="1270081" cy="1207928"/>
          </a:xfrm>
          <a:prstGeom prst="rect">
            <a:avLst/>
          </a:prstGeom>
        </p:spPr>
      </p:pic>
      <p:sp>
        <p:nvSpPr>
          <p:cNvPr id="4" name="TextBox 3"/>
          <p:cNvSpPr txBox="1"/>
          <p:nvPr/>
        </p:nvSpPr>
        <p:spPr>
          <a:xfrm>
            <a:off x="3562032" y="4308828"/>
            <a:ext cx="1027717" cy="292388"/>
          </a:xfrm>
          <a:prstGeom prst="rect">
            <a:avLst/>
          </a:prstGeom>
          <a:noFill/>
        </p:spPr>
        <p:txBody>
          <a:bodyPr wrap="none" rtlCol="0">
            <a:spAutoFit/>
          </a:bodyPr>
          <a:lstStyle/>
          <a:p>
            <a:r>
              <a:rPr lang="en-US" sz="1300" dirty="0">
                <a:solidFill>
                  <a:schemeClr val="bg1"/>
                </a:solidFill>
              </a:rPr>
              <a:t>Relationships</a:t>
            </a:r>
          </a:p>
        </p:txBody>
      </p:sp>
      <p:sp>
        <p:nvSpPr>
          <p:cNvPr id="19" name="Rectangle 18"/>
          <p:cNvSpPr/>
          <p:nvPr/>
        </p:nvSpPr>
        <p:spPr>
          <a:xfrm>
            <a:off x="7319547" y="4687046"/>
            <a:ext cx="2567216" cy="1200329"/>
          </a:xfrm>
          <a:prstGeom prst="rect">
            <a:avLst/>
          </a:prstGeom>
        </p:spPr>
        <p:txBody>
          <a:bodyPr wrap="square">
            <a:spAutoFit/>
          </a:bodyPr>
          <a:lstStyle/>
          <a:p>
            <a:pPr algn="ctr"/>
            <a:r>
              <a:rPr lang="en-US" dirty="0"/>
              <a:t>Poverty, loneliness, segregation, restrictions, lack of choice, boredom, institutions </a:t>
            </a:r>
          </a:p>
        </p:txBody>
      </p:sp>
    </p:spTree>
    <p:extLst>
      <p:ext uri="{BB962C8B-B14F-4D97-AF65-F5344CB8AC3E}">
        <p14:creationId xmlns:p14="http://schemas.microsoft.com/office/powerpoint/2010/main" val="1750706929"/>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051574" y="1069457"/>
            <a:ext cx="6144632" cy="49899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Title 1"/>
          <p:cNvSpPr>
            <a:spLocks noGrp="1"/>
          </p:cNvSpPr>
          <p:nvPr>
            <p:ph type="title"/>
          </p:nvPr>
        </p:nvSpPr>
        <p:spPr>
          <a:xfrm>
            <a:off x="2018173" y="177118"/>
            <a:ext cx="9222256" cy="909415"/>
          </a:xfrm>
        </p:spPr>
        <p:txBody>
          <a:bodyPr>
            <a:noAutofit/>
          </a:bodyPr>
          <a:lstStyle/>
          <a:p>
            <a:pPr algn="ctr"/>
            <a:r>
              <a:rPr lang="en-US" dirty="0" smtClean="0"/>
              <a:t>Focusing </a:t>
            </a:r>
            <a:r>
              <a:rPr lang="en-US" dirty="0"/>
              <a:t>on Social and Spirituality </a:t>
            </a:r>
            <a:endParaRPr lang="en-US" dirty="0"/>
          </a:p>
        </p:txBody>
      </p:sp>
      <p:sp>
        <p:nvSpPr>
          <p:cNvPr id="7" name="TextBox 6"/>
          <p:cNvSpPr txBox="1"/>
          <p:nvPr/>
        </p:nvSpPr>
        <p:spPr>
          <a:xfrm>
            <a:off x="4841900" y="1451255"/>
            <a:ext cx="2569274" cy="1569660"/>
          </a:xfrm>
          <a:prstGeom prst="rect">
            <a:avLst/>
          </a:prstGeom>
          <a:noFill/>
        </p:spPr>
        <p:txBody>
          <a:bodyPr wrap="square" rtlCol="0">
            <a:spAutoFit/>
          </a:bodyPr>
          <a:lstStyle/>
          <a:p>
            <a:pPr algn="ctr"/>
            <a:r>
              <a:rPr lang="en-US" sz="1600" dirty="0">
                <a:solidFill>
                  <a:prstClr val="black"/>
                </a:solidFill>
              </a:rPr>
              <a:t>Happy, Funny and loving</a:t>
            </a:r>
          </a:p>
          <a:p>
            <a:pPr algn="ctr"/>
            <a:r>
              <a:rPr lang="en-US" sz="1600" dirty="0">
                <a:solidFill>
                  <a:prstClr val="black"/>
                </a:solidFill>
              </a:rPr>
              <a:t>Likes to help people</a:t>
            </a:r>
          </a:p>
          <a:p>
            <a:pPr algn="ctr"/>
            <a:r>
              <a:rPr lang="en-US" sz="1600" dirty="0">
                <a:solidFill>
                  <a:prstClr val="black"/>
                </a:solidFill>
              </a:rPr>
              <a:t>Likes to try new things</a:t>
            </a:r>
          </a:p>
          <a:p>
            <a:pPr algn="ctr"/>
            <a:r>
              <a:rPr lang="en-US" sz="1600" dirty="0">
                <a:solidFill>
                  <a:prstClr val="black"/>
                </a:solidFill>
              </a:rPr>
              <a:t>Police cars, tow trucks, fire engines and racecars</a:t>
            </a:r>
          </a:p>
          <a:p>
            <a:pPr algn="ctr"/>
            <a:r>
              <a:rPr lang="en-US" sz="1600" dirty="0">
                <a:solidFill>
                  <a:prstClr val="black"/>
                </a:solidFill>
              </a:rPr>
              <a:t>Golf Cart</a:t>
            </a:r>
            <a:endParaRPr lang="en-US" sz="1600" dirty="0">
              <a:solidFill>
                <a:prstClr val="black"/>
              </a:solidFill>
            </a:endParaRPr>
          </a:p>
        </p:txBody>
      </p:sp>
      <p:sp>
        <p:nvSpPr>
          <p:cNvPr id="8" name="TextBox 7"/>
          <p:cNvSpPr txBox="1"/>
          <p:nvPr/>
        </p:nvSpPr>
        <p:spPr>
          <a:xfrm>
            <a:off x="7025106" y="2646052"/>
            <a:ext cx="2264500" cy="1323439"/>
          </a:xfrm>
          <a:prstGeom prst="rect">
            <a:avLst/>
          </a:prstGeom>
          <a:noFill/>
        </p:spPr>
        <p:txBody>
          <a:bodyPr wrap="square" rtlCol="0">
            <a:spAutoFit/>
          </a:bodyPr>
          <a:lstStyle/>
          <a:p>
            <a:pPr algn="ctr"/>
            <a:r>
              <a:rPr lang="en-US" sz="1600" dirty="0">
                <a:solidFill>
                  <a:prstClr val="black"/>
                </a:solidFill>
              </a:rPr>
              <a:t>See his girlfriend more</a:t>
            </a:r>
          </a:p>
          <a:p>
            <a:pPr algn="ctr"/>
            <a:r>
              <a:rPr lang="en-US" sz="1600" dirty="0">
                <a:solidFill>
                  <a:prstClr val="black"/>
                </a:solidFill>
              </a:rPr>
              <a:t>Connect with his family</a:t>
            </a:r>
          </a:p>
          <a:p>
            <a:pPr algn="ctr"/>
            <a:r>
              <a:rPr lang="en-US" sz="1600" dirty="0">
                <a:solidFill>
                  <a:prstClr val="black"/>
                </a:solidFill>
              </a:rPr>
              <a:t>Spend more time with friends</a:t>
            </a:r>
          </a:p>
          <a:p>
            <a:pPr algn="ctr"/>
            <a:endParaRPr lang="en-US" sz="1600" dirty="0">
              <a:solidFill>
                <a:prstClr val="black"/>
              </a:solidFill>
            </a:endParaRPr>
          </a:p>
        </p:txBody>
      </p:sp>
      <p:sp>
        <p:nvSpPr>
          <p:cNvPr id="9" name="TextBox 8"/>
          <p:cNvSpPr txBox="1"/>
          <p:nvPr/>
        </p:nvSpPr>
        <p:spPr>
          <a:xfrm>
            <a:off x="3377508" y="4762822"/>
            <a:ext cx="1995766" cy="1077218"/>
          </a:xfrm>
          <a:prstGeom prst="rect">
            <a:avLst/>
          </a:prstGeom>
          <a:noFill/>
        </p:spPr>
        <p:txBody>
          <a:bodyPr wrap="square" rtlCol="0">
            <a:spAutoFit/>
          </a:bodyPr>
          <a:lstStyle/>
          <a:p>
            <a:pPr algn="ctr"/>
            <a:r>
              <a:rPr lang="en-US" sz="1600" dirty="0">
                <a:solidFill>
                  <a:prstClr val="black"/>
                </a:solidFill>
              </a:rPr>
              <a:t>Scouts</a:t>
            </a:r>
          </a:p>
          <a:p>
            <a:pPr algn="ctr"/>
            <a:r>
              <a:rPr lang="en-US" sz="1600" dirty="0">
                <a:solidFill>
                  <a:prstClr val="black"/>
                </a:solidFill>
              </a:rPr>
              <a:t>Red Robin</a:t>
            </a:r>
          </a:p>
          <a:p>
            <a:pPr algn="ctr"/>
            <a:r>
              <a:rPr lang="en-US" sz="1600" dirty="0">
                <a:solidFill>
                  <a:prstClr val="black"/>
                </a:solidFill>
              </a:rPr>
              <a:t>Race Tracks</a:t>
            </a:r>
          </a:p>
          <a:p>
            <a:pPr algn="ctr"/>
            <a:endParaRPr lang="en-US" sz="1600" dirty="0">
              <a:solidFill>
                <a:prstClr val="black"/>
              </a:solidFill>
            </a:endParaRPr>
          </a:p>
        </p:txBody>
      </p:sp>
      <p:sp>
        <p:nvSpPr>
          <p:cNvPr id="10" name="TextBox 9"/>
          <p:cNvSpPr txBox="1"/>
          <p:nvPr/>
        </p:nvSpPr>
        <p:spPr>
          <a:xfrm>
            <a:off x="6175383" y="4978360"/>
            <a:ext cx="2237985" cy="584776"/>
          </a:xfrm>
          <a:prstGeom prst="rect">
            <a:avLst/>
          </a:prstGeom>
          <a:noFill/>
        </p:spPr>
        <p:txBody>
          <a:bodyPr wrap="square" rtlCol="0">
            <a:spAutoFit/>
          </a:bodyPr>
          <a:lstStyle/>
          <a:p>
            <a:pPr algn="ctr"/>
            <a:r>
              <a:rPr lang="en-US" sz="1600" dirty="0">
                <a:solidFill>
                  <a:prstClr val="black"/>
                </a:solidFill>
              </a:rPr>
              <a:t>Companion Supports </a:t>
            </a:r>
          </a:p>
          <a:p>
            <a:pPr algn="ctr"/>
            <a:r>
              <a:rPr lang="en-US" sz="1600" dirty="0">
                <a:solidFill>
                  <a:prstClr val="black"/>
                </a:solidFill>
              </a:rPr>
              <a:t>day-to-day</a:t>
            </a:r>
            <a:endParaRPr lang="en-US" sz="1600" dirty="0">
              <a:solidFill>
                <a:prstClr val="black"/>
              </a:solidFill>
            </a:endParaRPr>
          </a:p>
        </p:txBody>
      </p:sp>
      <p:sp>
        <p:nvSpPr>
          <p:cNvPr id="11" name="TextBox 10"/>
          <p:cNvSpPr txBox="1"/>
          <p:nvPr/>
        </p:nvSpPr>
        <p:spPr>
          <a:xfrm>
            <a:off x="2714166" y="2601288"/>
            <a:ext cx="2653406" cy="646331"/>
          </a:xfrm>
          <a:prstGeom prst="rect">
            <a:avLst/>
          </a:prstGeom>
          <a:noFill/>
        </p:spPr>
        <p:txBody>
          <a:bodyPr wrap="square" rtlCol="0">
            <a:spAutoFit/>
          </a:bodyPr>
          <a:lstStyle/>
          <a:p>
            <a:pPr algn="ctr"/>
            <a:r>
              <a:rPr lang="en-US" dirty="0">
                <a:solidFill>
                  <a:prstClr val="black"/>
                </a:solidFill>
              </a:rPr>
              <a:t>I-pad</a:t>
            </a:r>
          </a:p>
          <a:p>
            <a:pPr algn="ctr"/>
            <a:r>
              <a:rPr lang="en-US" dirty="0">
                <a:solidFill>
                  <a:prstClr val="black"/>
                </a:solidFill>
              </a:rPr>
              <a:t>Smart Phone</a:t>
            </a:r>
            <a:endParaRPr lang="en-US" dirty="0">
              <a:solidFill>
                <a:prstClr val="black"/>
              </a:solidFill>
            </a:endParaRPr>
          </a:p>
        </p:txBody>
      </p:sp>
      <p:pic>
        <p:nvPicPr>
          <p:cNvPr id="12"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1340762" y="228601"/>
            <a:ext cx="868373" cy="868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IMG_3561.JP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rot="5400000">
            <a:off x="1733162" y="1930968"/>
            <a:ext cx="1128655" cy="1259177"/>
          </a:xfrm>
          <a:prstGeom prst="rect">
            <a:avLst/>
          </a:prstGeom>
        </p:spPr>
      </p:pic>
      <p:pic>
        <p:nvPicPr>
          <p:cNvPr id="13" name="Picture 12" descr="IMG_4629.JP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9289606" y="1798094"/>
            <a:ext cx="1459619" cy="1326790"/>
          </a:xfrm>
          <a:prstGeom prst="rect">
            <a:avLst/>
          </a:prstGeom>
        </p:spPr>
      </p:pic>
      <p:pic>
        <p:nvPicPr>
          <p:cNvPr id="14" name="Content Placeholder 2"/>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9370694" y="4779710"/>
            <a:ext cx="1768385" cy="1262797"/>
          </a:xfrm>
          <a:prstGeom prst="rect">
            <a:avLst/>
          </a:prstGeom>
        </p:spPr>
      </p:pic>
      <p:pic>
        <p:nvPicPr>
          <p:cNvPr id="1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632452" y="4804779"/>
            <a:ext cx="1419122" cy="10643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 name="Rectangle 3"/>
          <p:cNvSpPr/>
          <p:nvPr/>
        </p:nvSpPr>
        <p:spPr>
          <a:xfrm>
            <a:off x="5587550" y="3375612"/>
            <a:ext cx="1132810" cy="584775"/>
          </a:xfrm>
          <a:prstGeom prst="rect">
            <a:avLst/>
          </a:prstGeom>
        </p:spPr>
        <p:txBody>
          <a:bodyPr wrap="square">
            <a:spAutoFit/>
          </a:bodyPr>
          <a:lstStyle/>
          <a:p>
            <a:pPr algn="ctr"/>
            <a:r>
              <a:rPr lang="en-US" sz="3200" b="1" dirty="0">
                <a:latin typeface="+mj-lt"/>
              </a:rPr>
              <a:t>Eric</a:t>
            </a:r>
            <a:endParaRPr lang="en-US" sz="3200" b="1" dirty="0">
              <a:latin typeface="+mj-lt"/>
            </a:endParaRPr>
          </a:p>
        </p:txBody>
      </p:sp>
    </p:spTree>
    <p:extLst>
      <p:ext uri="{BB962C8B-B14F-4D97-AF65-F5344CB8AC3E}">
        <p14:creationId xmlns:p14="http://schemas.microsoft.com/office/powerpoint/2010/main" val="326676664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1524001" y="531994"/>
            <a:ext cx="5701996" cy="6177706"/>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Safety and Security</a:t>
            </a:r>
            <a:endParaRPr lang="en-US" dirty="0"/>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p:txBody>
          <a:bodyPr>
            <a:normAutofit/>
          </a:bodyPr>
          <a:lstStyle/>
          <a:p>
            <a:pPr algn="ctr"/>
            <a:r>
              <a:rPr lang="en-US" sz="2800" dirty="0" smtClean="0"/>
              <a:t>Focusing </a:t>
            </a:r>
            <a:r>
              <a:rPr lang="en-US" sz="2800" dirty="0"/>
              <a:t>on </a:t>
            </a:r>
            <a:br>
              <a:rPr lang="en-US" sz="2800" dirty="0"/>
            </a:br>
            <a:r>
              <a:rPr lang="en-US" sz="2800" dirty="0" smtClean="0"/>
              <a:t>Supported </a:t>
            </a:r>
            <a:br>
              <a:rPr lang="en-US" sz="2800" dirty="0" smtClean="0"/>
            </a:br>
            <a:r>
              <a:rPr lang="en-US" sz="2800" dirty="0" smtClean="0"/>
              <a:t>Decision </a:t>
            </a:r>
            <a:r>
              <a:rPr lang="en-US" sz="2800" dirty="0"/>
              <a:t>Making </a:t>
            </a:r>
            <a:br>
              <a:rPr lang="en-US" sz="2800" dirty="0"/>
            </a:br>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03695" y="672793"/>
            <a:ext cx="1100753" cy="1100753"/>
          </a:xfrm>
          <a:prstGeom prst="rect">
            <a:avLst/>
          </a:prstGeom>
        </p:spPr>
      </p:pic>
    </p:spTree>
    <p:extLst>
      <p:ext uri="{BB962C8B-B14F-4D97-AF65-F5344CB8AC3E}">
        <p14:creationId xmlns:p14="http://schemas.microsoft.com/office/powerpoint/2010/main" val="3873694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802017" y="2313410"/>
            <a:ext cx="2076450" cy="2514600"/>
            <a:chOff x="381000" y="2286000"/>
            <a:chExt cx="2076450" cy="2514600"/>
          </a:xfrm>
        </p:grpSpPr>
        <p:sp>
          <p:nvSpPr>
            <p:cNvPr id="24" name="Down Arrow 2"/>
            <p:cNvSpPr>
              <a:spLocks noChangeArrowheads="1"/>
            </p:cNvSpPr>
            <p:nvPr/>
          </p:nvSpPr>
          <p:spPr bwMode="auto">
            <a:xfrm rot="-5400000">
              <a:off x="161925" y="2505075"/>
              <a:ext cx="2514600" cy="2076450"/>
            </a:xfrm>
            <a:prstGeom prst="downArrow">
              <a:avLst>
                <a:gd name="adj1" fmla="val 50000"/>
                <a:gd name="adj2" fmla="val 50014"/>
              </a:avLst>
            </a:prstGeom>
            <a:solidFill>
              <a:srgbClr val="C7A2E3"/>
            </a:solidFill>
            <a:ln w="9525">
              <a:solidFill>
                <a:schemeClr val="tx1"/>
              </a:solidFill>
              <a:round/>
              <a:headEnd/>
              <a:tailEnd/>
            </a:ln>
          </p:spPr>
          <p:txBody>
            <a:bodyPr/>
            <a:lstStyle/>
            <a:p>
              <a:pPr eaLnBrk="0" hangingPunct="0"/>
              <a:endParaRPr lang="en-US" sz="2000"/>
            </a:p>
          </p:txBody>
        </p:sp>
        <p:sp>
          <p:nvSpPr>
            <p:cNvPr id="25" name="TextBox 1"/>
            <p:cNvSpPr txBox="1">
              <a:spLocks noChangeArrowheads="1"/>
            </p:cNvSpPr>
            <p:nvPr/>
          </p:nvSpPr>
          <p:spPr bwMode="auto">
            <a:xfrm>
              <a:off x="381000" y="3124200"/>
              <a:ext cx="1752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000" dirty="0">
                  <a:latin typeface="+mn-lt"/>
                </a:rPr>
                <a:t>Expectations, Values, </a:t>
              </a:r>
              <a:r>
                <a:rPr lang="en-US" sz="2000" dirty="0">
                  <a:latin typeface="+mn-lt"/>
                </a:rPr>
                <a:t>Rights</a:t>
              </a:r>
              <a:endParaRPr lang="en-US" sz="2000" dirty="0">
                <a:latin typeface="+mn-lt"/>
              </a:endParaRPr>
            </a:p>
          </p:txBody>
        </p:sp>
      </p:grpSp>
      <p:grpSp>
        <p:nvGrpSpPr>
          <p:cNvPr id="26" name="Group 25"/>
          <p:cNvGrpSpPr/>
          <p:nvPr/>
        </p:nvGrpSpPr>
        <p:grpSpPr>
          <a:xfrm rot="1506238">
            <a:off x="7556838" y="4512155"/>
            <a:ext cx="2706795" cy="1219200"/>
            <a:chOff x="6172200" y="4419600"/>
            <a:chExt cx="2706795" cy="1219200"/>
          </a:xfrm>
        </p:grpSpPr>
        <p:sp>
          <p:nvSpPr>
            <p:cNvPr id="27" name="Down Arrow 17"/>
            <p:cNvSpPr>
              <a:spLocks noChangeArrowheads="1"/>
            </p:cNvSpPr>
            <p:nvPr/>
          </p:nvSpPr>
          <p:spPr bwMode="auto">
            <a:xfrm rot="5400000">
              <a:off x="6878638" y="3713162"/>
              <a:ext cx="1219200" cy="2632075"/>
            </a:xfrm>
            <a:prstGeom prst="downArrow">
              <a:avLst>
                <a:gd name="adj1" fmla="val 50000"/>
                <a:gd name="adj2" fmla="val 49993"/>
              </a:avLst>
            </a:prstGeom>
            <a:solidFill>
              <a:srgbClr val="C7A2E3"/>
            </a:solidFill>
            <a:ln w="9525">
              <a:solidFill>
                <a:schemeClr val="tx1"/>
              </a:solidFill>
              <a:round/>
              <a:headEnd/>
              <a:tailEnd/>
            </a:ln>
          </p:spPr>
          <p:txBody>
            <a:bodyPr/>
            <a:lstStyle/>
            <a:p>
              <a:pPr eaLnBrk="0" hangingPunct="0"/>
              <a:endParaRPr lang="en-US" sz="2000">
                <a:solidFill>
                  <a:schemeClr val="accent1">
                    <a:lumMod val="20000"/>
                    <a:lumOff val="80000"/>
                  </a:schemeClr>
                </a:solidFill>
              </a:endParaRPr>
            </a:p>
          </p:txBody>
        </p:sp>
        <p:sp>
          <p:nvSpPr>
            <p:cNvPr id="28" name="TextBox 16"/>
            <p:cNvSpPr txBox="1">
              <a:spLocks noChangeArrowheads="1"/>
            </p:cNvSpPr>
            <p:nvPr/>
          </p:nvSpPr>
          <p:spPr bwMode="auto">
            <a:xfrm>
              <a:off x="6745395" y="4624614"/>
              <a:ext cx="213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000" dirty="0">
                  <a:latin typeface="+mn-lt"/>
                </a:rPr>
                <a:t>Capacity of </a:t>
              </a:r>
            </a:p>
            <a:p>
              <a:pPr eaLnBrk="1" hangingPunct="1"/>
              <a:r>
                <a:rPr lang="en-US" sz="2000" dirty="0">
                  <a:latin typeface="+mn-lt"/>
                </a:rPr>
                <a:t>Work Force</a:t>
              </a:r>
            </a:p>
          </p:txBody>
        </p:sp>
      </p:grpSp>
      <p:grpSp>
        <p:nvGrpSpPr>
          <p:cNvPr id="29" name="Group 28"/>
          <p:cNvGrpSpPr/>
          <p:nvPr/>
        </p:nvGrpSpPr>
        <p:grpSpPr>
          <a:xfrm>
            <a:off x="7730530" y="2968343"/>
            <a:ext cx="2666999" cy="1219200"/>
            <a:chOff x="6172200" y="3048000"/>
            <a:chExt cx="2666999" cy="1219200"/>
          </a:xfrm>
          <a:solidFill>
            <a:srgbClr val="B6D27B"/>
          </a:solidFill>
        </p:grpSpPr>
        <p:sp>
          <p:nvSpPr>
            <p:cNvPr id="30" name="Down Arrow 19"/>
            <p:cNvSpPr>
              <a:spLocks noChangeArrowheads="1"/>
            </p:cNvSpPr>
            <p:nvPr/>
          </p:nvSpPr>
          <p:spPr bwMode="auto">
            <a:xfrm rot="5400000">
              <a:off x="6896100" y="2324100"/>
              <a:ext cx="1219200" cy="2666999"/>
            </a:xfrm>
            <a:prstGeom prst="downArrow">
              <a:avLst>
                <a:gd name="adj1" fmla="val 50000"/>
                <a:gd name="adj2" fmla="val 49993"/>
              </a:avLst>
            </a:prstGeom>
            <a:grpFill/>
            <a:ln w="9525">
              <a:solidFill>
                <a:schemeClr val="tx1"/>
              </a:solidFill>
              <a:round/>
              <a:headEnd/>
              <a:tailEnd/>
            </a:ln>
          </p:spPr>
          <p:txBody>
            <a:bodyPr/>
            <a:lstStyle/>
            <a:p>
              <a:pPr eaLnBrk="0" hangingPunct="0"/>
              <a:endParaRPr lang="en-US" sz="2000"/>
            </a:p>
          </p:txBody>
        </p:sp>
        <p:sp>
          <p:nvSpPr>
            <p:cNvPr id="31" name="TextBox 17"/>
            <p:cNvSpPr txBox="1">
              <a:spLocks noChangeArrowheads="1"/>
            </p:cNvSpPr>
            <p:nvPr/>
          </p:nvSpPr>
          <p:spPr bwMode="auto">
            <a:xfrm>
              <a:off x="6705600" y="3486090"/>
              <a:ext cx="2057400" cy="4001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2000" dirty="0">
                  <a:latin typeface="+mn-lt"/>
                </a:rPr>
                <a:t>Budgets</a:t>
              </a:r>
              <a:endParaRPr lang="en-US" sz="2000" dirty="0">
                <a:latin typeface="+mn-lt"/>
              </a:endParaRPr>
            </a:p>
          </p:txBody>
        </p:sp>
      </p:grpSp>
      <p:grpSp>
        <p:nvGrpSpPr>
          <p:cNvPr id="32" name="Group 31"/>
          <p:cNvGrpSpPr/>
          <p:nvPr/>
        </p:nvGrpSpPr>
        <p:grpSpPr>
          <a:xfrm rot="21266424">
            <a:off x="7669421" y="1528099"/>
            <a:ext cx="2632075" cy="1219200"/>
            <a:chOff x="6248400" y="1676400"/>
            <a:chExt cx="2632075" cy="1219200"/>
          </a:xfrm>
        </p:grpSpPr>
        <p:sp>
          <p:nvSpPr>
            <p:cNvPr id="33" name="Down Arrow 16"/>
            <p:cNvSpPr>
              <a:spLocks noChangeArrowheads="1"/>
            </p:cNvSpPr>
            <p:nvPr/>
          </p:nvSpPr>
          <p:spPr bwMode="auto">
            <a:xfrm rot="5400000">
              <a:off x="6954838" y="969962"/>
              <a:ext cx="1219200" cy="2632075"/>
            </a:xfrm>
            <a:prstGeom prst="downArrow">
              <a:avLst>
                <a:gd name="adj1" fmla="val 50000"/>
                <a:gd name="adj2" fmla="val 49993"/>
              </a:avLst>
            </a:prstGeom>
            <a:solidFill>
              <a:srgbClr val="C7A2E3"/>
            </a:solidFill>
            <a:ln w="9525">
              <a:solidFill>
                <a:schemeClr val="tx1"/>
              </a:solidFill>
              <a:round/>
              <a:headEnd/>
              <a:tailEnd/>
            </a:ln>
          </p:spPr>
          <p:txBody>
            <a:bodyPr/>
            <a:lstStyle/>
            <a:p>
              <a:pPr eaLnBrk="0" hangingPunct="0"/>
              <a:endParaRPr lang="en-US" sz="2000"/>
            </a:p>
          </p:txBody>
        </p:sp>
        <p:sp>
          <p:nvSpPr>
            <p:cNvPr id="34" name="TextBox 18"/>
            <p:cNvSpPr txBox="1">
              <a:spLocks noChangeArrowheads="1"/>
            </p:cNvSpPr>
            <p:nvPr/>
          </p:nvSpPr>
          <p:spPr bwMode="auto">
            <a:xfrm>
              <a:off x="6553200" y="2114490"/>
              <a:ext cx="2286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eaLnBrk="1" hangingPunct="1"/>
              <a:r>
                <a:rPr lang="en-US" sz="2000" dirty="0">
                  <a:latin typeface="+mn-lt"/>
                </a:rPr>
                <a:t>Demand for Services</a:t>
              </a:r>
            </a:p>
          </p:txBody>
        </p:sp>
      </p:grpSp>
      <p:grpSp>
        <p:nvGrpSpPr>
          <p:cNvPr id="35" name="Group 34"/>
          <p:cNvGrpSpPr/>
          <p:nvPr/>
        </p:nvGrpSpPr>
        <p:grpSpPr>
          <a:xfrm rot="927005">
            <a:off x="1987643" y="4717099"/>
            <a:ext cx="2248013" cy="1497414"/>
            <a:chOff x="667205" y="4797680"/>
            <a:chExt cx="2176496" cy="1828800"/>
          </a:xfrm>
          <a:solidFill>
            <a:srgbClr val="B6D27B"/>
          </a:solidFill>
        </p:grpSpPr>
        <p:sp>
          <p:nvSpPr>
            <p:cNvPr id="36" name="Down Arrow 16"/>
            <p:cNvSpPr>
              <a:spLocks noChangeArrowheads="1"/>
            </p:cNvSpPr>
            <p:nvPr/>
          </p:nvSpPr>
          <p:spPr bwMode="auto">
            <a:xfrm rot="14047431">
              <a:off x="841053" y="4623832"/>
              <a:ext cx="1828800" cy="2176496"/>
            </a:xfrm>
            <a:prstGeom prst="downArrow">
              <a:avLst>
                <a:gd name="adj1" fmla="val 50000"/>
                <a:gd name="adj2" fmla="val 63000"/>
              </a:avLst>
            </a:prstGeom>
            <a:grpFill/>
            <a:ln w="9525">
              <a:solidFill>
                <a:schemeClr val="tx1"/>
              </a:solidFill>
              <a:round/>
              <a:headEnd/>
              <a:tailEnd/>
            </a:ln>
          </p:spPr>
          <p:txBody>
            <a:bodyPr/>
            <a:lstStyle/>
            <a:p>
              <a:pPr eaLnBrk="0" hangingPunct="0"/>
              <a:endParaRPr lang="en-US" sz="2000"/>
            </a:p>
          </p:txBody>
        </p:sp>
        <p:sp>
          <p:nvSpPr>
            <p:cNvPr id="37" name="TextBox 2"/>
            <p:cNvSpPr txBox="1">
              <a:spLocks noChangeArrowheads="1"/>
            </p:cNvSpPr>
            <p:nvPr/>
          </p:nvSpPr>
          <p:spPr bwMode="auto">
            <a:xfrm rot="19532764">
              <a:off x="1023835" y="5503489"/>
              <a:ext cx="957800" cy="86454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2000" dirty="0">
                  <a:latin typeface="+mn-lt"/>
                </a:rPr>
                <a:t>Federal Policies</a:t>
              </a:r>
              <a:endParaRPr lang="en-US" sz="2000" dirty="0">
                <a:latin typeface="+mn-lt"/>
              </a:endParaRPr>
            </a:p>
          </p:txBody>
        </p:sp>
      </p:grpSp>
      <p:pic>
        <p:nvPicPr>
          <p:cNvPr id="38"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915562" y="1656940"/>
            <a:ext cx="3769747" cy="376974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2" name="Group 21"/>
          <p:cNvGrpSpPr/>
          <p:nvPr/>
        </p:nvGrpSpPr>
        <p:grpSpPr>
          <a:xfrm rot="2945212">
            <a:off x="1996891" y="983338"/>
            <a:ext cx="2384365" cy="1556725"/>
            <a:chOff x="667205" y="4797680"/>
            <a:chExt cx="2176496" cy="1828800"/>
          </a:xfrm>
          <a:solidFill>
            <a:srgbClr val="B6D27B"/>
          </a:solidFill>
        </p:grpSpPr>
        <p:sp>
          <p:nvSpPr>
            <p:cNvPr id="39" name="Down Arrow 16"/>
            <p:cNvSpPr>
              <a:spLocks noChangeArrowheads="1"/>
            </p:cNvSpPr>
            <p:nvPr/>
          </p:nvSpPr>
          <p:spPr bwMode="auto">
            <a:xfrm rot="14047431">
              <a:off x="841053" y="4623832"/>
              <a:ext cx="1828800" cy="2176496"/>
            </a:xfrm>
            <a:prstGeom prst="downArrow">
              <a:avLst>
                <a:gd name="adj1" fmla="val 50000"/>
                <a:gd name="adj2" fmla="val 63000"/>
              </a:avLst>
            </a:prstGeom>
            <a:grpFill/>
            <a:ln w="9525">
              <a:solidFill>
                <a:schemeClr val="tx1"/>
              </a:solidFill>
              <a:round/>
              <a:headEnd/>
              <a:tailEnd/>
            </a:ln>
          </p:spPr>
          <p:txBody>
            <a:bodyPr/>
            <a:lstStyle/>
            <a:p>
              <a:pPr eaLnBrk="0" hangingPunct="0"/>
              <a:endParaRPr lang="en-US" sz="2000"/>
            </a:p>
          </p:txBody>
        </p:sp>
        <p:sp>
          <p:nvSpPr>
            <p:cNvPr id="40" name="TextBox 2"/>
            <p:cNvSpPr txBox="1">
              <a:spLocks noChangeArrowheads="1"/>
            </p:cNvSpPr>
            <p:nvPr/>
          </p:nvSpPr>
          <p:spPr bwMode="auto">
            <a:xfrm rot="19547646">
              <a:off x="789601" y="5462674"/>
              <a:ext cx="1599174" cy="83160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2000" dirty="0">
                  <a:latin typeface="+mn-lt"/>
                </a:rPr>
                <a:t>Changing</a:t>
              </a:r>
            </a:p>
            <a:p>
              <a:pPr algn="ctr" eaLnBrk="1" hangingPunct="1"/>
              <a:r>
                <a:rPr lang="en-US" sz="2000" dirty="0">
                  <a:latin typeface="+mn-lt"/>
                </a:rPr>
                <a:t>Demographics</a:t>
              </a:r>
              <a:endParaRPr lang="en-US" sz="2000" dirty="0">
                <a:latin typeface="+mn-lt"/>
              </a:endParaRPr>
            </a:p>
          </p:txBody>
        </p:sp>
      </p:grpSp>
      <p:sp>
        <p:nvSpPr>
          <p:cNvPr id="2" name="Title 1"/>
          <p:cNvSpPr>
            <a:spLocks noGrp="1"/>
          </p:cNvSpPr>
          <p:nvPr>
            <p:ph type="title"/>
          </p:nvPr>
        </p:nvSpPr>
        <p:spPr>
          <a:xfrm>
            <a:off x="403124" y="280458"/>
            <a:ext cx="11503741" cy="714271"/>
          </a:xfrm>
        </p:spPr>
        <p:txBody>
          <a:bodyPr/>
          <a:lstStyle/>
          <a:p>
            <a:pPr algn="ctr"/>
            <a:r>
              <a:rPr lang="en-US" dirty="0"/>
              <a:t>Current Reality of Services and </a:t>
            </a:r>
            <a:r>
              <a:rPr lang="en-US" dirty="0" smtClean="0"/>
              <a:t>Supports</a:t>
            </a:r>
            <a:endParaRPr lang="en-US" dirty="0"/>
          </a:p>
        </p:txBody>
      </p:sp>
    </p:spTree>
    <p:extLst>
      <p:ext uri="{BB962C8B-B14F-4D97-AF65-F5344CB8AC3E}">
        <p14:creationId xmlns:p14="http://schemas.microsoft.com/office/powerpoint/2010/main" val="1693797994"/>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3"/>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0" y="-1661532"/>
            <a:ext cx="12194420" cy="7114478"/>
          </a:xfrm>
        </p:spPr>
      </p:pic>
      <p:sp>
        <p:nvSpPr>
          <p:cNvPr id="2" name="Title 1"/>
          <p:cNvSpPr>
            <a:spLocks noGrp="1"/>
          </p:cNvSpPr>
          <p:nvPr>
            <p:ph type="title"/>
          </p:nvPr>
        </p:nvSpPr>
        <p:spPr/>
        <p:txBody>
          <a:bodyPr/>
          <a:lstStyle/>
          <a:p>
            <a:r>
              <a:rPr lang="en-US" dirty="0" smtClean="0"/>
              <a:t>LifeCourse Star to Calendar</a:t>
            </a:r>
            <a:endParaRPr lang="en-US" dirty="0"/>
          </a:p>
        </p:txBody>
      </p:sp>
    </p:spTree>
    <p:extLst>
      <p:ext uri="{BB962C8B-B14F-4D97-AF65-F5344CB8AC3E}">
        <p14:creationId xmlns:p14="http://schemas.microsoft.com/office/powerpoint/2010/main" val="1740548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752600" y="1143003"/>
            <a:ext cx="4302808" cy="4298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3"/>
          <p:cNvSpPr txBox="1">
            <a:spLocks/>
          </p:cNvSpPr>
          <p:nvPr/>
        </p:nvSpPr>
        <p:spPr>
          <a:xfrm>
            <a:off x="1752603" y="340803"/>
            <a:ext cx="8635999" cy="755903"/>
          </a:xfrm>
          <a:prstGeom prst="rect">
            <a:avLst/>
          </a:prstGeom>
        </p:spPr>
        <p:txBody>
          <a:bodyPr vert="horz" lIns="91440" tIns="45720" rIns="91440" bIns="45720" rtlCol="0" anchor="ctr">
            <a:normAutofit/>
          </a:bodyPr>
          <a:lstStyle/>
          <a:p>
            <a:pPr algn="ctr" defTabSz="914400">
              <a:lnSpc>
                <a:spcPct val="90000"/>
              </a:lnSpc>
              <a:spcBef>
                <a:spcPct val="0"/>
              </a:spcBef>
              <a:defRPr/>
            </a:pPr>
            <a:r>
              <a:rPr lang="en-US" sz="4800" spc="-120" dirty="0">
                <a:solidFill>
                  <a:schemeClr val="accent1"/>
                </a:solidFill>
                <a:latin typeface="+mj-lt"/>
                <a:ea typeface="+mj-ea"/>
                <a:cs typeface="+mj-cs"/>
              </a:rPr>
              <a:t>BEFORE: Services and Supports</a:t>
            </a:r>
          </a:p>
        </p:txBody>
      </p:sp>
      <p:sp>
        <p:nvSpPr>
          <p:cNvPr id="8" name="TextBox 7"/>
          <p:cNvSpPr txBox="1"/>
          <p:nvPr/>
        </p:nvSpPr>
        <p:spPr>
          <a:xfrm>
            <a:off x="4195380" y="2543022"/>
            <a:ext cx="1688457" cy="338554"/>
          </a:xfrm>
          <a:prstGeom prst="rect">
            <a:avLst/>
          </a:prstGeom>
          <a:noFill/>
        </p:spPr>
        <p:txBody>
          <a:bodyPr wrap="square" rtlCol="0">
            <a:spAutoFit/>
          </a:bodyPr>
          <a:lstStyle/>
          <a:p>
            <a:pPr algn="r"/>
            <a:r>
              <a:rPr lang="en-US" sz="1600" dirty="0"/>
              <a:t>Mom, Dad</a:t>
            </a:r>
          </a:p>
        </p:txBody>
      </p:sp>
      <p:sp>
        <p:nvSpPr>
          <p:cNvPr id="10" name="TextBox 9"/>
          <p:cNvSpPr txBox="1"/>
          <p:nvPr/>
        </p:nvSpPr>
        <p:spPr>
          <a:xfrm>
            <a:off x="3962403" y="4332982"/>
            <a:ext cx="1977081" cy="1077218"/>
          </a:xfrm>
          <a:prstGeom prst="rect">
            <a:avLst/>
          </a:prstGeom>
          <a:noFill/>
        </p:spPr>
        <p:txBody>
          <a:bodyPr wrap="square" rtlCol="0">
            <a:spAutoFit/>
          </a:bodyPr>
          <a:lstStyle/>
          <a:p>
            <a:pPr algn="r"/>
            <a:r>
              <a:rPr lang="en-US" sz="1600" dirty="0"/>
              <a:t>DDD Self-Directed waiver PCA staff; Medicaid; Special Needs Trust   </a:t>
            </a:r>
          </a:p>
        </p:txBody>
      </p:sp>
      <p:sp>
        <p:nvSpPr>
          <p:cNvPr id="6" name="TextBox 5"/>
          <p:cNvSpPr txBox="1"/>
          <p:nvPr/>
        </p:nvSpPr>
        <p:spPr>
          <a:xfrm>
            <a:off x="3352800" y="2961385"/>
            <a:ext cx="1137920" cy="830997"/>
          </a:xfrm>
          <a:prstGeom prst="rect">
            <a:avLst/>
          </a:prstGeom>
          <a:noFill/>
        </p:spPr>
        <p:txBody>
          <a:bodyPr wrap="square" rtlCol="0">
            <a:spAutoFit/>
          </a:bodyPr>
          <a:lstStyle/>
          <a:p>
            <a:pPr algn="ctr"/>
            <a:r>
              <a:rPr lang="en-US" sz="1600" dirty="0"/>
              <a:t>Ben’s Services &amp; Supports</a:t>
            </a:r>
          </a:p>
        </p:txBody>
      </p:sp>
      <p:pic>
        <p:nvPicPr>
          <p:cNvPr id="12"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1681" y="1165159"/>
            <a:ext cx="3886956" cy="50292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1" name="Chevron 10"/>
          <p:cNvSpPr/>
          <p:nvPr/>
        </p:nvSpPr>
        <p:spPr>
          <a:xfrm>
            <a:off x="5831384" y="3074001"/>
            <a:ext cx="656505" cy="60575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05139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640792" y="1187784"/>
            <a:ext cx="4302808" cy="4298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86312" y="1143000"/>
            <a:ext cx="3886954" cy="502920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1779544" y="2354128"/>
            <a:ext cx="1414261" cy="830997"/>
          </a:xfrm>
          <a:prstGeom prst="rect">
            <a:avLst/>
          </a:prstGeom>
          <a:noFill/>
        </p:spPr>
        <p:txBody>
          <a:bodyPr wrap="square" rtlCol="0">
            <a:spAutoFit/>
          </a:bodyPr>
          <a:lstStyle/>
          <a:p>
            <a:r>
              <a:rPr lang="en-US" sz="1600" dirty="0" err="1"/>
              <a:t>i</a:t>
            </a:r>
            <a:r>
              <a:rPr lang="en-US" sz="1600" dirty="0"/>
              <a:t>-pad when home alone; digital watch</a:t>
            </a:r>
          </a:p>
        </p:txBody>
      </p:sp>
      <p:sp>
        <p:nvSpPr>
          <p:cNvPr id="5" name="TextBox 4"/>
          <p:cNvSpPr txBox="1"/>
          <p:nvPr/>
        </p:nvSpPr>
        <p:spPr>
          <a:xfrm>
            <a:off x="2544397" y="1531599"/>
            <a:ext cx="2467744" cy="830997"/>
          </a:xfrm>
          <a:prstGeom prst="rect">
            <a:avLst/>
          </a:prstGeom>
          <a:noFill/>
        </p:spPr>
        <p:txBody>
          <a:bodyPr wrap="square" rtlCol="0">
            <a:spAutoFit/>
          </a:bodyPr>
          <a:lstStyle/>
          <a:p>
            <a:pPr algn="ctr"/>
            <a:r>
              <a:rPr lang="en-US" sz="1600" dirty="0"/>
              <a:t>Able to stay home alone for up to an hour; has &amp;       can use </a:t>
            </a:r>
            <a:r>
              <a:rPr lang="en-US" sz="1600" dirty="0" err="1"/>
              <a:t>i</a:t>
            </a:r>
            <a:r>
              <a:rPr lang="en-US" sz="1600" dirty="0"/>
              <a:t>-pad; </a:t>
            </a:r>
          </a:p>
        </p:txBody>
      </p:sp>
      <p:sp>
        <p:nvSpPr>
          <p:cNvPr id="7" name="Title 3"/>
          <p:cNvSpPr txBox="1">
            <a:spLocks/>
          </p:cNvSpPr>
          <p:nvPr/>
        </p:nvSpPr>
        <p:spPr>
          <a:xfrm>
            <a:off x="1752600" y="340803"/>
            <a:ext cx="8575676" cy="755903"/>
          </a:xfrm>
          <a:prstGeom prst="rect">
            <a:avLst/>
          </a:prstGeom>
        </p:spPr>
        <p:txBody>
          <a:bodyPr vert="horz" lIns="91440" tIns="45720" rIns="91440" bIns="45720" rtlCol="0" anchor="ctr">
            <a:normAutofit/>
          </a:bodyPr>
          <a:lstStyle/>
          <a:p>
            <a:pPr algn="ctr" defTabSz="914400">
              <a:lnSpc>
                <a:spcPct val="90000"/>
              </a:lnSpc>
              <a:spcBef>
                <a:spcPct val="0"/>
              </a:spcBef>
              <a:defRPr/>
            </a:pPr>
            <a:r>
              <a:rPr lang="en-US" sz="4800" spc="-120" dirty="0">
                <a:solidFill>
                  <a:schemeClr val="accent1"/>
                </a:solidFill>
                <a:latin typeface="+mj-lt"/>
                <a:ea typeface="+mj-ea"/>
                <a:cs typeface="+mj-cs"/>
              </a:rPr>
              <a:t>AFTER: Services and Supports</a:t>
            </a:r>
          </a:p>
        </p:txBody>
      </p:sp>
      <p:sp>
        <p:nvSpPr>
          <p:cNvPr id="8" name="TextBox 7"/>
          <p:cNvSpPr txBox="1"/>
          <p:nvPr/>
        </p:nvSpPr>
        <p:spPr>
          <a:xfrm>
            <a:off x="4189562" y="2354129"/>
            <a:ext cx="1688457" cy="1323439"/>
          </a:xfrm>
          <a:prstGeom prst="rect">
            <a:avLst/>
          </a:prstGeom>
          <a:noFill/>
        </p:spPr>
        <p:txBody>
          <a:bodyPr wrap="square" rtlCol="0">
            <a:spAutoFit/>
          </a:bodyPr>
          <a:lstStyle/>
          <a:p>
            <a:pPr algn="r"/>
            <a:r>
              <a:rPr lang="en-US" sz="1600" dirty="0"/>
              <a:t>Mom, Dad, Matt, </a:t>
            </a:r>
            <a:r>
              <a:rPr lang="en-US" sz="1600" dirty="0" err="1"/>
              <a:t>Zac</a:t>
            </a:r>
            <a:r>
              <a:rPr lang="en-US" sz="1600" dirty="0"/>
              <a:t>, Ali, Chad, Ericka, Roy,    Carol, Nick, </a:t>
            </a:r>
            <a:r>
              <a:rPr lang="en-US" sz="1600" dirty="0" err="1"/>
              <a:t>Spohn</a:t>
            </a:r>
            <a:r>
              <a:rPr lang="en-US" sz="1600" dirty="0"/>
              <a:t>,    </a:t>
            </a:r>
          </a:p>
        </p:txBody>
      </p:sp>
      <p:sp>
        <p:nvSpPr>
          <p:cNvPr id="9" name="TextBox 8"/>
          <p:cNvSpPr txBox="1"/>
          <p:nvPr/>
        </p:nvSpPr>
        <p:spPr>
          <a:xfrm>
            <a:off x="1750678" y="4331079"/>
            <a:ext cx="2034806" cy="830997"/>
          </a:xfrm>
          <a:prstGeom prst="rect">
            <a:avLst/>
          </a:prstGeom>
          <a:noFill/>
        </p:spPr>
        <p:txBody>
          <a:bodyPr wrap="square" rtlCol="0">
            <a:spAutoFit/>
          </a:bodyPr>
          <a:lstStyle/>
          <a:p>
            <a:r>
              <a:rPr lang="en-US" sz="1600" dirty="0"/>
              <a:t>Firemen at ESFD; coaches &amp; staff at ES high school; Omni bus;  </a:t>
            </a:r>
          </a:p>
        </p:txBody>
      </p:sp>
      <p:sp>
        <p:nvSpPr>
          <p:cNvPr id="10" name="TextBox 9"/>
          <p:cNvSpPr txBox="1"/>
          <p:nvPr/>
        </p:nvSpPr>
        <p:spPr>
          <a:xfrm>
            <a:off x="3814349" y="4345506"/>
            <a:ext cx="1977081" cy="1077218"/>
          </a:xfrm>
          <a:prstGeom prst="rect">
            <a:avLst/>
          </a:prstGeom>
          <a:noFill/>
        </p:spPr>
        <p:txBody>
          <a:bodyPr wrap="square" rtlCol="0">
            <a:spAutoFit/>
          </a:bodyPr>
          <a:lstStyle/>
          <a:p>
            <a:pPr algn="r"/>
            <a:r>
              <a:rPr lang="en-US" sz="1600" dirty="0"/>
              <a:t>DDD Self-Directed waiver PCA staff; Medicaid; Special Needs Trust   </a:t>
            </a:r>
          </a:p>
        </p:txBody>
      </p:sp>
      <p:sp>
        <p:nvSpPr>
          <p:cNvPr id="11" name="Chevron 10"/>
          <p:cNvSpPr/>
          <p:nvPr/>
        </p:nvSpPr>
        <p:spPr>
          <a:xfrm>
            <a:off x="5764784" y="3106816"/>
            <a:ext cx="656505" cy="605758"/>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193802" y="2989156"/>
            <a:ext cx="1137920" cy="830997"/>
          </a:xfrm>
          <a:prstGeom prst="rect">
            <a:avLst/>
          </a:prstGeom>
          <a:noFill/>
        </p:spPr>
        <p:txBody>
          <a:bodyPr wrap="square" rtlCol="0">
            <a:spAutoFit/>
          </a:bodyPr>
          <a:lstStyle/>
          <a:p>
            <a:pPr algn="ctr"/>
            <a:r>
              <a:rPr lang="en-US" sz="1600" dirty="0"/>
              <a:t>Ben’s Services &amp; Supports</a:t>
            </a:r>
          </a:p>
        </p:txBody>
      </p:sp>
    </p:spTree>
    <p:extLst>
      <p:ext uri="{BB962C8B-B14F-4D97-AF65-F5344CB8AC3E}">
        <p14:creationId xmlns:p14="http://schemas.microsoft.com/office/powerpoint/2010/main" val="1611216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 Community of Practice on Supporting Families</a:t>
            </a:r>
            <a:endParaRPr lang="en-US" dirty="0"/>
          </a:p>
        </p:txBody>
      </p:sp>
      <p:sp>
        <p:nvSpPr>
          <p:cNvPr id="5" name="Picture Placeholder 4"/>
          <p:cNvSpPr>
            <a:spLocks noGrp="1"/>
          </p:cNvSpPr>
          <p:nvPr>
            <p:ph type="pic" idx="1"/>
          </p:nvPr>
        </p:nvSpPr>
        <p:spPr/>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597332" y="0"/>
            <a:ext cx="17386664" cy="5330952"/>
          </a:xfrm>
          <a:prstGeom prst="rect">
            <a:avLst/>
          </a:prstGeom>
        </p:spPr>
      </p:pic>
    </p:spTree>
    <p:extLst>
      <p:ext uri="{BB962C8B-B14F-4D97-AF65-F5344CB8AC3E}">
        <p14:creationId xmlns:p14="http://schemas.microsoft.com/office/powerpoint/2010/main" val="1222392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tx1"/>
                </a:solidFill>
                <a:latin typeface="LetterGothicStd-BoldSlanted" panose="020B05090202020A0304" pitchFamily="49" charset="0"/>
              </a:rPr>
              <a:t>VALUES IN ACTION: </a:t>
            </a:r>
            <a:r>
              <a:rPr lang="en-US" b="1" dirty="0">
                <a:solidFill>
                  <a:schemeClr val="tx1"/>
                </a:solidFill>
                <a:latin typeface="LetterGothicStd-Bold" panose="020B0509020202030304" pitchFamily="49" charset="0"/>
              </a:rPr>
              <a:t>RECOMMENDATIONS</a:t>
            </a:r>
            <a:endParaRPr lang="en-US" dirty="0">
              <a:solidFill>
                <a:schemeClr val="tx1"/>
              </a:solidFill>
            </a:endParaRPr>
          </a:p>
        </p:txBody>
      </p:sp>
      <p:grpSp>
        <p:nvGrpSpPr>
          <p:cNvPr id="110" name="Group 109"/>
          <p:cNvGrpSpPr/>
          <p:nvPr/>
        </p:nvGrpSpPr>
        <p:grpSpPr>
          <a:xfrm>
            <a:off x="1674129" y="1545373"/>
            <a:ext cx="8961729" cy="4149389"/>
            <a:chOff x="292744" y="1955697"/>
            <a:chExt cx="8961729" cy="4149389"/>
          </a:xfrm>
        </p:grpSpPr>
        <p:grpSp>
          <p:nvGrpSpPr>
            <p:cNvPr id="62" name="Group 61"/>
            <p:cNvGrpSpPr/>
            <p:nvPr/>
          </p:nvGrpSpPr>
          <p:grpSpPr>
            <a:xfrm>
              <a:off x="292744" y="1955697"/>
              <a:ext cx="8780425" cy="685800"/>
              <a:chOff x="345036" y="2215831"/>
              <a:chExt cx="8780425" cy="685800"/>
            </a:xfrm>
          </p:grpSpPr>
          <p:grpSp>
            <p:nvGrpSpPr>
              <p:cNvPr id="59" name="Group 58"/>
              <p:cNvGrpSpPr/>
              <p:nvPr/>
            </p:nvGrpSpPr>
            <p:grpSpPr>
              <a:xfrm>
                <a:off x="6319154" y="2215831"/>
                <a:ext cx="2806307" cy="592120"/>
                <a:chOff x="6319154" y="2366976"/>
                <a:chExt cx="2806307" cy="592120"/>
              </a:xfrm>
            </p:grpSpPr>
            <p:pic>
              <p:nvPicPr>
                <p:cNvPr id="22" name="Pictur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9154" y="2366976"/>
                  <a:ext cx="574357" cy="592120"/>
                </a:xfrm>
                <a:prstGeom prst="rect">
                  <a:avLst/>
                </a:prstGeom>
              </p:spPr>
            </p:pic>
            <p:sp>
              <p:nvSpPr>
                <p:cNvPr id="25" name="Rectangle 24"/>
                <p:cNvSpPr/>
                <p:nvPr/>
              </p:nvSpPr>
              <p:spPr>
                <a:xfrm>
                  <a:off x="6327726" y="2366976"/>
                  <a:ext cx="2797735" cy="523220"/>
                </a:xfrm>
                <a:prstGeom prst="rect">
                  <a:avLst/>
                </a:prstGeom>
              </p:spPr>
              <p:txBody>
                <a:bodyPr wrap="square">
                  <a:spAutoFit/>
                </a:bodyPr>
                <a:lstStyle/>
                <a:p>
                  <a:pPr marL="685800" defTabSz="914400">
                    <a:defRPr/>
                  </a:pPr>
                  <a:r>
                    <a:rPr lang="en-US" sz="1400" dirty="0"/>
                    <a:t>INCREASE COMMUNITY PARTICIPATION</a:t>
                  </a:r>
                </a:p>
              </p:txBody>
            </p:sp>
          </p:grpSp>
          <p:grpSp>
            <p:nvGrpSpPr>
              <p:cNvPr id="58" name="Group 57"/>
              <p:cNvGrpSpPr/>
              <p:nvPr/>
            </p:nvGrpSpPr>
            <p:grpSpPr>
              <a:xfrm>
                <a:off x="345036" y="2215831"/>
                <a:ext cx="2967659" cy="685800"/>
                <a:chOff x="345036" y="2356507"/>
                <a:chExt cx="2967659" cy="685800"/>
              </a:xfrm>
            </p:grpSpPr>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8466" y="2356507"/>
                  <a:ext cx="574357" cy="685800"/>
                </a:xfrm>
                <a:prstGeom prst="rect">
                  <a:avLst/>
                </a:prstGeom>
              </p:spPr>
            </p:pic>
            <p:sp>
              <p:nvSpPr>
                <p:cNvPr id="31" name="Rectangle 30"/>
                <p:cNvSpPr/>
                <p:nvPr/>
              </p:nvSpPr>
              <p:spPr>
                <a:xfrm>
                  <a:off x="345036" y="2437797"/>
                  <a:ext cx="2967659" cy="523220"/>
                </a:xfrm>
                <a:prstGeom prst="rect">
                  <a:avLst/>
                </a:prstGeom>
              </p:spPr>
              <p:txBody>
                <a:bodyPr wrap="square">
                  <a:spAutoFit/>
                </a:bodyPr>
                <a:lstStyle/>
                <a:p>
                  <a:pPr marL="685800" defTabSz="914400">
                    <a:defRPr/>
                  </a:pPr>
                  <a:r>
                    <a:rPr lang="en-US" sz="1400" dirty="0"/>
                    <a:t>ASSURE EFFECTIVE COMMUNICATION</a:t>
                  </a:r>
                </a:p>
              </p:txBody>
            </p:sp>
          </p:grpSp>
          <p:grpSp>
            <p:nvGrpSpPr>
              <p:cNvPr id="49" name="Group 48"/>
              <p:cNvGrpSpPr/>
              <p:nvPr/>
            </p:nvGrpSpPr>
            <p:grpSpPr>
              <a:xfrm>
                <a:off x="3475091" y="2215831"/>
                <a:ext cx="2620910" cy="673798"/>
                <a:chOff x="3475091" y="2215831"/>
                <a:chExt cx="2620910" cy="673798"/>
              </a:xfrm>
            </p:grpSpPr>
            <p:pic>
              <p:nvPicPr>
                <p:cNvPr id="36" name="Picture 3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83062" y="2215831"/>
                  <a:ext cx="685800" cy="673798"/>
                </a:xfrm>
                <a:prstGeom prst="rect">
                  <a:avLst/>
                </a:prstGeom>
              </p:spPr>
            </p:pic>
            <p:sp>
              <p:nvSpPr>
                <p:cNvPr id="41" name="Rectangle 40"/>
                <p:cNvSpPr/>
                <p:nvPr/>
              </p:nvSpPr>
              <p:spPr>
                <a:xfrm>
                  <a:off x="3475091" y="2291120"/>
                  <a:ext cx="2620910" cy="523220"/>
                </a:xfrm>
                <a:prstGeom prst="rect">
                  <a:avLst/>
                </a:prstGeom>
              </p:spPr>
              <p:txBody>
                <a:bodyPr wrap="square">
                  <a:spAutoFit/>
                </a:bodyPr>
                <a:lstStyle/>
                <a:p>
                  <a:pPr marL="685800" defTabSz="914400">
                    <a:defRPr/>
                  </a:pPr>
                  <a:r>
                    <a:rPr lang="en-US" sz="1400" dirty="0"/>
                    <a:t>SUPPORT PEOPLE WITH COMPLEX NEEDS</a:t>
                  </a:r>
                </a:p>
              </p:txBody>
            </p:sp>
          </p:grpSp>
        </p:grpSp>
        <p:grpSp>
          <p:nvGrpSpPr>
            <p:cNvPr id="108" name="Group 107"/>
            <p:cNvGrpSpPr/>
            <p:nvPr/>
          </p:nvGrpSpPr>
          <p:grpSpPr>
            <a:xfrm>
              <a:off x="292744" y="2825523"/>
              <a:ext cx="8961729" cy="685800"/>
              <a:chOff x="345036" y="3109445"/>
              <a:chExt cx="8961729" cy="685800"/>
            </a:xfrm>
          </p:grpSpPr>
          <p:pic>
            <p:nvPicPr>
              <p:cNvPr id="24" name="Picture 2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15724" y="3132779"/>
                <a:ext cx="581216" cy="547069"/>
              </a:xfrm>
              <a:prstGeom prst="rect">
                <a:avLst/>
              </a:prstGeom>
            </p:spPr>
          </p:pic>
          <p:grpSp>
            <p:nvGrpSpPr>
              <p:cNvPr id="61" name="Group 60"/>
              <p:cNvGrpSpPr/>
              <p:nvPr/>
            </p:nvGrpSpPr>
            <p:grpSpPr>
              <a:xfrm>
                <a:off x="345036" y="3109445"/>
                <a:ext cx="8961729" cy="685800"/>
                <a:chOff x="345036" y="3109445"/>
                <a:chExt cx="8961729" cy="685800"/>
              </a:xfrm>
            </p:grpSpPr>
            <p:sp>
              <p:nvSpPr>
                <p:cNvPr id="26" name="Rectangle 25"/>
                <p:cNvSpPr/>
                <p:nvPr/>
              </p:nvSpPr>
              <p:spPr>
                <a:xfrm>
                  <a:off x="6232489" y="3109445"/>
                  <a:ext cx="3074276" cy="523220"/>
                </a:xfrm>
                <a:prstGeom prst="rect">
                  <a:avLst/>
                </a:prstGeom>
              </p:spPr>
              <p:txBody>
                <a:bodyPr wrap="square">
                  <a:spAutoFit/>
                </a:bodyPr>
                <a:lstStyle/>
                <a:p>
                  <a:pPr marL="690563" lvl="2" defTabSz="914400">
                    <a:defRPr/>
                  </a:pPr>
                  <a:r>
                    <a:rPr lang="en-US" sz="1400" dirty="0"/>
                    <a:t>PROVIDE COMMUNITY SERVICES TO EVERYONE</a:t>
                  </a:r>
                </a:p>
              </p:txBody>
            </p:sp>
            <p:grpSp>
              <p:nvGrpSpPr>
                <p:cNvPr id="57" name="Group 56"/>
                <p:cNvGrpSpPr/>
                <p:nvPr/>
              </p:nvGrpSpPr>
              <p:grpSpPr>
                <a:xfrm>
                  <a:off x="345036" y="3109445"/>
                  <a:ext cx="2967659" cy="685800"/>
                  <a:chOff x="345036" y="3114108"/>
                  <a:chExt cx="2967659" cy="685800"/>
                </a:xfrm>
              </p:grpSpPr>
              <p:pic>
                <p:nvPicPr>
                  <p:cNvPr id="11" name="Pictur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5036" y="3114108"/>
                    <a:ext cx="581216" cy="685800"/>
                  </a:xfrm>
                  <a:prstGeom prst="rect">
                    <a:avLst/>
                  </a:prstGeom>
                </p:spPr>
              </p:pic>
              <p:sp>
                <p:nvSpPr>
                  <p:cNvPr id="32" name="Rectangle 31"/>
                  <p:cNvSpPr/>
                  <p:nvPr/>
                </p:nvSpPr>
                <p:spPr>
                  <a:xfrm>
                    <a:off x="345036" y="3195398"/>
                    <a:ext cx="2967659" cy="523220"/>
                  </a:xfrm>
                  <a:prstGeom prst="rect">
                    <a:avLst/>
                  </a:prstGeom>
                </p:spPr>
                <p:txBody>
                  <a:bodyPr wrap="square">
                    <a:spAutoFit/>
                  </a:bodyPr>
                  <a:lstStyle/>
                  <a:p>
                    <a:pPr marL="690563" lvl="2" defTabSz="914400">
                      <a:defRPr/>
                    </a:pPr>
                    <a:r>
                      <a:rPr lang="en-US" sz="1400" dirty="0"/>
                      <a:t>PROMOTE SELF-DIRECTION, CHOICE, AND CONTROL</a:t>
                    </a:r>
                  </a:p>
                </p:txBody>
              </p:sp>
            </p:grpSp>
            <p:grpSp>
              <p:nvGrpSpPr>
                <p:cNvPr id="50" name="Group 49"/>
                <p:cNvGrpSpPr/>
                <p:nvPr/>
              </p:nvGrpSpPr>
              <p:grpSpPr>
                <a:xfrm>
                  <a:off x="3475090" y="3109445"/>
                  <a:ext cx="2703863" cy="523220"/>
                  <a:chOff x="3475090" y="3109445"/>
                  <a:chExt cx="2703863" cy="523220"/>
                </a:xfrm>
              </p:grpSpPr>
              <p:pic>
                <p:nvPicPr>
                  <p:cNvPr id="39" name="Picture 3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83062" y="3151171"/>
                    <a:ext cx="685800" cy="439769"/>
                  </a:xfrm>
                  <a:prstGeom prst="rect">
                    <a:avLst/>
                  </a:prstGeom>
                </p:spPr>
              </p:pic>
              <p:sp>
                <p:nvSpPr>
                  <p:cNvPr id="42" name="Rectangle 41"/>
                  <p:cNvSpPr/>
                  <p:nvPr/>
                </p:nvSpPr>
                <p:spPr>
                  <a:xfrm>
                    <a:off x="3475090" y="3109445"/>
                    <a:ext cx="2703863" cy="523220"/>
                  </a:xfrm>
                  <a:prstGeom prst="rect">
                    <a:avLst/>
                  </a:prstGeom>
                </p:spPr>
                <p:txBody>
                  <a:bodyPr wrap="square">
                    <a:spAutoFit/>
                  </a:bodyPr>
                  <a:lstStyle/>
                  <a:p>
                    <a:pPr marL="690563" lvl="2" defTabSz="914400">
                      <a:defRPr/>
                    </a:pPr>
                    <a:r>
                      <a:rPr lang="en-US" sz="1400" dirty="0"/>
                      <a:t>DEVELOP AND SUPPORT </a:t>
                    </a:r>
                    <a:br>
                      <a:rPr lang="en-US" sz="1400" dirty="0"/>
                    </a:br>
                    <a:r>
                      <a:rPr lang="en-US" sz="1400" dirty="0"/>
                      <a:t>QUALIFIED STAFF</a:t>
                    </a:r>
                  </a:p>
                </p:txBody>
              </p:sp>
            </p:grpSp>
          </p:grpSp>
        </p:grpSp>
        <p:grpSp>
          <p:nvGrpSpPr>
            <p:cNvPr id="109" name="Group 108"/>
            <p:cNvGrpSpPr/>
            <p:nvPr/>
          </p:nvGrpSpPr>
          <p:grpSpPr>
            <a:xfrm>
              <a:off x="292744" y="3695349"/>
              <a:ext cx="8961728" cy="738664"/>
              <a:chOff x="337153" y="3916337"/>
              <a:chExt cx="8961728" cy="738664"/>
            </a:xfrm>
          </p:grpSpPr>
          <p:pic>
            <p:nvPicPr>
              <p:cNvPr id="23" name="Picture 2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327726" y="3955398"/>
                <a:ext cx="557212" cy="502883"/>
              </a:xfrm>
              <a:prstGeom prst="rect">
                <a:avLst/>
              </a:prstGeom>
            </p:spPr>
          </p:pic>
          <p:grpSp>
            <p:nvGrpSpPr>
              <p:cNvPr id="60" name="Group 59"/>
              <p:cNvGrpSpPr/>
              <p:nvPr/>
            </p:nvGrpSpPr>
            <p:grpSpPr>
              <a:xfrm>
                <a:off x="337153" y="3916337"/>
                <a:ext cx="8961728" cy="738664"/>
                <a:chOff x="345036" y="3837507"/>
                <a:chExt cx="8961728" cy="738664"/>
              </a:xfrm>
            </p:grpSpPr>
            <p:sp>
              <p:nvSpPr>
                <p:cNvPr id="27" name="Rectangle 26"/>
                <p:cNvSpPr/>
                <p:nvPr/>
              </p:nvSpPr>
              <p:spPr>
                <a:xfrm>
                  <a:off x="6232489" y="3837507"/>
                  <a:ext cx="3074275" cy="738664"/>
                </a:xfrm>
                <a:prstGeom prst="rect">
                  <a:avLst/>
                </a:prstGeom>
              </p:spPr>
              <p:txBody>
                <a:bodyPr wrap="square">
                  <a:spAutoFit/>
                </a:bodyPr>
                <a:lstStyle/>
                <a:p>
                  <a:pPr marL="690563" defTabSz="914400">
                    <a:defRPr/>
                  </a:pPr>
                  <a:r>
                    <a:rPr lang="en-US" sz="1400" dirty="0"/>
                    <a:t>EVALUATE FUTURE </a:t>
                  </a:r>
                  <a:br>
                    <a:rPr lang="en-US" sz="1400" dirty="0"/>
                  </a:br>
                  <a:r>
                    <a:rPr lang="en-US" sz="1400" dirty="0"/>
                    <a:t>INNOVATIONS BASED ON EVERYDAY LIVES PRINCIPLES</a:t>
                  </a:r>
                </a:p>
              </p:txBody>
            </p:sp>
            <p:grpSp>
              <p:nvGrpSpPr>
                <p:cNvPr id="56" name="Group 55"/>
                <p:cNvGrpSpPr/>
                <p:nvPr/>
              </p:nvGrpSpPr>
              <p:grpSpPr>
                <a:xfrm>
                  <a:off x="345036" y="3837507"/>
                  <a:ext cx="2967659" cy="685800"/>
                  <a:chOff x="345036" y="3890371"/>
                  <a:chExt cx="2967659" cy="685800"/>
                </a:xfrm>
              </p:grpSpPr>
              <p:pic>
                <p:nvPicPr>
                  <p:cNvPr id="10" name="Picture 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57038" y="3890371"/>
                    <a:ext cx="557212" cy="685800"/>
                  </a:xfrm>
                  <a:prstGeom prst="rect">
                    <a:avLst/>
                  </a:prstGeom>
                </p:spPr>
              </p:pic>
              <p:sp>
                <p:nvSpPr>
                  <p:cNvPr id="33" name="Rectangle 32"/>
                  <p:cNvSpPr/>
                  <p:nvPr/>
                </p:nvSpPr>
                <p:spPr>
                  <a:xfrm>
                    <a:off x="345036" y="4079383"/>
                    <a:ext cx="2967659" cy="307777"/>
                  </a:xfrm>
                  <a:prstGeom prst="rect">
                    <a:avLst/>
                  </a:prstGeom>
                </p:spPr>
                <p:txBody>
                  <a:bodyPr wrap="square">
                    <a:spAutoFit/>
                  </a:bodyPr>
                  <a:lstStyle/>
                  <a:p>
                    <a:pPr marL="690563" defTabSz="914400">
                      <a:defRPr/>
                    </a:pPr>
                    <a:r>
                      <a:rPr lang="en-US" sz="1400" dirty="0"/>
                      <a:t>INCREASE EMPLOYMENT</a:t>
                    </a:r>
                  </a:p>
                </p:txBody>
              </p:sp>
            </p:grpSp>
            <p:grpSp>
              <p:nvGrpSpPr>
                <p:cNvPr id="51" name="Group 50"/>
                <p:cNvGrpSpPr/>
                <p:nvPr/>
              </p:nvGrpSpPr>
              <p:grpSpPr>
                <a:xfrm>
                  <a:off x="3475090" y="3837507"/>
                  <a:ext cx="2620911" cy="546068"/>
                  <a:chOff x="3475090" y="3944967"/>
                  <a:chExt cx="2620911" cy="546068"/>
                </a:xfrm>
              </p:grpSpPr>
              <p:pic>
                <p:nvPicPr>
                  <p:cNvPr id="40" name="Picture 3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483062" y="3944967"/>
                    <a:ext cx="685800" cy="546068"/>
                  </a:xfrm>
                  <a:prstGeom prst="rect">
                    <a:avLst/>
                  </a:prstGeom>
                </p:spPr>
              </p:pic>
              <p:sp>
                <p:nvSpPr>
                  <p:cNvPr id="43" name="Rectangle 42"/>
                  <p:cNvSpPr/>
                  <p:nvPr/>
                </p:nvSpPr>
                <p:spPr>
                  <a:xfrm>
                    <a:off x="3475090" y="4064113"/>
                    <a:ext cx="2620911" cy="307777"/>
                  </a:xfrm>
                  <a:prstGeom prst="rect">
                    <a:avLst/>
                  </a:prstGeom>
                </p:spPr>
                <p:txBody>
                  <a:bodyPr wrap="square">
                    <a:spAutoFit/>
                  </a:bodyPr>
                  <a:lstStyle/>
                  <a:p>
                    <a:pPr marL="690563" defTabSz="914400">
                      <a:defRPr/>
                    </a:pPr>
                    <a:r>
                      <a:rPr lang="en-US" sz="1400" dirty="0"/>
                      <a:t>SIMPLIFY THE SYSTEM</a:t>
                    </a:r>
                  </a:p>
                </p:txBody>
              </p:sp>
            </p:grpSp>
          </p:grpSp>
        </p:grpSp>
        <p:grpSp>
          <p:nvGrpSpPr>
            <p:cNvPr id="63" name="Group 62"/>
            <p:cNvGrpSpPr/>
            <p:nvPr/>
          </p:nvGrpSpPr>
          <p:grpSpPr>
            <a:xfrm>
              <a:off x="292744" y="4618039"/>
              <a:ext cx="5886209" cy="617220"/>
              <a:chOff x="292744" y="4622507"/>
              <a:chExt cx="5886209" cy="617220"/>
            </a:xfrm>
          </p:grpSpPr>
          <p:grpSp>
            <p:nvGrpSpPr>
              <p:cNvPr id="55" name="Group 54"/>
              <p:cNvGrpSpPr/>
              <p:nvPr/>
            </p:nvGrpSpPr>
            <p:grpSpPr>
              <a:xfrm>
                <a:off x="292744" y="4669507"/>
                <a:ext cx="3092140" cy="523220"/>
                <a:chOff x="292744" y="4712089"/>
                <a:chExt cx="3092140" cy="523220"/>
              </a:xfrm>
            </p:grpSpPr>
            <p:pic>
              <p:nvPicPr>
                <p:cNvPr id="8" name="Picture 7"/>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92744" y="4829578"/>
                  <a:ext cx="685800" cy="294037"/>
                </a:xfrm>
                <a:prstGeom prst="rect">
                  <a:avLst/>
                </a:prstGeom>
              </p:spPr>
            </p:pic>
            <p:sp>
              <p:nvSpPr>
                <p:cNvPr id="34" name="Rectangle 33"/>
                <p:cNvSpPr/>
                <p:nvPr/>
              </p:nvSpPr>
              <p:spPr>
                <a:xfrm>
                  <a:off x="345036" y="4712089"/>
                  <a:ext cx="3039848" cy="523220"/>
                </a:xfrm>
                <a:prstGeom prst="rect">
                  <a:avLst/>
                </a:prstGeom>
              </p:spPr>
              <p:txBody>
                <a:bodyPr wrap="square">
                  <a:spAutoFit/>
                </a:bodyPr>
                <a:lstStyle/>
                <a:p>
                  <a:pPr marL="690563" defTabSz="914400">
                    <a:defRPr/>
                  </a:pPr>
                  <a:r>
                    <a:rPr lang="en-US" sz="1400" dirty="0"/>
                    <a:t>SUPPORT FAMILIES THROUGHOUT THE LIFESPAN</a:t>
                  </a:r>
                </a:p>
              </p:txBody>
            </p:sp>
          </p:grpSp>
          <p:grpSp>
            <p:nvGrpSpPr>
              <p:cNvPr id="52" name="Group 51"/>
              <p:cNvGrpSpPr/>
              <p:nvPr/>
            </p:nvGrpSpPr>
            <p:grpSpPr>
              <a:xfrm>
                <a:off x="3475090" y="4622507"/>
                <a:ext cx="2703863" cy="617220"/>
                <a:chOff x="3475090" y="4622507"/>
                <a:chExt cx="2703863" cy="617220"/>
              </a:xfrm>
            </p:grpSpPr>
            <p:pic>
              <p:nvPicPr>
                <p:cNvPr id="38" name="Picture 37"/>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3483062" y="4622507"/>
                  <a:ext cx="685800" cy="617220"/>
                </a:xfrm>
                <a:prstGeom prst="rect">
                  <a:avLst/>
                </a:prstGeom>
              </p:spPr>
            </p:pic>
            <p:sp>
              <p:nvSpPr>
                <p:cNvPr id="44" name="Rectangle 43"/>
                <p:cNvSpPr/>
                <p:nvPr/>
              </p:nvSpPr>
              <p:spPr>
                <a:xfrm>
                  <a:off x="3475090" y="4777229"/>
                  <a:ext cx="2703863" cy="307777"/>
                </a:xfrm>
                <a:prstGeom prst="rect">
                  <a:avLst/>
                </a:prstGeom>
              </p:spPr>
              <p:txBody>
                <a:bodyPr wrap="square">
                  <a:spAutoFit/>
                </a:bodyPr>
                <a:lstStyle/>
                <a:p>
                  <a:pPr marL="690563" defTabSz="914400">
                    <a:defRPr/>
                  </a:pPr>
                  <a:r>
                    <a:rPr lang="en-US" sz="1400" dirty="0"/>
                    <a:t>IMPROVE QUALITY</a:t>
                  </a:r>
                </a:p>
              </p:txBody>
            </p:sp>
          </p:grpSp>
        </p:grpSp>
        <p:grpSp>
          <p:nvGrpSpPr>
            <p:cNvPr id="64" name="Group 63"/>
            <p:cNvGrpSpPr/>
            <p:nvPr/>
          </p:nvGrpSpPr>
          <p:grpSpPr>
            <a:xfrm>
              <a:off x="292744" y="5419286"/>
              <a:ext cx="5803257" cy="685800"/>
              <a:chOff x="292744" y="5419286"/>
              <a:chExt cx="5803257" cy="685800"/>
            </a:xfrm>
          </p:grpSpPr>
          <p:grpSp>
            <p:nvGrpSpPr>
              <p:cNvPr id="54" name="Group 53"/>
              <p:cNvGrpSpPr/>
              <p:nvPr/>
            </p:nvGrpSpPr>
            <p:grpSpPr>
              <a:xfrm>
                <a:off x="292744" y="5441575"/>
                <a:ext cx="3019951" cy="641223"/>
                <a:chOff x="292744" y="5428810"/>
                <a:chExt cx="3019951" cy="641223"/>
              </a:xfrm>
            </p:grpSpPr>
            <p:pic>
              <p:nvPicPr>
                <p:cNvPr id="9" name="Picture 8"/>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292744" y="5428810"/>
                  <a:ext cx="685800" cy="641223"/>
                </a:xfrm>
                <a:prstGeom prst="rect">
                  <a:avLst/>
                </a:prstGeom>
              </p:spPr>
            </p:pic>
            <p:sp>
              <p:nvSpPr>
                <p:cNvPr id="35" name="Rectangle 34"/>
                <p:cNvSpPr/>
                <p:nvPr/>
              </p:nvSpPr>
              <p:spPr>
                <a:xfrm>
                  <a:off x="345036" y="5487811"/>
                  <a:ext cx="2967659" cy="523220"/>
                </a:xfrm>
                <a:prstGeom prst="rect">
                  <a:avLst/>
                </a:prstGeom>
              </p:spPr>
              <p:txBody>
                <a:bodyPr wrap="square">
                  <a:spAutoFit/>
                </a:bodyPr>
                <a:lstStyle/>
                <a:p>
                  <a:pPr marL="690563" defTabSz="914400">
                    <a:defRPr/>
                  </a:pPr>
                  <a:r>
                    <a:rPr lang="en-US" sz="1400" dirty="0"/>
                    <a:t>PROMOTE HEALTH, </a:t>
                  </a:r>
                  <a:br>
                    <a:rPr lang="en-US" sz="1400" dirty="0"/>
                  </a:br>
                  <a:r>
                    <a:rPr lang="en-US" sz="1400" dirty="0"/>
                    <a:t>WELLNESS, AND SAFETY</a:t>
                  </a:r>
                </a:p>
              </p:txBody>
            </p:sp>
          </p:grpSp>
          <p:grpSp>
            <p:nvGrpSpPr>
              <p:cNvPr id="53" name="Group 52"/>
              <p:cNvGrpSpPr/>
              <p:nvPr/>
            </p:nvGrpSpPr>
            <p:grpSpPr>
              <a:xfrm>
                <a:off x="3475090" y="5419286"/>
                <a:ext cx="2620911" cy="685800"/>
                <a:chOff x="3475090" y="5419286"/>
                <a:chExt cx="2620911" cy="685800"/>
              </a:xfrm>
            </p:grpSpPr>
            <p:pic>
              <p:nvPicPr>
                <p:cNvPr id="37" name="Picture 36"/>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3483062" y="5419286"/>
                  <a:ext cx="685800" cy="685800"/>
                </a:xfrm>
                <a:prstGeom prst="rect">
                  <a:avLst/>
                </a:prstGeom>
              </p:spPr>
            </p:pic>
            <p:sp>
              <p:nvSpPr>
                <p:cNvPr id="45" name="Rectangle 44"/>
                <p:cNvSpPr/>
                <p:nvPr/>
              </p:nvSpPr>
              <p:spPr>
                <a:xfrm>
                  <a:off x="3475090" y="5500576"/>
                  <a:ext cx="2620911" cy="523220"/>
                </a:xfrm>
                <a:prstGeom prst="rect">
                  <a:avLst/>
                </a:prstGeom>
              </p:spPr>
              <p:txBody>
                <a:bodyPr wrap="square">
                  <a:spAutoFit/>
                </a:bodyPr>
                <a:lstStyle/>
                <a:p>
                  <a:pPr marL="690563" defTabSz="914400">
                    <a:defRPr/>
                  </a:pPr>
                  <a:r>
                    <a:rPr lang="en-US" sz="1400" dirty="0"/>
                    <a:t>EXPAND OPTIONS FOR COMMUNITY LIVING</a:t>
                  </a:r>
                </a:p>
              </p:txBody>
            </p:sp>
          </p:grpSp>
        </p:grpSp>
      </p:grpSp>
      <p:pic>
        <p:nvPicPr>
          <p:cNvPr id="111" name="Picture 110"/>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9815822" y="4339889"/>
            <a:ext cx="1828800" cy="1828800"/>
          </a:xfrm>
          <a:prstGeom prst="rect">
            <a:avLst/>
          </a:prstGeom>
        </p:spPr>
      </p:pic>
    </p:spTree>
    <p:extLst>
      <p:ext uri="{BB962C8B-B14F-4D97-AF65-F5344CB8AC3E}">
        <p14:creationId xmlns:p14="http://schemas.microsoft.com/office/powerpoint/2010/main" val="11295025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ALL: Public Health Framework</a:t>
            </a:r>
            <a:endParaRPr lang="en-US" dirty="0"/>
          </a:p>
        </p:txBody>
      </p:sp>
      <p:grpSp>
        <p:nvGrpSpPr>
          <p:cNvPr id="4" name="Group 3"/>
          <p:cNvGrpSpPr/>
          <p:nvPr/>
        </p:nvGrpSpPr>
        <p:grpSpPr>
          <a:xfrm>
            <a:off x="1890142" y="1075422"/>
            <a:ext cx="8494837" cy="5172978"/>
            <a:chOff x="366141" y="1139522"/>
            <a:chExt cx="8494837" cy="5172978"/>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0953" y="1139522"/>
              <a:ext cx="8300025" cy="3975712"/>
            </a:xfrm>
            <a:prstGeom prst="rect">
              <a:avLst/>
            </a:prstGeom>
          </p:spPr>
        </p:pic>
        <p:grpSp>
          <p:nvGrpSpPr>
            <p:cNvPr id="11" name="Group 10"/>
            <p:cNvGrpSpPr/>
            <p:nvPr/>
          </p:nvGrpSpPr>
          <p:grpSpPr>
            <a:xfrm>
              <a:off x="6289392" y="2286000"/>
              <a:ext cx="1537463" cy="1819042"/>
              <a:chOff x="6818310" y="2566851"/>
              <a:chExt cx="1537463" cy="1819042"/>
            </a:xfrm>
          </p:grpSpPr>
          <p:sp>
            <p:nvSpPr>
              <p:cNvPr id="3" name="Right Arrow 2"/>
              <p:cNvSpPr/>
              <p:nvPr/>
            </p:nvSpPr>
            <p:spPr>
              <a:xfrm rot="16200000">
                <a:off x="7209178" y="2599308"/>
                <a:ext cx="755727" cy="690814"/>
              </a:xfrm>
              <a:prstGeom prst="rightArrow">
                <a:avLst/>
              </a:prstGeom>
              <a:solidFill>
                <a:srgbClr val="B6D27B"/>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818310" y="3431786"/>
                <a:ext cx="1537463" cy="954107"/>
              </a:xfrm>
              <a:prstGeom prst="rect">
                <a:avLst/>
              </a:prstGeom>
              <a:noFill/>
            </p:spPr>
            <p:txBody>
              <a:bodyPr wrap="square" rtlCol="0">
                <a:spAutoFit/>
              </a:bodyPr>
              <a:lstStyle/>
              <a:p>
                <a:pPr algn="ctr"/>
                <a:r>
                  <a:rPr lang="en-US" sz="2800" dirty="0">
                    <a:solidFill>
                      <a:prstClr val="black"/>
                    </a:solidFill>
                  </a:rPr>
                  <a:t>Medical System</a:t>
                </a:r>
                <a:endParaRPr lang="en-US" sz="2800" dirty="0">
                  <a:solidFill>
                    <a:prstClr val="black"/>
                  </a:solidFill>
                </a:endParaRPr>
              </a:p>
            </p:txBody>
          </p:sp>
        </p:grpSp>
        <p:grpSp>
          <p:nvGrpSpPr>
            <p:cNvPr id="9" name="Group 8"/>
            <p:cNvGrpSpPr/>
            <p:nvPr/>
          </p:nvGrpSpPr>
          <p:grpSpPr>
            <a:xfrm>
              <a:off x="3684408" y="3505200"/>
              <a:ext cx="1537463" cy="1588714"/>
              <a:chOff x="4787067" y="3566055"/>
              <a:chExt cx="1537463" cy="1588714"/>
            </a:xfrm>
          </p:grpSpPr>
          <p:sp>
            <p:nvSpPr>
              <p:cNvPr id="17" name="Right Arrow 16"/>
              <p:cNvSpPr/>
              <p:nvPr/>
            </p:nvSpPr>
            <p:spPr>
              <a:xfrm rot="16200000">
                <a:off x="5177935" y="3598512"/>
                <a:ext cx="755727" cy="690814"/>
              </a:xfrm>
              <a:prstGeom prst="rightArrow">
                <a:avLst/>
              </a:prstGeom>
              <a:solidFill>
                <a:srgbClr val="8B5FA7"/>
              </a:soli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4787067" y="4631549"/>
                <a:ext cx="1537463" cy="523220"/>
              </a:xfrm>
              <a:prstGeom prst="rect">
                <a:avLst/>
              </a:prstGeom>
              <a:noFill/>
            </p:spPr>
            <p:txBody>
              <a:bodyPr wrap="square" rtlCol="0">
                <a:spAutoFit/>
              </a:bodyPr>
              <a:lstStyle/>
              <a:p>
                <a:r>
                  <a:rPr lang="en-US" sz="2800" dirty="0">
                    <a:solidFill>
                      <a:prstClr val="black"/>
                    </a:solidFill>
                  </a:rPr>
                  <a:t>Flu Shot</a:t>
                </a:r>
                <a:endParaRPr lang="en-US" sz="2800" dirty="0">
                  <a:solidFill>
                    <a:prstClr val="black"/>
                  </a:solidFill>
                </a:endParaRPr>
              </a:p>
            </p:txBody>
          </p:sp>
        </p:grpSp>
        <p:grpSp>
          <p:nvGrpSpPr>
            <p:cNvPr id="7" name="Group 6"/>
            <p:cNvGrpSpPr/>
            <p:nvPr/>
          </p:nvGrpSpPr>
          <p:grpSpPr>
            <a:xfrm>
              <a:off x="366141" y="4572000"/>
              <a:ext cx="3208616" cy="1740500"/>
              <a:chOff x="1782565" y="4609828"/>
              <a:chExt cx="3208616" cy="1740500"/>
            </a:xfrm>
          </p:grpSpPr>
          <p:sp>
            <p:nvSpPr>
              <p:cNvPr id="18" name="Right Arrow 17"/>
              <p:cNvSpPr/>
              <p:nvPr/>
            </p:nvSpPr>
            <p:spPr>
              <a:xfrm rot="16200000">
                <a:off x="3009010" y="4642285"/>
                <a:ext cx="755727" cy="690814"/>
              </a:xfrm>
              <a:prstGeom prst="rightArrow">
                <a:avLst/>
              </a:prstGeom>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1782565" y="5519331"/>
                <a:ext cx="3208616" cy="830997"/>
              </a:xfrm>
              <a:prstGeom prst="rect">
                <a:avLst/>
              </a:prstGeom>
              <a:noFill/>
            </p:spPr>
            <p:txBody>
              <a:bodyPr wrap="square" rtlCol="0">
                <a:spAutoFit/>
              </a:bodyPr>
              <a:lstStyle/>
              <a:p>
                <a:pPr algn="ctr"/>
                <a:r>
                  <a:rPr lang="en-US" sz="2400" dirty="0">
                    <a:solidFill>
                      <a:prstClr val="black"/>
                    </a:solidFill>
                  </a:rPr>
                  <a:t>Hand Washing</a:t>
                </a:r>
              </a:p>
              <a:p>
                <a:pPr algn="ctr"/>
                <a:r>
                  <a:rPr lang="en-US" sz="2400" dirty="0">
                    <a:solidFill>
                      <a:prstClr val="black"/>
                    </a:solidFill>
                  </a:rPr>
                  <a:t>Anti-Bacterial Soap</a:t>
                </a:r>
                <a:endParaRPr lang="en-US" sz="2400" dirty="0">
                  <a:solidFill>
                    <a:prstClr val="black"/>
                  </a:solidFill>
                </a:endParaRPr>
              </a:p>
            </p:txBody>
          </p:sp>
        </p:grpSp>
      </p:grpSp>
    </p:spTree>
    <p:extLst>
      <p:ext uri="{BB962C8B-B14F-4D97-AF65-F5344CB8AC3E}">
        <p14:creationId xmlns:p14="http://schemas.microsoft.com/office/powerpoint/2010/main" val="399300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Universal Strategies for </a:t>
            </a:r>
            <a:r>
              <a:rPr lang="en-US" sz="3600" dirty="0" smtClean="0"/>
              <a:t>Supporting Good </a:t>
            </a:r>
            <a:r>
              <a:rPr lang="en-US" sz="3600" dirty="0"/>
              <a:t>Lives for ALL</a:t>
            </a:r>
            <a:endParaRPr lang="en-US" sz="3600" dirty="0"/>
          </a:p>
        </p:txBody>
      </p:sp>
      <p:cxnSp>
        <p:nvCxnSpPr>
          <p:cNvPr id="6" name="Straight Connector 5"/>
          <p:cNvCxnSpPr/>
          <p:nvPr/>
        </p:nvCxnSpPr>
        <p:spPr>
          <a:xfrm>
            <a:off x="6203233" y="1600382"/>
            <a:ext cx="89129" cy="178275"/>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a:grpSpLocks noChangeAspect="1"/>
          </p:cNvGrpSpPr>
          <p:nvPr/>
        </p:nvGrpSpPr>
        <p:grpSpPr>
          <a:xfrm>
            <a:off x="2040728" y="1219201"/>
            <a:ext cx="7334304" cy="3513131"/>
            <a:chOff x="354469" y="1107587"/>
            <a:chExt cx="7635908" cy="365760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469" y="1107587"/>
              <a:ext cx="7635908" cy="3657600"/>
            </a:xfrm>
            <a:prstGeom prst="rect">
              <a:avLst/>
            </a:prstGeom>
          </p:spPr>
        </p:pic>
        <p:sp>
          <p:nvSpPr>
            <p:cNvPr id="3" name="Right Arrow 2"/>
            <p:cNvSpPr/>
            <p:nvPr/>
          </p:nvSpPr>
          <p:spPr>
            <a:xfrm rot="16200000">
              <a:off x="6309029" y="1773592"/>
              <a:ext cx="821873" cy="1024820"/>
            </a:xfrm>
            <a:prstGeom prst="rightArrow">
              <a:avLst/>
            </a:prstGeom>
            <a:solidFill>
              <a:srgbClr val="B6D27B"/>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2161454689"/>
              </p:ext>
            </p:extLst>
          </p:nvPr>
        </p:nvGraphicFramePr>
        <p:xfrm>
          <a:off x="6285552" y="2862684"/>
          <a:ext cx="4094954" cy="3228540"/>
        </p:xfrm>
        <a:graphic>
          <a:graphicData uri="http://schemas.openxmlformats.org/drawingml/2006/table">
            <a:tbl>
              <a:tblPr firstRow="1" firstCol="1" bandRow="1">
                <a:tableStyleId>{8799B23B-EC83-4686-B30A-512413B5E67A}</a:tableStyleId>
              </a:tblPr>
              <a:tblGrid>
                <a:gridCol w="4094954">
                  <a:extLst>
                    <a:ext uri="{9D8B030D-6E8A-4147-A177-3AD203B41FA5}">
                      <a16:colId xmlns:a16="http://schemas.microsoft.com/office/drawing/2014/main" xmlns="" val="20000"/>
                    </a:ext>
                  </a:extLst>
                </a:gridCol>
              </a:tblGrid>
              <a:tr h="418844">
                <a:tc>
                  <a:txBody>
                    <a:bodyPr/>
                    <a:lstStyle/>
                    <a:p>
                      <a:pPr marL="0" marR="0" algn="ctr">
                        <a:spcBef>
                          <a:spcPts val="0"/>
                        </a:spcBef>
                        <a:spcAft>
                          <a:spcPts val="0"/>
                        </a:spcAft>
                      </a:pPr>
                      <a:r>
                        <a:rPr lang="en-US" sz="1800" dirty="0" smtClean="0">
                          <a:effectLst/>
                        </a:rPr>
                        <a:t>LTSS </a:t>
                      </a:r>
                      <a:r>
                        <a:rPr lang="en-US" sz="1800" dirty="0">
                          <a:effectLst/>
                        </a:rPr>
                        <a:t>Delivery Areas Focusing on Family</a:t>
                      </a:r>
                      <a:endParaRPr lang="en-US" sz="1800" dirty="0">
                        <a:solidFill>
                          <a:srgbClr val="000000"/>
                        </a:solidFill>
                        <a:effectLst/>
                        <a:latin typeface="Calibri"/>
                        <a:ea typeface="MS Mincho" panose="02020609040205080304" pitchFamily="49" charset="-128"/>
                        <a:cs typeface="Calibri"/>
                      </a:endParaRPr>
                    </a:p>
                  </a:txBody>
                  <a:tcPr marL="68580" marR="68580" marT="0" marB="0" anchor="ctr"/>
                </a:tc>
                <a:extLst>
                  <a:ext uri="{0D108BD9-81ED-4DB2-BD59-A6C34878D82A}">
                    <a16:rowId xmlns:a16="http://schemas.microsoft.com/office/drawing/2014/main" xmlns="" val="10000"/>
                  </a:ext>
                </a:extLst>
              </a:tr>
              <a:tr h="454189">
                <a:tc>
                  <a:txBody>
                    <a:bodyPr/>
                    <a:lstStyle/>
                    <a:p>
                      <a:pPr marL="0" marR="0">
                        <a:spcBef>
                          <a:spcPts val="0"/>
                        </a:spcBef>
                        <a:spcAft>
                          <a:spcPts val="0"/>
                        </a:spcAft>
                      </a:pPr>
                      <a:r>
                        <a:rPr lang="en-US" sz="1800" dirty="0" smtClean="0">
                          <a:effectLst/>
                        </a:rPr>
                        <a:t>HCBS Waivers </a:t>
                      </a:r>
                      <a:r>
                        <a:rPr lang="en-US" sz="1800" dirty="0">
                          <a:effectLst/>
                        </a:rPr>
                        <a:t>and </a:t>
                      </a:r>
                      <a:r>
                        <a:rPr lang="en-US" sz="1800" dirty="0" smtClean="0">
                          <a:effectLst/>
                        </a:rPr>
                        <a:t>State</a:t>
                      </a:r>
                      <a:r>
                        <a:rPr lang="en-US" sz="1800" baseline="0" dirty="0" smtClean="0">
                          <a:effectLst/>
                        </a:rPr>
                        <a:t> Services </a:t>
                      </a:r>
                      <a:endParaRPr lang="en-US" sz="1800" b="0" dirty="0">
                        <a:solidFill>
                          <a:srgbClr val="000000"/>
                        </a:solidFill>
                        <a:effectLst/>
                        <a:latin typeface="Calibri"/>
                        <a:ea typeface="MS Mincho" panose="02020609040205080304" pitchFamily="49" charset="-128"/>
                        <a:cs typeface="Calibri"/>
                      </a:endParaRPr>
                    </a:p>
                  </a:txBody>
                  <a:tcPr marL="68580" marR="68580" marT="0" marB="0" anchor="ctr">
                    <a:solidFill>
                      <a:srgbClr val="B6D27B">
                        <a:alpha val="20000"/>
                      </a:srgbClr>
                    </a:solidFill>
                  </a:tcPr>
                </a:tc>
                <a:extLst>
                  <a:ext uri="{0D108BD9-81ED-4DB2-BD59-A6C34878D82A}">
                    <a16:rowId xmlns:a16="http://schemas.microsoft.com/office/drawing/2014/main" xmlns="" val="10001"/>
                  </a:ext>
                </a:extLst>
              </a:tr>
              <a:tr h="454189">
                <a:tc>
                  <a:txBody>
                    <a:bodyPr/>
                    <a:lstStyle/>
                    <a:p>
                      <a:pPr marL="0" marR="0">
                        <a:spcBef>
                          <a:spcPts val="0"/>
                        </a:spcBef>
                        <a:spcAft>
                          <a:spcPts val="0"/>
                        </a:spcAft>
                      </a:pPr>
                      <a:r>
                        <a:rPr lang="en-US" sz="1800" dirty="0" smtClean="0">
                          <a:effectLst/>
                        </a:rPr>
                        <a:t>Person Centered Planning and ISP</a:t>
                      </a:r>
                      <a:endParaRPr lang="en-US" sz="1800" b="0" dirty="0">
                        <a:solidFill>
                          <a:srgbClr val="000000"/>
                        </a:solidFill>
                        <a:effectLst/>
                        <a:latin typeface="Calibri"/>
                        <a:ea typeface="MS Mincho" panose="02020609040205080304" pitchFamily="49" charset="-128"/>
                        <a:cs typeface="Calibri"/>
                      </a:endParaRPr>
                    </a:p>
                  </a:txBody>
                  <a:tcPr marL="68580" marR="68580" marT="0" marB="0" anchor="ctr"/>
                </a:tc>
                <a:extLst>
                  <a:ext uri="{0D108BD9-81ED-4DB2-BD59-A6C34878D82A}">
                    <a16:rowId xmlns:a16="http://schemas.microsoft.com/office/drawing/2014/main" xmlns="" val="10002"/>
                  </a:ext>
                </a:extLst>
              </a:tr>
              <a:tr h="454189">
                <a:tc>
                  <a:txBody>
                    <a:bodyPr/>
                    <a:lstStyle/>
                    <a:p>
                      <a:pPr marL="0" marR="0">
                        <a:spcBef>
                          <a:spcPts val="0"/>
                        </a:spcBef>
                        <a:spcAft>
                          <a:spcPts val="0"/>
                        </a:spcAft>
                      </a:pPr>
                      <a:r>
                        <a:rPr lang="en-US" sz="1800" dirty="0" smtClean="0">
                          <a:effectLst/>
                        </a:rPr>
                        <a:t>Front</a:t>
                      </a:r>
                      <a:r>
                        <a:rPr lang="en-US" sz="1800" baseline="0" dirty="0" smtClean="0">
                          <a:effectLst/>
                        </a:rPr>
                        <a:t> Door (Intake)</a:t>
                      </a:r>
                      <a:endParaRPr lang="en-US" sz="1800" b="0" dirty="0">
                        <a:solidFill>
                          <a:srgbClr val="000000"/>
                        </a:solidFill>
                        <a:effectLst/>
                        <a:latin typeface="Calibri"/>
                        <a:ea typeface="MS Mincho" panose="02020609040205080304" pitchFamily="49" charset="-128"/>
                        <a:cs typeface="Calibri"/>
                      </a:endParaRPr>
                    </a:p>
                  </a:txBody>
                  <a:tcPr marL="68580" marR="68580" marT="0" marB="0" anchor="ctr">
                    <a:solidFill>
                      <a:srgbClr val="B6D27B">
                        <a:alpha val="20000"/>
                      </a:srgbClr>
                    </a:solidFill>
                  </a:tcPr>
                </a:tc>
                <a:extLst>
                  <a:ext uri="{0D108BD9-81ED-4DB2-BD59-A6C34878D82A}">
                    <a16:rowId xmlns:a16="http://schemas.microsoft.com/office/drawing/2014/main" xmlns="" val="10003"/>
                  </a:ext>
                </a:extLst>
              </a:tr>
              <a:tr h="454189">
                <a:tc>
                  <a:txBody>
                    <a:bodyPr/>
                    <a:lstStyle/>
                    <a:p>
                      <a:pPr marL="0" marR="0">
                        <a:spcBef>
                          <a:spcPts val="0"/>
                        </a:spcBef>
                        <a:spcAft>
                          <a:spcPts val="0"/>
                        </a:spcAft>
                      </a:pPr>
                      <a:r>
                        <a:rPr lang="en-US" sz="1800" dirty="0">
                          <a:effectLst/>
                        </a:rPr>
                        <a:t>Paid Family Caregiver or Support Staff</a:t>
                      </a:r>
                      <a:endParaRPr lang="en-US" sz="1800" b="0" dirty="0">
                        <a:solidFill>
                          <a:srgbClr val="000000"/>
                        </a:solidFill>
                        <a:effectLst/>
                        <a:latin typeface="Calibri"/>
                        <a:ea typeface="MS Mincho" panose="02020609040205080304" pitchFamily="49" charset="-128"/>
                        <a:cs typeface="Calibri"/>
                      </a:endParaRPr>
                    </a:p>
                  </a:txBody>
                  <a:tcPr marL="68580" marR="68580" marT="0" marB="0" anchor="ctr"/>
                </a:tc>
                <a:extLst>
                  <a:ext uri="{0D108BD9-81ED-4DB2-BD59-A6C34878D82A}">
                    <a16:rowId xmlns:a16="http://schemas.microsoft.com/office/drawing/2014/main" xmlns="" val="10004"/>
                  </a:ext>
                </a:extLst>
              </a:tr>
              <a:tr h="444300">
                <a:tc>
                  <a:txBody>
                    <a:bodyPr/>
                    <a:lstStyle/>
                    <a:p>
                      <a:pPr marL="0" marR="0">
                        <a:spcBef>
                          <a:spcPts val="0"/>
                        </a:spcBef>
                        <a:spcAft>
                          <a:spcPts val="0"/>
                        </a:spcAft>
                      </a:pPr>
                      <a:r>
                        <a:rPr lang="en-US" sz="1800" dirty="0">
                          <a:effectLst/>
                        </a:rPr>
                        <a:t>Relationship-Based Models for Community Living (Shared Living) </a:t>
                      </a:r>
                      <a:endParaRPr lang="en-US" sz="1800" b="0" dirty="0">
                        <a:solidFill>
                          <a:srgbClr val="000000"/>
                        </a:solidFill>
                        <a:effectLst/>
                        <a:latin typeface="Calibri"/>
                        <a:ea typeface="MS Mincho" panose="02020609040205080304" pitchFamily="49" charset="-128"/>
                        <a:cs typeface="Calibri"/>
                      </a:endParaRPr>
                    </a:p>
                  </a:txBody>
                  <a:tcPr marL="68580" marR="68580" marT="0" marB="0" anchor="ctr">
                    <a:solidFill>
                      <a:srgbClr val="B6D27B">
                        <a:alpha val="20000"/>
                      </a:srgbClr>
                    </a:solidFill>
                  </a:tcPr>
                </a:tc>
                <a:extLst>
                  <a:ext uri="{0D108BD9-81ED-4DB2-BD59-A6C34878D82A}">
                    <a16:rowId xmlns:a16="http://schemas.microsoft.com/office/drawing/2014/main" xmlns="" val="10005"/>
                  </a:ext>
                </a:extLst>
              </a:tr>
              <a:tr h="444300">
                <a:tc>
                  <a:txBody>
                    <a:bodyPr/>
                    <a:lstStyle/>
                    <a:p>
                      <a:pPr marL="0" marR="0">
                        <a:spcBef>
                          <a:spcPts val="0"/>
                        </a:spcBef>
                        <a:spcAft>
                          <a:spcPts val="0"/>
                        </a:spcAft>
                      </a:pPr>
                      <a:r>
                        <a:rPr lang="en-US" sz="1800" dirty="0">
                          <a:effectLst/>
                        </a:rPr>
                        <a:t>Enhancing Provider-Family Partnerships </a:t>
                      </a:r>
                      <a:endParaRPr lang="en-US" sz="1800" b="0" dirty="0">
                        <a:solidFill>
                          <a:srgbClr val="000000"/>
                        </a:solidFill>
                        <a:effectLst/>
                        <a:latin typeface="Calibri"/>
                        <a:ea typeface="MS Mincho" panose="02020609040205080304" pitchFamily="49" charset="-128"/>
                        <a:cs typeface="Calibri"/>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199576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Universal Strategies for </a:t>
            </a:r>
            <a:r>
              <a:rPr lang="en-US" sz="3600" dirty="0" smtClean="0"/>
              <a:t>Supporting Good </a:t>
            </a:r>
            <a:r>
              <a:rPr lang="en-US" sz="3600" dirty="0"/>
              <a:t>Lives for ALL</a:t>
            </a:r>
            <a:endParaRPr lang="en-US" sz="3600" dirty="0"/>
          </a:p>
        </p:txBody>
      </p:sp>
      <p:cxnSp>
        <p:nvCxnSpPr>
          <p:cNvPr id="6" name="Straight Connector 5"/>
          <p:cNvCxnSpPr/>
          <p:nvPr/>
        </p:nvCxnSpPr>
        <p:spPr>
          <a:xfrm>
            <a:off x="6203233" y="1600382"/>
            <a:ext cx="89129" cy="178275"/>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a:grpSpLocks noChangeAspect="1"/>
          </p:cNvGrpSpPr>
          <p:nvPr/>
        </p:nvGrpSpPr>
        <p:grpSpPr>
          <a:xfrm>
            <a:off x="2040728" y="1219201"/>
            <a:ext cx="8110544" cy="4983955"/>
            <a:chOff x="354469" y="1107587"/>
            <a:chExt cx="8444069" cy="5188908"/>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469" y="1107587"/>
              <a:ext cx="7635908" cy="3657600"/>
            </a:xfrm>
            <a:prstGeom prst="rect">
              <a:avLst/>
            </a:prstGeom>
          </p:spPr>
        </p:pic>
        <p:grpSp>
          <p:nvGrpSpPr>
            <p:cNvPr id="7" name="Group 6"/>
            <p:cNvGrpSpPr/>
            <p:nvPr/>
          </p:nvGrpSpPr>
          <p:grpSpPr>
            <a:xfrm>
              <a:off x="6273380" y="1975857"/>
              <a:ext cx="2312434" cy="949550"/>
              <a:chOff x="7238797" y="2111613"/>
              <a:chExt cx="2312434" cy="949550"/>
            </a:xfrm>
          </p:grpSpPr>
          <p:sp>
            <p:nvSpPr>
              <p:cNvPr id="3" name="Right Arrow 2"/>
              <p:cNvSpPr/>
              <p:nvPr/>
            </p:nvSpPr>
            <p:spPr>
              <a:xfrm rot="13408114">
                <a:off x="7238797" y="2111613"/>
                <a:ext cx="755727" cy="690814"/>
              </a:xfrm>
              <a:prstGeom prst="rightArrow">
                <a:avLst/>
              </a:prstGeom>
              <a:solidFill>
                <a:srgbClr val="B6D27B"/>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7776037" y="2708687"/>
                <a:ext cx="1775194" cy="352476"/>
              </a:xfrm>
              <a:prstGeom prst="rect">
                <a:avLst/>
              </a:prstGeom>
              <a:noFill/>
            </p:spPr>
            <p:txBody>
              <a:bodyPr wrap="square" rtlCol="0">
                <a:spAutoFit/>
              </a:bodyPr>
              <a:lstStyle/>
              <a:p>
                <a:pPr algn="ctr"/>
                <a:r>
                  <a:rPr lang="en-US" sz="1600" dirty="0">
                    <a:solidFill>
                      <a:prstClr val="black"/>
                    </a:solidFill>
                  </a:rPr>
                  <a:t>DD Services</a:t>
                </a:r>
                <a:endParaRPr lang="en-US" sz="1600" dirty="0">
                  <a:solidFill>
                    <a:prstClr val="black"/>
                  </a:solidFill>
                </a:endParaRPr>
              </a:p>
            </p:txBody>
          </p:sp>
        </p:grpSp>
        <p:grpSp>
          <p:nvGrpSpPr>
            <p:cNvPr id="11" name="Group 10"/>
            <p:cNvGrpSpPr/>
            <p:nvPr/>
          </p:nvGrpSpPr>
          <p:grpSpPr>
            <a:xfrm>
              <a:off x="4172424" y="3126510"/>
              <a:ext cx="4626114" cy="1806146"/>
              <a:chOff x="4351719" y="3620855"/>
              <a:chExt cx="4626114" cy="1806146"/>
            </a:xfrm>
          </p:grpSpPr>
          <p:sp>
            <p:nvSpPr>
              <p:cNvPr id="17" name="Right Arrow 16"/>
              <p:cNvSpPr/>
              <p:nvPr/>
            </p:nvSpPr>
            <p:spPr>
              <a:xfrm rot="13514458">
                <a:off x="4319262" y="3653312"/>
                <a:ext cx="755727" cy="690814"/>
              </a:xfrm>
              <a:prstGeom prst="rightArrow">
                <a:avLst/>
              </a:prstGeom>
              <a:solidFill>
                <a:srgbClr val="8B5FA7"/>
              </a:solidFill>
              <a:ln>
                <a:solidFill>
                  <a:schemeClr val="bg1">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5069598" y="4433659"/>
                <a:ext cx="3908235" cy="99334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rPr>
                  <a:t>Parent to Parent/Peer Support</a:t>
                </a:r>
              </a:p>
              <a:p>
                <a:pPr marL="285750" indent="-285750">
                  <a:buFont typeface="Arial" panose="020B0604020202020204" pitchFamily="34" charset="0"/>
                  <a:buChar char="•"/>
                </a:pPr>
                <a:r>
                  <a:rPr lang="en-US" sz="1400" dirty="0">
                    <a:solidFill>
                      <a:prstClr val="black"/>
                    </a:solidFill>
                  </a:rPr>
                  <a:t>Family, Self-Advocacy &amp; Sibling Networks</a:t>
                </a:r>
              </a:p>
              <a:p>
                <a:pPr marL="285750" indent="-285750">
                  <a:buFont typeface="Arial" panose="020B0604020202020204" pitchFamily="34" charset="0"/>
                  <a:buChar char="•"/>
                </a:pPr>
                <a:r>
                  <a:rPr lang="en-US" sz="1400" dirty="0">
                    <a:solidFill>
                      <a:prstClr val="black"/>
                    </a:solidFill>
                  </a:rPr>
                  <a:t>Inclusive education with supports</a:t>
                </a:r>
              </a:p>
              <a:p>
                <a:pPr marL="285750" indent="-285750">
                  <a:buFont typeface="Arial" panose="020B0604020202020204" pitchFamily="34" charset="0"/>
                  <a:buChar char="•"/>
                </a:pPr>
                <a:r>
                  <a:rPr lang="en-US" sz="1400" dirty="0">
                    <a:solidFill>
                      <a:prstClr val="black"/>
                    </a:solidFill>
                  </a:rPr>
                  <a:t>Adaptive equipment &amp; Accommodations</a:t>
                </a:r>
                <a:endParaRPr lang="en-US" sz="1400" dirty="0">
                  <a:solidFill>
                    <a:prstClr val="black"/>
                  </a:solidFill>
                </a:endParaRPr>
              </a:p>
            </p:txBody>
          </p:sp>
        </p:grpSp>
        <p:grpSp>
          <p:nvGrpSpPr>
            <p:cNvPr id="9" name="Group 8"/>
            <p:cNvGrpSpPr/>
            <p:nvPr/>
          </p:nvGrpSpPr>
          <p:grpSpPr>
            <a:xfrm>
              <a:off x="1775006" y="4245231"/>
              <a:ext cx="5656859" cy="2051264"/>
              <a:chOff x="1936371" y="4739576"/>
              <a:chExt cx="5656859" cy="2051264"/>
            </a:xfrm>
          </p:grpSpPr>
          <p:sp>
            <p:nvSpPr>
              <p:cNvPr id="18" name="Right Arrow 17"/>
              <p:cNvSpPr/>
              <p:nvPr/>
            </p:nvSpPr>
            <p:spPr>
              <a:xfrm rot="13994727">
                <a:off x="1903914" y="4772033"/>
                <a:ext cx="755727" cy="690814"/>
              </a:xfrm>
              <a:prstGeom prst="rightArrow">
                <a:avLst/>
              </a:prstGeom>
              <a:solidFill>
                <a:schemeClr val="accent3"/>
              </a:solidFill>
              <a:ln>
                <a:solidFill>
                  <a:schemeClr val="bg1">
                    <a:lumMod val="5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prstClr val="white"/>
                  </a:solidFill>
                </a:endParaRPr>
              </a:p>
            </p:txBody>
          </p:sp>
          <p:sp>
            <p:nvSpPr>
              <p:cNvPr id="20" name="TextBox 19"/>
              <p:cNvSpPr txBox="1"/>
              <p:nvPr/>
            </p:nvSpPr>
            <p:spPr>
              <a:xfrm>
                <a:off x="2510105" y="5573194"/>
                <a:ext cx="5083125" cy="1217646"/>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prstClr val="black"/>
                    </a:solidFill>
                  </a:rPr>
                  <a:t>Universally designed and affordable homes</a:t>
                </a:r>
              </a:p>
              <a:p>
                <a:pPr marL="285750" indent="-285750">
                  <a:buFont typeface="Arial" panose="020B0604020202020204" pitchFamily="34" charset="0"/>
                  <a:buChar char="•"/>
                </a:pPr>
                <a:r>
                  <a:rPr lang="en-US" sz="1400" dirty="0">
                    <a:solidFill>
                      <a:prstClr val="black"/>
                    </a:solidFill>
                  </a:rPr>
                  <a:t>Grocery carts for older kids</a:t>
                </a:r>
              </a:p>
              <a:p>
                <a:pPr marL="285750" indent="-285750">
                  <a:buFont typeface="Arial" panose="020B0604020202020204" pitchFamily="34" charset="0"/>
                  <a:buChar char="•"/>
                </a:pPr>
                <a:r>
                  <a:rPr lang="en-US" sz="1400" dirty="0">
                    <a:solidFill>
                      <a:prstClr val="black"/>
                    </a:solidFill>
                  </a:rPr>
                  <a:t>EMT and Police knowledgeable and supportive</a:t>
                </a:r>
              </a:p>
              <a:p>
                <a:pPr marL="285750" indent="-285750">
                  <a:buFont typeface="Arial" panose="020B0604020202020204" pitchFamily="34" charset="0"/>
                  <a:buChar char="•"/>
                </a:pPr>
                <a:r>
                  <a:rPr lang="en-US" sz="1400" dirty="0">
                    <a:solidFill>
                      <a:prstClr val="black"/>
                    </a:solidFill>
                  </a:rPr>
                  <a:t>Strong families and friends to share lives with</a:t>
                </a:r>
              </a:p>
              <a:p>
                <a:pPr marL="285750" indent="-285750">
                  <a:buFont typeface="Arial" panose="020B0604020202020204" pitchFamily="34" charset="0"/>
                  <a:buChar char="•"/>
                </a:pPr>
                <a:r>
                  <a:rPr lang="en-US" sz="1400" dirty="0">
                    <a:solidFill>
                      <a:prstClr val="black"/>
                    </a:solidFill>
                  </a:rPr>
                  <a:t>Inclusive, accepting spiritual and recreational opportunities   </a:t>
                </a:r>
              </a:p>
            </p:txBody>
          </p:sp>
        </p:grpSp>
      </p:grpSp>
    </p:spTree>
    <p:extLst>
      <p:ext uri="{BB962C8B-B14F-4D97-AF65-F5344CB8AC3E}">
        <p14:creationId xmlns:p14="http://schemas.microsoft.com/office/powerpoint/2010/main" val="8110540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8"/>
          <p:cNvSpPr txBox="1">
            <a:spLocks noChangeArrowheads="1"/>
          </p:cNvSpPr>
          <p:nvPr/>
        </p:nvSpPr>
        <p:spPr bwMode="auto">
          <a:xfrm>
            <a:off x="1752600" y="152403"/>
            <a:ext cx="8763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sz="3600">
                <a:solidFill>
                  <a:srgbClr val="212121"/>
                </a:solidFill>
                <a:latin typeface="MoolBoran" charset="0"/>
              </a:rPr>
              <a:t>	</a:t>
            </a:r>
          </a:p>
        </p:txBody>
      </p:sp>
      <p:grpSp>
        <p:nvGrpSpPr>
          <p:cNvPr id="28" name="Group 27"/>
          <p:cNvGrpSpPr/>
          <p:nvPr/>
        </p:nvGrpSpPr>
        <p:grpSpPr>
          <a:xfrm>
            <a:off x="1817414" y="1295403"/>
            <a:ext cx="8557175" cy="4937601"/>
            <a:chOff x="282025" y="1463199"/>
            <a:chExt cx="8557175" cy="4937601"/>
          </a:xfrm>
        </p:grpSpPr>
        <p:sp>
          <p:nvSpPr>
            <p:cNvPr id="29" name="TextBox 28"/>
            <p:cNvSpPr txBox="1"/>
            <p:nvPr/>
          </p:nvSpPr>
          <p:spPr>
            <a:xfrm>
              <a:off x="304800" y="1463199"/>
              <a:ext cx="4419599" cy="646331"/>
            </a:xfrm>
            <a:prstGeom prst="rect">
              <a:avLst/>
            </a:prstGeom>
            <a:noFill/>
          </p:spPr>
          <p:txBody>
            <a:bodyPr wrap="square">
              <a:spAutoFit/>
            </a:bodyPr>
            <a:lstStyle/>
            <a:p>
              <a:pPr algn="r">
                <a:defRPr/>
              </a:pPr>
              <a:r>
                <a:rPr lang="en-US" dirty="0">
                  <a:solidFill>
                    <a:prstClr val="black"/>
                  </a:solidFill>
                  <a:cs typeface="Arial" charset="0"/>
                </a:rPr>
                <a:t>Pediatrician, Families and Friends, </a:t>
              </a:r>
              <a:br>
                <a:rPr lang="en-US" dirty="0">
                  <a:solidFill>
                    <a:prstClr val="black"/>
                  </a:solidFill>
                  <a:cs typeface="Arial" charset="0"/>
                </a:rPr>
              </a:br>
              <a:r>
                <a:rPr lang="en-US" dirty="0">
                  <a:solidFill>
                    <a:prstClr val="black"/>
                  </a:solidFill>
                  <a:cs typeface="Arial" charset="0"/>
                </a:rPr>
                <a:t>Faith based</a:t>
              </a:r>
              <a:endParaRPr lang="en-US" dirty="0">
                <a:solidFill>
                  <a:srgbClr val="212121"/>
                </a:solidFill>
                <a:cs typeface="Arial" charset="0"/>
              </a:endParaRPr>
            </a:p>
          </p:txBody>
        </p:sp>
        <p:pic>
          <p:nvPicPr>
            <p:cNvPr id="40" name="Picture 1" descr="baby-bl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37928" y="1476011"/>
              <a:ext cx="691872" cy="699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4" descr="early-childhood-blu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28318" y="2275189"/>
              <a:ext cx="730310" cy="739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7" descr="school-reddis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58747" y="3144834"/>
              <a:ext cx="725506" cy="73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10" descr="transition-pink"/>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85974" y="4008074"/>
              <a:ext cx="706286" cy="712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13" descr="adult--gold"/>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58747" y="4824868"/>
              <a:ext cx="751131" cy="75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16" descr="old-gold"/>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85974" y="5656075"/>
              <a:ext cx="736716" cy="74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TextBox 45"/>
            <p:cNvSpPr txBox="1"/>
            <p:nvPr/>
          </p:nvSpPr>
          <p:spPr>
            <a:xfrm>
              <a:off x="299839" y="2300813"/>
              <a:ext cx="4366782" cy="646331"/>
            </a:xfrm>
            <a:prstGeom prst="rect">
              <a:avLst/>
            </a:prstGeom>
            <a:noFill/>
          </p:spPr>
          <p:txBody>
            <a:bodyPr wrap="square">
              <a:spAutoFit/>
            </a:bodyPr>
            <a:lstStyle/>
            <a:p>
              <a:pPr algn="r">
                <a:defRPr/>
              </a:pPr>
              <a:r>
                <a:rPr lang="en-US" dirty="0">
                  <a:solidFill>
                    <a:prstClr val="black"/>
                  </a:solidFill>
                  <a:cs typeface="Arial" charset="0"/>
                </a:rPr>
                <a:t>IDEA Part C, Parents as Teachers, </a:t>
              </a:r>
              <a:br>
                <a:rPr lang="en-US" dirty="0">
                  <a:solidFill>
                    <a:prstClr val="black"/>
                  </a:solidFill>
                  <a:cs typeface="Arial" charset="0"/>
                </a:rPr>
              </a:br>
              <a:r>
                <a:rPr lang="en-US" dirty="0">
                  <a:solidFill>
                    <a:prstClr val="black"/>
                  </a:solidFill>
                  <a:cs typeface="Arial" charset="0"/>
                </a:rPr>
                <a:t>Health, </a:t>
              </a:r>
              <a:r>
                <a:rPr lang="en-US" dirty="0" err="1">
                  <a:solidFill>
                    <a:prstClr val="black"/>
                  </a:solidFill>
                  <a:cs typeface="Arial" charset="0"/>
                </a:rPr>
                <a:t>Headstart</a:t>
              </a:r>
              <a:endParaRPr lang="en-US" dirty="0">
                <a:solidFill>
                  <a:srgbClr val="212121"/>
                </a:solidFill>
                <a:cs typeface="Arial" charset="0"/>
              </a:endParaRPr>
            </a:p>
          </p:txBody>
        </p:sp>
        <p:sp>
          <p:nvSpPr>
            <p:cNvPr id="47" name="TextBox 46"/>
            <p:cNvSpPr txBox="1"/>
            <p:nvPr/>
          </p:nvSpPr>
          <p:spPr>
            <a:xfrm>
              <a:off x="306747" y="3154442"/>
              <a:ext cx="4465600" cy="369332"/>
            </a:xfrm>
            <a:prstGeom prst="rect">
              <a:avLst/>
            </a:prstGeom>
            <a:noFill/>
          </p:spPr>
          <p:txBody>
            <a:bodyPr wrap="square">
              <a:spAutoFit/>
            </a:bodyPr>
            <a:lstStyle/>
            <a:p>
              <a:pPr algn="r">
                <a:defRPr/>
              </a:pPr>
              <a:r>
                <a:rPr lang="en-US" dirty="0">
                  <a:solidFill>
                    <a:prstClr val="black"/>
                  </a:solidFill>
                  <a:cs typeface="Arial" charset="0"/>
                </a:rPr>
                <a:t>School, Special Education, Health, Recreation</a:t>
              </a:r>
              <a:endParaRPr lang="en-US" dirty="0">
                <a:solidFill>
                  <a:srgbClr val="212121"/>
                </a:solidFill>
                <a:cs typeface="Arial" charset="0"/>
              </a:endParaRPr>
            </a:p>
          </p:txBody>
        </p:sp>
        <p:sp>
          <p:nvSpPr>
            <p:cNvPr id="48" name="TextBox 47"/>
            <p:cNvSpPr txBox="1"/>
            <p:nvPr/>
          </p:nvSpPr>
          <p:spPr>
            <a:xfrm>
              <a:off x="282025" y="4008074"/>
              <a:ext cx="4491158" cy="646331"/>
            </a:xfrm>
            <a:prstGeom prst="rect">
              <a:avLst/>
            </a:prstGeom>
            <a:noFill/>
          </p:spPr>
          <p:txBody>
            <a:bodyPr wrap="square">
              <a:spAutoFit/>
            </a:bodyPr>
            <a:lstStyle/>
            <a:p>
              <a:pPr algn="r">
                <a:defRPr/>
              </a:pPr>
              <a:r>
                <a:rPr lang="en-US" dirty="0">
                  <a:solidFill>
                    <a:prstClr val="black"/>
                  </a:solidFill>
                  <a:cs typeface="Arial" charset="0"/>
                </a:rPr>
                <a:t>Vocational Rehab, Health,</a:t>
              </a:r>
              <a:br>
                <a:rPr lang="en-US" dirty="0">
                  <a:solidFill>
                    <a:prstClr val="black"/>
                  </a:solidFill>
                  <a:cs typeface="Arial" charset="0"/>
                </a:rPr>
              </a:br>
              <a:r>
                <a:rPr lang="en-US" dirty="0">
                  <a:solidFill>
                    <a:prstClr val="black"/>
                  </a:solidFill>
                  <a:cs typeface="Arial" charset="0"/>
                </a:rPr>
                <a:t>Employment,  College, Military </a:t>
              </a:r>
              <a:endParaRPr lang="en-US" dirty="0">
                <a:solidFill>
                  <a:srgbClr val="212121"/>
                </a:solidFill>
                <a:cs typeface="Arial" charset="0"/>
              </a:endParaRPr>
            </a:p>
          </p:txBody>
        </p:sp>
        <p:sp>
          <p:nvSpPr>
            <p:cNvPr id="49" name="TextBox 48"/>
            <p:cNvSpPr txBox="1"/>
            <p:nvPr/>
          </p:nvSpPr>
          <p:spPr>
            <a:xfrm>
              <a:off x="372357" y="4885727"/>
              <a:ext cx="4291817" cy="646331"/>
            </a:xfrm>
            <a:prstGeom prst="rect">
              <a:avLst/>
            </a:prstGeom>
            <a:noFill/>
          </p:spPr>
          <p:txBody>
            <a:bodyPr wrap="square">
              <a:spAutoFit/>
            </a:bodyPr>
            <a:lstStyle/>
            <a:p>
              <a:pPr algn="r">
                <a:defRPr/>
              </a:pPr>
              <a:r>
                <a:rPr lang="en-US" dirty="0">
                  <a:solidFill>
                    <a:prstClr val="black"/>
                  </a:solidFill>
                  <a:cs typeface="Arial" charset="0"/>
                </a:rPr>
                <a:t>Disability Services, Health, </a:t>
              </a:r>
              <a:br>
                <a:rPr lang="en-US" dirty="0">
                  <a:solidFill>
                    <a:prstClr val="black"/>
                  </a:solidFill>
                  <a:cs typeface="Arial" charset="0"/>
                </a:rPr>
              </a:br>
              <a:r>
                <a:rPr lang="en-US" dirty="0">
                  <a:solidFill>
                    <a:prstClr val="black"/>
                  </a:solidFill>
                  <a:cs typeface="Arial" charset="0"/>
                </a:rPr>
                <a:t>Housing, College, Careers</a:t>
              </a:r>
              <a:endParaRPr lang="en-US" dirty="0">
                <a:solidFill>
                  <a:srgbClr val="212121"/>
                </a:solidFill>
                <a:cs typeface="Arial" charset="0"/>
              </a:endParaRPr>
            </a:p>
          </p:txBody>
        </p:sp>
        <p:sp>
          <p:nvSpPr>
            <p:cNvPr id="50" name="TextBox 49"/>
            <p:cNvSpPr txBox="1"/>
            <p:nvPr/>
          </p:nvSpPr>
          <p:spPr>
            <a:xfrm>
              <a:off x="413914" y="5825841"/>
              <a:ext cx="4177663" cy="369332"/>
            </a:xfrm>
            <a:prstGeom prst="rect">
              <a:avLst/>
            </a:prstGeom>
            <a:noFill/>
          </p:spPr>
          <p:txBody>
            <a:bodyPr wrap="square">
              <a:spAutoFit/>
            </a:bodyPr>
            <a:lstStyle/>
            <a:p>
              <a:pPr algn="r">
                <a:defRPr/>
              </a:pPr>
              <a:r>
                <a:rPr lang="en-US" dirty="0">
                  <a:solidFill>
                    <a:prstClr val="black"/>
                  </a:solidFill>
                  <a:cs typeface="Arial" charset="0"/>
                </a:rPr>
                <a:t>Retirement, Aging System, Health</a:t>
              </a:r>
              <a:r>
                <a:rPr lang="en-US" dirty="0">
                  <a:solidFill>
                    <a:srgbClr val="212121"/>
                  </a:solidFill>
                  <a:cs typeface="Arial" charset="0"/>
                </a:rPr>
                <a:t> </a:t>
              </a:r>
            </a:p>
          </p:txBody>
        </p:sp>
        <p:cxnSp>
          <p:nvCxnSpPr>
            <p:cNvPr id="51" name="Straight Arrow Connector 2"/>
            <p:cNvCxnSpPr>
              <a:cxnSpLocks noChangeShapeType="1"/>
              <a:stCxn id="40" idx="3"/>
            </p:cNvCxnSpPr>
            <p:nvPr/>
          </p:nvCxnSpPr>
          <p:spPr bwMode="auto">
            <a:xfrm>
              <a:off x="5529800" y="1826753"/>
              <a:ext cx="1300464" cy="981754"/>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52" name="Straight Arrow Connector 28"/>
            <p:cNvCxnSpPr>
              <a:cxnSpLocks noChangeShapeType="1"/>
            </p:cNvCxnSpPr>
            <p:nvPr/>
          </p:nvCxnSpPr>
          <p:spPr bwMode="auto">
            <a:xfrm flipV="1">
              <a:off x="5767724" y="4008075"/>
              <a:ext cx="873556" cy="25784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53" name="Straight Arrow Connector 29"/>
            <p:cNvCxnSpPr>
              <a:cxnSpLocks noChangeShapeType="1"/>
            </p:cNvCxnSpPr>
            <p:nvPr/>
          </p:nvCxnSpPr>
          <p:spPr bwMode="auto">
            <a:xfrm>
              <a:off x="5592260" y="2611516"/>
              <a:ext cx="1018590" cy="647029"/>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54" name="Straight Arrow Connector 30"/>
            <p:cNvCxnSpPr>
              <a:cxnSpLocks noChangeShapeType="1"/>
              <a:stCxn id="44" idx="3"/>
            </p:cNvCxnSpPr>
            <p:nvPr/>
          </p:nvCxnSpPr>
          <p:spPr bwMode="auto">
            <a:xfrm flipV="1">
              <a:off x="5609878" y="4363619"/>
              <a:ext cx="1202768" cy="837614"/>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55" name="Straight Arrow Connector 31"/>
            <p:cNvCxnSpPr>
              <a:cxnSpLocks noChangeShapeType="1"/>
            </p:cNvCxnSpPr>
            <p:nvPr/>
          </p:nvCxnSpPr>
          <p:spPr bwMode="auto">
            <a:xfrm>
              <a:off x="5683549" y="3558036"/>
              <a:ext cx="957731" cy="14894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56" name="Straight Arrow Connector 32"/>
            <p:cNvCxnSpPr>
              <a:cxnSpLocks noChangeShapeType="1"/>
              <a:stCxn id="45" idx="3"/>
            </p:cNvCxnSpPr>
            <p:nvPr/>
          </p:nvCxnSpPr>
          <p:spPr bwMode="auto">
            <a:xfrm flipV="1">
              <a:off x="5622690" y="4720766"/>
              <a:ext cx="1367729" cy="1306871"/>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pic>
          <p:nvPicPr>
            <p:cNvPr id="57" name="Content Placeholder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785252" y="2607544"/>
              <a:ext cx="2053948" cy="2053949"/>
            </a:xfrm>
            <a:prstGeom prst="rect">
              <a:avLst/>
            </a:prstGeom>
          </p:spPr>
        </p:pic>
      </p:grpSp>
      <p:sp>
        <p:nvSpPr>
          <p:cNvPr id="4" name="Title 3"/>
          <p:cNvSpPr>
            <a:spLocks noGrp="1"/>
          </p:cNvSpPr>
          <p:nvPr>
            <p:ph type="title"/>
          </p:nvPr>
        </p:nvSpPr>
        <p:spPr/>
        <p:txBody>
          <a:bodyPr>
            <a:normAutofit fontScale="90000"/>
          </a:bodyPr>
          <a:lstStyle/>
          <a:p>
            <a:pPr algn="ctr"/>
            <a:r>
              <a:rPr lang="en-US" sz="3600" dirty="0">
                <a:cs typeface="Palatino" charset="0"/>
              </a:rPr>
              <a:t>Comprehensive, Integrated &amp; Coordinated Systems Across </a:t>
            </a:r>
            <a:r>
              <a:rPr lang="en-US" sz="3600" dirty="0" smtClean="0">
                <a:cs typeface="Palatino" charset="0"/>
              </a:rPr>
              <a:t/>
            </a:r>
            <a:br>
              <a:rPr lang="en-US" sz="3600" dirty="0" smtClean="0">
                <a:cs typeface="Palatino" charset="0"/>
              </a:rPr>
            </a:br>
            <a:r>
              <a:rPr lang="en-US" sz="3600" dirty="0" smtClean="0">
                <a:cs typeface="Palatino" charset="0"/>
              </a:rPr>
              <a:t>Life </a:t>
            </a:r>
            <a:r>
              <a:rPr lang="en-US" sz="3600" dirty="0">
                <a:cs typeface="Palatino" charset="0"/>
              </a:rPr>
              <a:t>Domains &amp; </a:t>
            </a:r>
            <a:r>
              <a:rPr lang="en-US" sz="3600" dirty="0">
                <a:cs typeface="Palatino" charset="0"/>
              </a:rPr>
              <a:t>Stages</a:t>
            </a:r>
            <a:endParaRPr lang="en-US" sz="3600" dirty="0"/>
          </a:p>
        </p:txBody>
      </p:sp>
    </p:spTree>
    <p:extLst>
      <p:ext uri="{BB962C8B-B14F-4D97-AF65-F5344CB8AC3E}">
        <p14:creationId xmlns:p14="http://schemas.microsoft.com/office/powerpoint/2010/main" val="773064215"/>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pc="0" dirty="0" smtClean="0"/>
              <a:t>Project </a:t>
            </a:r>
            <a:r>
              <a:rPr lang="en-US" spc="0" dirty="0"/>
              <a:t>Outcome 3</a:t>
            </a:r>
            <a:r>
              <a:rPr lang="en-US" sz="2800" b="1" spc="0" dirty="0"/>
              <a:t/>
            </a:r>
            <a:br>
              <a:rPr lang="en-US" sz="2800" b="1" spc="0" dirty="0"/>
            </a:br>
            <a:r>
              <a:rPr lang="en-US" sz="2000" spc="0" dirty="0">
                <a:solidFill>
                  <a:schemeClr val="tx1"/>
                </a:solidFill>
              </a:rPr>
              <a:t>Enhanced capacity of states to replicate and sustain </a:t>
            </a:r>
            <a:r>
              <a:rPr lang="en-US" sz="2000" spc="0" dirty="0" smtClean="0">
                <a:solidFill>
                  <a:schemeClr val="tx1"/>
                </a:solidFill>
              </a:rPr>
              <a:t>exemplary </a:t>
            </a:r>
            <a:r>
              <a:rPr lang="en-US" sz="2000" spc="0" dirty="0">
                <a:solidFill>
                  <a:schemeClr val="tx1"/>
                </a:solidFill>
              </a:rPr>
              <a:t>practices </a:t>
            </a:r>
            <a:r>
              <a:rPr lang="en-US" sz="2000" spc="0" dirty="0" smtClean="0">
                <a:solidFill>
                  <a:schemeClr val="tx1"/>
                </a:solidFill>
              </a:rPr>
              <a:t/>
            </a:r>
            <a:br>
              <a:rPr lang="en-US" sz="2000" spc="0" dirty="0" smtClean="0">
                <a:solidFill>
                  <a:schemeClr val="tx1"/>
                </a:solidFill>
              </a:rPr>
            </a:br>
            <a:r>
              <a:rPr lang="en-US" sz="2000" spc="0" dirty="0" smtClean="0">
                <a:solidFill>
                  <a:schemeClr val="tx1"/>
                </a:solidFill>
              </a:rPr>
              <a:t>to </a:t>
            </a:r>
            <a:r>
              <a:rPr lang="en-US" sz="2000" spc="0" dirty="0">
                <a:solidFill>
                  <a:schemeClr val="tx1"/>
                </a:solidFill>
              </a:rPr>
              <a:t>support families </a:t>
            </a:r>
            <a:r>
              <a:rPr lang="en-US" sz="2000" spc="0" dirty="0" smtClean="0">
                <a:solidFill>
                  <a:schemeClr val="tx1"/>
                </a:solidFill>
              </a:rPr>
              <a:t/>
            </a:r>
            <a:br>
              <a:rPr lang="en-US" sz="2000" spc="0" dirty="0" smtClean="0">
                <a:solidFill>
                  <a:schemeClr val="tx1"/>
                </a:solidFill>
              </a:rPr>
            </a:br>
            <a:r>
              <a:rPr lang="en-US" sz="2000" spc="0" dirty="0" smtClean="0">
                <a:solidFill>
                  <a:schemeClr val="tx1"/>
                </a:solidFill>
              </a:rPr>
              <a:t>and </a:t>
            </a:r>
            <a:r>
              <a:rPr lang="en-US" sz="2000" spc="0" dirty="0">
                <a:solidFill>
                  <a:schemeClr val="tx1"/>
                </a:solidFill>
              </a:rPr>
              <a:t>systems</a:t>
            </a:r>
            <a:r>
              <a:rPr lang="en-US" sz="2000" spc="0" dirty="0" smtClean="0">
                <a:solidFill>
                  <a:schemeClr val="tx1"/>
                </a:solidFill>
              </a:rPr>
              <a:t>.</a:t>
            </a:r>
            <a:endParaRPr lang="en-US" sz="2000" b="1" spc="0" dirty="0">
              <a:solidFill>
                <a:schemeClr val="tx1"/>
              </a:solidFill>
            </a:endParaRPr>
          </a:p>
        </p:txBody>
      </p:sp>
      <p:pic>
        <p:nvPicPr>
          <p:cNvPr id="3" name="Content Placeholder 2"/>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815329" y="1882390"/>
            <a:ext cx="6561343" cy="4297680"/>
          </a:xfrm>
        </p:spPr>
      </p:pic>
    </p:spTree>
    <p:extLst>
      <p:ext uri="{BB962C8B-B14F-4D97-AF65-F5344CB8AC3E}">
        <p14:creationId xmlns:p14="http://schemas.microsoft.com/office/powerpoint/2010/main" val="1199640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Services and Supports are Evolving</a:t>
            </a:r>
            <a:endParaRPr lang="en-US" dirty="0"/>
          </a:p>
        </p:txBody>
      </p:sp>
      <p:grpSp>
        <p:nvGrpSpPr>
          <p:cNvPr id="16" name="Group 15"/>
          <p:cNvGrpSpPr/>
          <p:nvPr/>
        </p:nvGrpSpPr>
        <p:grpSpPr>
          <a:xfrm>
            <a:off x="1672523" y="1805862"/>
            <a:ext cx="8846954" cy="4152295"/>
            <a:chOff x="110975" y="1882096"/>
            <a:chExt cx="8846954" cy="4152295"/>
          </a:xfrm>
        </p:grpSpPr>
        <p:pic>
          <p:nvPicPr>
            <p:cNvPr id="3074" name="Picture 2" descr="C:\Users\stjohnj\AppData\Local\Microsoft\Windows\Temporary Internet Files\Content.Outlook\9N7AETT7\circles-int-stars-DOS.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54921" y="1906684"/>
              <a:ext cx="2803008" cy="28030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stjohnj\AppData\Local\Microsoft\Windows\Temporary Internet Files\Content.Outlook\9N7AETT7\circles-services-colors.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20654" y="1882096"/>
              <a:ext cx="2803008" cy="28030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stjohnj\AppData\Local\Microsoft\Windows\Temporary Internet Files\Content.Outlook\9N7AETT7\circles-normal-colors.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975" y="1906684"/>
              <a:ext cx="2778420" cy="27784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19111" y="4685104"/>
              <a:ext cx="2082801" cy="1200329"/>
            </a:xfrm>
            <a:prstGeom prst="rect">
              <a:avLst/>
            </a:prstGeom>
            <a:noFill/>
          </p:spPr>
          <p:txBody>
            <a:bodyPr wrap="square" rtlCol="0">
              <a:spAutoFit/>
            </a:bodyPr>
            <a:lstStyle/>
            <a:p>
              <a:pPr algn="ctr"/>
              <a:r>
                <a:rPr lang="en-US" dirty="0"/>
                <a:t>Everyone exists within the context </a:t>
              </a:r>
              <a:br>
                <a:rPr lang="en-US" dirty="0"/>
              </a:br>
              <a:r>
                <a:rPr lang="en-US" dirty="0"/>
                <a:t>of family </a:t>
              </a:r>
              <a:br>
                <a:rPr lang="en-US" dirty="0"/>
              </a:br>
              <a:r>
                <a:rPr lang="en-US" dirty="0"/>
                <a:t>and community</a:t>
              </a:r>
            </a:p>
          </p:txBody>
        </p:sp>
        <p:sp>
          <p:nvSpPr>
            <p:cNvPr id="3" name="TextBox 2"/>
            <p:cNvSpPr txBox="1"/>
            <p:nvPr/>
          </p:nvSpPr>
          <p:spPr>
            <a:xfrm>
              <a:off x="3525265" y="4823603"/>
              <a:ext cx="1915524" cy="923330"/>
            </a:xfrm>
            <a:prstGeom prst="rect">
              <a:avLst/>
            </a:prstGeom>
            <a:noFill/>
          </p:spPr>
          <p:txBody>
            <a:bodyPr wrap="none" rtlCol="0">
              <a:spAutoFit/>
            </a:bodyPr>
            <a:lstStyle/>
            <a:p>
              <a:pPr algn="ctr"/>
              <a:r>
                <a:rPr lang="en-US" dirty="0"/>
                <a:t>Traditional</a:t>
              </a:r>
            </a:p>
            <a:p>
              <a:pPr algn="ctr"/>
              <a:r>
                <a:rPr lang="en-US" dirty="0"/>
                <a:t> Disability Services</a:t>
              </a:r>
            </a:p>
            <a:p>
              <a:endParaRPr lang="en-US" dirty="0"/>
            </a:p>
          </p:txBody>
        </p:sp>
        <p:sp>
          <p:nvSpPr>
            <p:cNvPr id="6" name="TextBox 5"/>
            <p:cNvSpPr txBox="1"/>
            <p:nvPr/>
          </p:nvSpPr>
          <p:spPr>
            <a:xfrm>
              <a:off x="6432940" y="4834062"/>
              <a:ext cx="2227655" cy="1200329"/>
            </a:xfrm>
            <a:prstGeom prst="rect">
              <a:avLst/>
            </a:prstGeom>
            <a:noFill/>
          </p:spPr>
          <p:txBody>
            <a:bodyPr wrap="square" rtlCol="0">
              <a:spAutoFit/>
            </a:bodyPr>
            <a:lstStyle/>
            <a:p>
              <a:pPr algn="ctr"/>
              <a:r>
                <a:rPr lang="en-US" dirty="0"/>
                <a:t>Integrated Services and Supports within context of person, family and community </a:t>
              </a:r>
            </a:p>
          </p:txBody>
        </p:sp>
      </p:grpSp>
    </p:spTree>
    <p:extLst>
      <p:ext uri="{BB962C8B-B14F-4D97-AF65-F5344CB8AC3E}">
        <p14:creationId xmlns:p14="http://schemas.microsoft.com/office/powerpoint/2010/main" val="27259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524002"/>
            <a:ext cx="8534400" cy="4525963"/>
          </a:xfrm>
        </p:spPr>
        <p:txBody>
          <a:bodyPr/>
          <a:lstStyle/>
          <a:p>
            <a:pPr algn="ctr">
              <a:spcBef>
                <a:spcPts val="400"/>
              </a:spcBef>
            </a:pPr>
            <a:r>
              <a:rPr lang="en-US" dirty="0" smtClean="0"/>
              <a:t>Family to Family at Missouri UCEDD</a:t>
            </a:r>
          </a:p>
          <a:p>
            <a:pPr algn="ctr">
              <a:spcBef>
                <a:spcPts val="400"/>
              </a:spcBef>
            </a:pPr>
            <a:r>
              <a:rPr lang="en-US" dirty="0" smtClean="0"/>
              <a:t>Early Childhood, Part C</a:t>
            </a:r>
          </a:p>
          <a:p>
            <a:pPr algn="ctr">
              <a:spcBef>
                <a:spcPts val="400"/>
              </a:spcBef>
            </a:pPr>
            <a:r>
              <a:rPr lang="en-US" dirty="0" smtClean="0"/>
              <a:t>School Districts, Special Education</a:t>
            </a:r>
          </a:p>
          <a:p>
            <a:pPr algn="ctr">
              <a:spcBef>
                <a:spcPts val="400"/>
              </a:spcBef>
            </a:pPr>
            <a:r>
              <a:rPr lang="en-US" dirty="0" smtClean="0"/>
              <a:t>PNS Show Me Career Grant Pilot Sites</a:t>
            </a:r>
          </a:p>
          <a:p>
            <a:pPr algn="ctr">
              <a:spcBef>
                <a:spcPts val="400"/>
              </a:spcBef>
            </a:pPr>
            <a:r>
              <a:rPr lang="en-US" dirty="0" smtClean="0"/>
              <a:t>State Division of Developmental Disability</a:t>
            </a:r>
          </a:p>
          <a:p>
            <a:pPr algn="ctr">
              <a:spcBef>
                <a:spcPts val="400"/>
              </a:spcBef>
            </a:pPr>
            <a:r>
              <a:rPr lang="en-US" dirty="0" smtClean="0"/>
              <a:t>Special Health Care Needs</a:t>
            </a:r>
          </a:p>
          <a:p>
            <a:pPr algn="ctr">
              <a:spcBef>
                <a:spcPts val="400"/>
              </a:spcBef>
            </a:pPr>
            <a:r>
              <a:rPr lang="en-US" dirty="0" smtClean="0"/>
              <a:t>Dept. Health and Senior Services</a:t>
            </a:r>
          </a:p>
          <a:p>
            <a:pPr algn="ctr">
              <a:spcBef>
                <a:spcPts val="400"/>
              </a:spcBef>
            </a:pPr>
            <a:r>
              <a:rPr lang="en-US" dirty="0" smtClean="0"/>
              <a:t>Vocational Rehabilitation </a:t>
            </a:r>
            <a:endParaRPr lang="en-US" dirty="0"/>
          </a:p>
        </p:txBody>
      </p:sp>
      <p:sp>
        <p:nvSpPr>
          <p:cNvPr id="8" name="Title 7"/>
          <p:cNvSpPr>
            <a:spLocks noGrp="1"/>
          </p:cNvSpPr>
          <p:nvPr>
            <p:ph type="title"/>
          </p:nvPr>
        </p:nvSpPr>
        <p:spPr>
          <a:xfrm>
            <a:off x="1676400" y="381000"/>
            <a:ext cx="8991600" cy="1143000"/>
          </a:xfrm>
        </p:spPr>
        <p:txBody>
          <a:bodyPr>
            <a:noAutofit/>
          </a:bodyPr>
          <a:lstStyle/>
          <a:p>
            <a:pPr algn="ctr"/>
            <a:r>
              <a:rPr lang="en-US" sz="4000" dirty="0"/>
              <a:t>Reframing for All Stakeholders:</a:t>
            </a:r>
            <a:br>
              <a:rPr lang="en-US" sz="4000" dirty="0"/>
            </a:br>
            <a:r>
              <a:rPr lang="en-US" sz="3600" dirty="0">
                <a:solidFill>
                  <a:schemeClr val="tx1"/>
                </a:solidFill>
                <a:latin typeface="+mn-lt"/>
              </a:rPr>
              <a:t>Developing Materials</a:t>
            </a:r>
          </a:p>
        </p:txBody>
      </p:sp>
      <p:pic>
        <p:nvPicPr>
          <p:cNvPr id="10" name="Content Placeholder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4600" y="4572001"/>
            <a:ext cx="1219200" cy="1627640"/>
          </a:xfrm>
          <a:prstGeom prst="rect">
            <a:avLst/>
          </a:prstGeom>
        </p:spPr>
      </p:pic>
      <p:pic>
        <p:nvPicPr>
          <p:cNvPr id="11" name="Content Placeholder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14802" y="4572001"/>
            <a:ext cx="1255545" cy="1625600"/>
          </a:xfrm>
          <a:prstGeom prst="rect">
            <a:avLst/>
          </a:prstGeom>
        </p:spPr>
      </p:pic>
      <p:pic>
        <p:nvPicPr>
          <p:cNvPr id="12" name="Content Placeholder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1200" y="4572002"/>
            <a:ext cx="1219200" cy="1579607"/>
          </a:xfrm>
          <a:prstGeom prst="rect">
            <a:avLst/>
          </a:prstGeom>
        </p:spPr>
      </p:pic>
      <p:pic>
        <p:nvPicPr>
          <p:cNvPr id="14" name="Content Placeholder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9001" y="4572000"/>
            <a:ext cx="1277546" cy="1668472"/>
          </a:xfrm>
          <a:prstGeom prst="rect">
            <a:avLst/>
          </a:prstGeom>
        </p:spPr>
      </p:pic>
      <p:pic>
        <p:nvPicPr>
          <p:cNvPr id="15" name="Content Placeholder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86800" y="4572000"/>
            <a:ext cx="1219200" cy="160039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1327566">
            <a:off x="1905000" y="1295400"/>
            <a:ext cx="1371600" cy="1184778"/>
          </a:xfrm>
          <a:prstGeom prst="rect">
            <a:avLst/>
          </a:prstGeom>
        </p:spPr>
      </p:pic>
    </p:spTree>
    <p:extLst>
      <p:ext uri="{BB962C8B-B14F-4D97-AF65-F5344CB8AC3E}">
        <p14:creationId xmlns:p14="http://schemas.microsoft.com/office/powerpoint/2010/main" val="14861588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76656" y="2120388"/>
            <a:ext cx="5074920" cy="723400"/>
          </a:xfrm>
        </p:spPr>
        <p:txBody>
          <a:bodyPr/>
          <a:lstStyle/>
          <a:p>
            <a:pPr algn="ctr"/>
            <a:r>
              <a:rPr lang="en-US" b="1" dirty="0">
                <a:latin typeface="+mn-lt"/>
              </a:rPr>
              <a:t>Tennessee</a:t>
            </a:r>
            <a:endParaRPr lang="en-US" dirty="0">
              <a:latin typeface="+mn-lt"/>
            </a:endParaRPr>
          </a:p>
        </p:txBody>
      </p:sp>
      <p:sp>
        <p:nvSpPr>
          <p:cNvPr id="3" name="Content Placeholder 2"/>
          <p:cNvSpPr>
            <a:spLocks noGrp="1"/>
          </p:cNvSpPr>
          <p:nvPr>
            <p:ph sz="half" idx="2"/>
          </p:nvPr>
        </p:nvSpPr>
        <p:spPr/>
        <p:txBody>
          <a:bodyPr>
            <a:normAutofit/>
          </a:bodyPr>
          <a:lstStyle/>
          <a:p>
            <a:endParaRPr lang="en-US" dirty="0"/>
          </a:p>
          <a:p>
            <a:pPr marL="0" indent="0">
              <a:buNone/>
            </a:pPr>
            <a:endParaRPr lang="en-US" dirty="0"/>
          </a:p>
        </p:txBody>
      </p:sp>
      <p:sp>
        <p:nvSpPr>
          <p:cNvPr id="9" name="Text Placeholder 8"/>
          <p:cNvSpPr>
            <a:spLocks noGrp="1"/>
          </p:cNvSpPr>
          <p:nvPr>
            <p:ph type="body" sz="quarter" idx="3"/>
          </p:nvPr>
        </p:nvSpPr>
        <p:spPr>
          <a:xfrm>
            <a:off x="6553200" y="2120900"/>
            <a:ext cx="3806190" cy="722376"/>
          </a:xfrm>
        </p:spPr>
        <p:txBody>
          <a:bodyPr/>
          <a:lstStyle/>
          <a:p>
            <a:pPr algn="ctr"/>
            <a:r>
              <a:rPr lang="en-US" b="1" dirty="0">
                <a:latin typeface="+mn-lt"/>
              </a:rPr>
              <a:t>Washington</a:t>
            </a:r>
            <a:endParaRPr lang="en-US" dirty="0">
              <a:latin typeface="+mn-lt"/>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2" y="2208787"/>
            <a:ext cx="1066800" cy="376704"/>
          </a:xfrm>
          <a:prstGeom prst="rect">
            <a:avLst/>
          </a:prstGeom>
        </p:spPr>
      </p:pic>
      <p:pic>
        <p:nvPicPr>
          <p:cNvPr id="11" name="Content Placeholder 5"/>
          <p:cNvPicPr>
            <a:picLocks noGrp="1" noChangeAspect="1"/>
          </p:cNvPicPr>
          <p:nvPr>
            <p:ph sz="quarter" idx="4"/>
          </p:nvPr>
        </p:nvPicPr>
        <p:blipFill>
          <a:blip r:embed="rId4" cstate="email">
            <a:extLst>
              <a:ext uri="{28A0092B-C50C-407E-A947-70E740481C1C}">
                <a14:useLocalDpi xmlns:a14="http://schemas.microsoft.com/office/drawing/2010/main"/>
              </a:ext>
            </a:extLst>
          </a:blip>
          <a:srcRect l="-28679" r="-28679"/>
          <a:stretch>
            <a:fillRect/>
          </a:stretch>
        </p:blipFill>
        <p:spPr>
          <a:xfrm>
            <a:off x="6248402" y="3124200"/>
            <a:ext cx="2272937" cy="1911178"/>
          </a:xfr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58001" y="5181602"/>
            <a:ext cx="2837222" cy="1141411"/>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00800" y="2286002"/>
            <a:ext cx="914400" cy="598979"/>
          </a:xfrm>
          <a:prstGeom prst="rect">
            <a:avLst/>
          </a:prstGeom>
        </p:spPr>
      </p:pic>
      <p:grpSp>
        <p:nvGrpSpPr>
          <p:cNvPr id="4" name="Group 3"/>
          <p:cNvGrpSpPr/>
          <p:nvPr/>
        </p:nvGrpSpPr>
        <p:grpSpPr>
          <a:xfrm>
            <a:off x="933331" y="3124200"/>
            <a:ext cx="4561570" cy="2351049"/>
            <a:chOff x="1304660" y="3140308"/>
            <a:chExt cx="3819029" cy="1968341"/>
          </a:xfrm>
        </p:grpSpPr>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04660" y="3140308"/>
              <a:ext cx="1450369" cy="1955800"/>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57260" y="3140310"/>
              <a:ext cx="2066429" cy="1968339"/>
            </a:xfrm>
            <a:prstGeom prst="rect">
              <a:avLst/>
            </a:prstGeom>
          </p:spPr>
        </p:pic>
      </p:grpSp>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58200" y="3200401"/>
            <a:ext cx="1501098" cy="1778000"/>
          </a:xfrm>
          <a:prstGeom prst="rect">
            <a:avLst/>
          </a:prstGeom>
        </p:spPr>
      </p:pic>
      <p:sp>
        <p:nvSpPr>
          <p:cNvPr id="16" name="Title 7"/>
          <p:cNvSpPr>
            <a:spLocks noGrp="1"/>
          </p:cNvSpPr>
          <p:nvPr>
            <p:ph type="title"/>
          </p:nvPr>
        </p:nvSpPr>
        <p:spPr>
          <a:xfrm>
            <a:off x="1846660" y="499534"/>
            <a:ext cx="8498681" cy="1658198"/>
          </a:xfrm>
        </p:spPr>
        <p:txBody>
          <a:bodyPr>
            <a:noAutofit/>
          </a:bodyPr>
          <a:lstStyle/>
          <a:p>
            <a:pPr algn="ctr"/>
            <a:r>
              <a:rPr lang="en-US" dirty="0"/>
              <a:t>Reframing for All Stakeholders:</a:t>
            </a:r>
            <a:br>
              <a:rPr lang="en-US" dirty="0"/>
            </a:br>
            <a:r>
              <a:rPr lang="en-US" sz="3600" dirty="0">
                <a:solidFill>
                  <a:schemeClr val="tx1"/>
                </a:solidFill>
                <a:latin typeface="+mn-lt"/>
              </a:rPr>
              <a:t>Disseminating Broadly</a:t>
            </a:r>
            <a:endParaRPr lang="en-US" dirty="0">
              <a:solidFill>
                <a:schemeClr val="tx1"/>
              </a:solidFill>
              <a:latin typeface="+mn-lt"/>
            </a:endParaRPr>
          </a:p>
        </p:txBody>
      </p:sp>
    </p:spTree>
    <p:extLst>
      <p:ext uri="{BB962C8B-B14F-4D97-AF65-F5344CB8AC3E}">
        <p14:creationId xmlns:p14="http://schemas.microsoft.com/office/powerpoint/2010/main" val="5339850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3200" y="2037349"/>
            <a:ext cx="2278646" cy="2948835"/>
          </a:xfrm>
          <a:prstGeom prst="rect">
            <a:avLst/>
          </a:prstGeom>
          <a:ln>
            <a:solidFill>
              <a:srgbClr val="000000"/>
            </a:solidFill>
          </a:ln>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256382" y="2265580"/>
            <a:ext cx="2370730" cy="306740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7" name="Picture 4"/>
          <p:cNvPicPr>
            <a:picLocks noGrp="1" noChangeAspect="1" noChangeArrowheads="1"/>
          </p:cNvPicPr>
          <p:nvPr>
            <p:ph idx="1"/>
          </p:nvPr>
        </p:nvPicPr>
        <p:blipFill rotWithShape="1">
          <a:blip r:embed="rId5" cstate="email">
            <a:extLst>
              <a:ext uri="{28A0092B-C50C-407E-A947-70E740481C1C}">
                <a14:useLocalDpi xmlns:a14="http://schemas.microsoft.com/office/drawing/2010/main"/>
              </a:ext>
            </a:extLst>
          </a:blip>
          <a:srcRect l="-99" r="-296"/>
          <a:stretch/>
        </p:blipFill>
        <p:spPr bwMode="auto">
          <a:xfrm>
            <a:off x="6036963" y="3684559"/>
            <a:ext cx="2963599" cy="227864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0" name="TextBox 9"/>
          <p:cNvSpPr txBox="1"/>
          <p:nvPr/>
        </p:nvSpPr>
        <p:spPr>
          <a:xfrm>
            <a:off x="1981200" y="2286000"/>
            <a:ext cx="3581400" cy="3046988"/>
          </a:xfrm>
          <a:prstGeom prst="rect">
            <a:avLst/>
          </a:prstGeom>
          <a:noFill/>
        </p:spPr>
        <p:txBody>
          <a:bodyPr wrap="square" lIns="91438" tIns="45719" rIns="91438" bIns="45719" rtlCol="0">
            <a:spAutoFit/>
          </a:bodyPr>
          <a:lstStyle/>
          <a:p>
            <a:pPr marL="285743" indent="-285743">
              <a:buFont typeface="Arial"/>
              <a:buChar char="•"/>
            </a:pPr>
            <a:r>
              <a:rPr lang="en-US" sz="2400" dirty="0">
                <a:solidFill>
                  <a:prstClr val="black"/>
                </a:solidFill>
                <a:latin typeface="Tw Cen MT"/>
              </a:rPr>
              <a:t>Self-Advocates and Families</a:t>
            </a:r>
          </a:p>
          <a:p>
            <a:pPr marL="285743" indent="-285743">
              <a:buFont typeface="Arial"/>
              <a:buChar char="•"/>
            </a:pPr>
            <a:r>
              <a:rPr lang="en-US" sz="2400" dirty="0">
                <a:solidFill>
                  <a:prstClr val="black"/>
                </a:solidFill>
                <a:latin typeface="Tw Cen MT"/>
              </a:rPr>
              <a:t>Partners in Policymaking Classes</a:t>
            </a:r>
          </a:p>
          <a:p>
            <a:pPr marL="285743" indent="-285743">
              <a:buFont typeface="Arial"/>
              <a:buChar char="•"/>
            </a:pPr>
            <a:r>
              <a:rPr lang="en-US" sz="2400" dirty="0">
                <a:solidFill>
                  <a:prstClr val="black"/>
                </a:solidFill>
                <a:latin typeface="Tw Cen MT"/>
              </a:rPr>
              <a:t>Person Centered Planners</a:t>
            </a:r>
          </a:p>
          <a:p>
            <a:pPr marL="285743" indent="-285743">
              <a:buFont typeface="Arial"/>
              <a:buChar char="•"/>
            </a:pPr>
            <a:r>
              <a:rPr lang="en-US" sz="2400" dirty="0">
                <a:solidFill>
                  <a:prstClr val="black"/>
                </a:solidFill>
                <a:latin typeface="Tw Cen MT"/>
              </a:rPr>
              <a:t>Teachers and School Professionals</a:t>
            </a:r>
          </a:p>
          <a:p>
            <a:pPr marL="285743" indent="-285743">
              <a:buFont typeface="Arial"/>
              <a:buChar char="•"/>
            </a:pPr>
            <a:r>
              <a:rPr lang="en-US" sz="2400" dirty="0">
                <a:solidFill>
                  <a:prstClr val="black"/>
                </a:solidFill>
                <a:latin typeface="Tw Cen MT"/>
              </a:rPr>
              <a:t>Employment Professionals</a:t>
            </a:r>
          </a:p>
        </p:txBody>
      </p:sp>
      <p:sp>
        <p:nvSpPr>
          <p:cNvPr id="11" name="Title 7"/>
          <p:cNvSpPr txBox="1">
            <a:spLocks/>
          </p:cNvSpPr>
          <p:nvPr/>
        </p:nvSpPr>
        <p:spPr>
          <a:xfrm>
            <a:off x="814040" y="304801"/>
            <a:ext cx="10482146" cy="1658198"/>
          </a:xfrm>
          <a:prstGeom prst="rect">
            <a:avLst/>
          </a:prstGeom>
        </p:spPr>
        <p:txBody>
          <a:bodyPr vert="horz" lIns="91438" tIns="45719" rIns="91438" bIns="45719"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a:r>
              <a:rPr lang="en-US" sz="4400" spc="0" dirty="0"/>
              <a:t>Reframing for All Stakeholders:</a:t>
            </a:r>
            <a:br>
              <a:rPr lang="en-US" sz="4400" spc="0" dirty="0"/>
            </a:br>
            <a:r>
              <a:rPr lang="en-US" sz="3600" spc="0" dirty="0">
                <a:solidFill>
                  <a:schemeClr val="tx1"/>
                </a:solidFill>
                <a:latin typeface="+mn-lt"/>
              </a:rPr>
              <a:t>Focused Education and Training</a:t>
            </a:r>
          </a:p>
        </p:txBody>
      </p:sp>
    </p:spTree>
    <p:extLst>
      <p:ext uri="{BB962C8B-B14F-4D97-AF65-F5344CB8AC3E}">
        <p14:creationId xmlns:p14="http://schemas.microsoft.com/office/powerpoint/2010/main" val="419018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State Structures:</a:t>
            </a:r>
            <a:br>
              <a:rPr lang="en-US" dirty="0" smtClean="0"/>
            </a:br>
            <a:r>
              <a:rPr lang="en-US" sz="3600" dirty="0" smtClean="0">
                <a:solidFill>
                  <a:schemeClr val="tx1"/>
                </a:solidFill>
                <a:latin typeface="+mn-lt"/>
              </a:rPr>
              <a:t>Connecting Families to Support at the Front Door</a:t>
            </a:r>
            <a:endParaRPr lang="en-US" sz="3600" dirty="0">
              <a:solidFill>
                <a:schemeClr val="tx1"/>
              </a:solidFill>
              <a:latin typeface="+mn-lt"/>
            </a:endParaRPr>
          </a:p>
        </p:txBody>
      </p: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6479" b="60241"/>
          <a:stretch/>
        </p:blipFill>
        <p:spPr>
          <a:xfrm>
            <a:off x="2560371" y="3851486"/>
            <a:ext cx="7189246" cy="1672100"/>
          </a:xfr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3990" y="2845418"/>
            <a:ext cx="3831004" cy="787400"/>
          </a:xfrm>
          <a:prstGeom prst="rect">
            <a:avLst/>
          </a:prstGeom>
        </p:spPr>
      </p:pic>
      <p:pic>
        <p:nvPicPr>
          <p:cNvPr id="6" name="Picture 5" descr="mof2f-horizontal (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94340" y="2296779"/>
            <a:ext cx="3455277" cy="1336039"/>
          </a:xfrm>
          <a:prstGeom prst="rect">
            <a:avLst/>
          </a:prstGeom>
        </p:spPr>
      </p:pic>
    </p:spTree>
    <p:extLst>
      <p:ext uri="{BB962C8B-B14F-4D97-AF65-F5344CB8AC3E}">
        <p14:creationId xmlns:p14="http://schemas.microsoft.com/office/powerpoint/2010/main" val="90201312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01567" y="1833084"/>
            <a:ext cx="5923002" cy="394866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33602" y="381001"/>
            <a:ext cx="1146147" cy="99373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7602" y="3945671"/>
            <a:ext cx="1761897" cy="76816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56493" y="2730999"/>
            <a:ext cx="1359526" cy="768163"/>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1600" y="2363580"/>
            <a:ext cx="1390008" cy="493819"/>
          </a:xfrm>
          <a:prstGeom prst="rect">
            <a:avLst/>
          </a:prstGeom>
        </p:spPr>
      </p:pic>
      <p:sp>
        <p:nvSpPr>
          <p:cNvPr id="10" name="Rectangle 9"/>
          <p:cNvSpPr/>
          <p:nvPr/>
        </p:nvSpPr>
        <p:spPr>
          <a:xfrm>
            <a:off x="4114800" y="2903687"/>
            <a:ext cx="1143000" cy="646331"/>
          </a:xfrm>
          <a:prstGeom prst="rect">
            <a:avLst/>
          </a:prstGeom>
        </p:spPr>
        <p:txBody>
          <a:bodyPr wrap="square" lIns="91438" tIns="45719" rIns="91438" bIns="45719">
            <a:spAutoFit/>
          </a:bodyPr>
          <a:lstStyle/>
          <a:p>
            <a:pPr algn="ctr"/>
            <a:r>
              <a:rPr lang="en-US" b="1" dirty="0">
                <a:solidFill>
                  <a:prstClr val="black"/>
                </a:solidFill>
                <a:latin typeface="Tw Cen MT"/>
              </a:rPr>
              <a:t>Eligibility </a:t>
            </a:r>
            <a:endParaRPr lang="en-US" dirty="0">
              <a:solidFill>
                <a:prstClr val="black"/>
              </a:solidFill>
              <a:latin typeface="Tw Cen MT"/>
            </a:endParaRPr>
          </a:p>
          <a:p>
            <a:pPr algn="ctr"/>
            <a:r>
              <a:rPr lang="en-US" b="1" dirty="0">
                <a:solidFill>
                  <a:prstClr val="black"/>
                </a:solidFill>
                <a:latin typeface="Tw Cen MT"/>
              </a:rPr>
              <a:t>Services</a:t>
            </a:r>
            <a:endParaRPr lang="en-US" dirty="0">
              <a:solidFill>
                <a:prstClr val="black"/>
              </a:solidFill>
              <a:latin typeface="Tw Cen MT"/>
            </a:endParaRPr>
          </a:p>
        </p:txBody>
      </p:sp>
      <p:sp>
        <p:nvSpPr>
          <p:cNvPr id="11" name="Rectangle 10"/>
          <p:cNvSpPr/>
          <p:nvPr/>
        </p:nvSpPr>
        <p:spPr>
          <a:xfrm>
            <a:off x="3505201" y="4117705"/>
            <a:ext cx="1431134" cy="369329"/>
          </a:xfrm>
          <a:prstGeom prst="rect">
            <a:avLst/>
          </a:prstGeom>
        </p:spPr>
        <p:txBody>
          <a:bodyPr wrap="none" lIns="91438" tIns="45719" rIns="91438" bIns="45719">
            <a:spAutoFit/>
          </a:bodyPr>
          <a:lstStyle/>
          <a:p>
            <a:r>
              <a:rPr lang="en-US" b="1" dirty="0">
                <a:solidFill>
                  <a:prstClr val="black"/>
                </a:solidFill>
                <a:latin typeface="Tw Cen MT"/>
              </a:rPr>
              <a:t>DDS Services</a:t>
            </a:r>
            <a:endParaRPr lang="en-US" dirty="0">
              <a:solidFill>
                <a:prstClr val="black"/>
              </a:solidFill>
              <a:latin typeface="Tw Cen MT"/>
            </a:endParaRPr>
          </a:p>
        </p:txBody>
      </p:sp>
      <p:sp>
        <p:nvSpPr>
          <p:cNvPr id="13" name="Rectangle 12"/>
          <p:cNvSpPr/>
          <p:nvPr/>
        </p:nvSpPr>
        <p:spPr>
          <a:xfrm>
            <a:off x="2905910" y="5726467"/>
            <a:ext cx="6400800" cy="646331"/>
          </a:xfrm>
          <a:prstGeom prst="rect">
            <a:avLst/>
          </a:prstGeom>
        </p:spPr>
        <p:txBody>
          <a:bodyPr wrap="square" lIns="91438" tIns="45719" rIns="91438" bIns="45719">
            <a:spAutoFit/>
          </a:bodyPr>
          <a:lstStyle/>
          <a:p>
            <a:pPr algn="ctr"/>
            <a:r>
              <a:rPr lang="en-US" sz="3600" b="1" dirty="0">
                <a:solidFill>
                  <a:prstClr val="black"/>
                </a:solidFill>
                <a:latin typeface="Tw Cen MT"/>
              </a:rPr>
              <a:t>Person Centered Planning</a:t>
            </a:r>
            <a:endParaRPr lang="en-US" sz="3600" dirty="0">
              <a:solidFill>
                <a:prstClr val="black"/>
              </a:solidFill>
              <a:latin typeface="Tw Cen MT"/>
            </a:endParaRPr>
          </a:p>
        </p:txBody>
      </p:sp>
      <p:sp>
        <p:nvSpPr>
          <p:cNvPr id="3" name="Title 2"/>
          <p:cNvSpPr>
            <a:spLocks noGrp="1"/>
          </p:cNvSpPr>
          <p:nvPr>
            <p:ph type="title"/>
          </p:nvPr>
        </p:nvSpPr>
        <p:spPr/>
        <p:txBody>
          <a:bodyPr>
            <a:normAutofit/>
          </a:bodyPr>
          <a:lstStyle/>
          <a:p>
            <a:pPr algn="ctr"/>
            <a:r>
              <a:rPr lang="en-US" dirty="0"/>
              <a:t>State </a:t>
            </a:r>
            <a:r>
              <a:rPr lang="en-US" dirty="0" smtClean="0"/>
              <a:t>Structures:</a:t>
            </a:r>
            <a:r>
              <a:rPr lang="en-US" dirty="0"/>
              <a:t/>
            </a:r>
            <a:br>
              <a:rPr lang="en-US" dirty="0"/>
            </a:br>
            <a:r>
              <a:rPr lang="en-US" sz="3600" dirty="0">
                <a:solidFill>
                  <a:schemeClr val="tx1"/>
                </a:solidFill>
                <a:latin typeface="+mn-lt"/>
              </a:rPr>
              <a:t>Support Coordinator </a:t>
            </a:r>
            <a:r>
              <a:rPr lang="en-US" sz="3600" dirty="0" smtClean="0">
                <a:solidFill>
                  <a:schemeClr val="tx1"/>
                </a:solidFill>
                <a:latin typeface="+mn-lt"/>
              </a:rPr>
              <a:t>Training</a:t>
            </a:r>
            <a:endParaRPr lang="en-US" dirty="0">
              <a:solidFill>
                <a:schemeClr val="tx1"/>
              </a:solidFill>
              <a:latin typeface="+mn-lt"/>
            </a:endParaRPr>
          </a:p>
        </p:txBody>
      </p:sp>
    </p:spTree>
    <p:extLst>
      <p:ext uri="{BB962C8B-B14F-4D97-AF65-F5344CB8AC3E}">
        <p14:creationId xmlns:p14="http://schemas.microsoft.com/office/powerpoint/2010/main" val="29446532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screenshot.PNG"/>
          <p:cNvPicPr>
            <a:picLocks noChangeAspect="1"/>
          </p:cNvPicPr>
          <p:nvPr/>
        </p:nvPicPr>
        <p:blipFill rotWithShape="1">
          <a:blip r:embed="rId3" cstate="email">
            <a:extLst>
              <a:ext uri="{28A0092B-C50C-407E-A947-70E740481C1C}">
                <a14:useLocalDpi xmlns:a14="http://schemas.microsoft.com/office/drawing/2010/main"/>
              </a:ext>
            </a:extLst>
          </a:blip>
          <a:srcRect l="-217" r="-529"/>
          <a:stretch/>
        </p:blipFill>
        <p:spPr>
          <a:xfrm>
            <a:off x="2948804" y="2022764"/>
            <a:ext cx="2931637" cy="4084324"/>
          </a:xfrm>
          <a:prstGeom prst="rect">
            <a:avLst/>
          </a:prstGeom>
          <a:ln>
            <a:solidFill>
              <a:schemeClr val="tx1"/>
            </a:solidFill>
          </a:ln>
        </p:spPr>
      </p:pic>
      <p:sp>
        <p:nvSpPr>
          <p:cNvPr id="5" name="Title 4"/>
          <p:cNvSpPr>
            <a:spLocks noGrp="1"/>
          </p:cNvSpPr>
          <p:nvPr>
            <p:ph type="title"/>
          </p:nvPr>
        </p:nvSpPr>
        <p:spPr/>
        <p:txBody>
          <a:bodyPr>
            <a:normAutofit/>
          </a:bodyPr>
          <a:lstStyle/>
          <a:p>
            <a:pPr algn="ctr"/>
            <a:r>
              <a:rPr lang="en-US" dirty="0"/>
              <a:t>State </a:t>
            </a:r>
            <a:r>
              <a:rPr lang="en-US" dirty="0" smtClean="0"/>
              <a:t>Structures:</a:t>
            </a:r>
            <a:r>
              <a:rPr lang="en-US" dirty="0"/>
              <a:t/>
            </a:r>
            <a:br>
              <a:rPr lang="en-US" dirty="0"/>
            </a:br>
            <a:r>
              <a:rPr lang="en-US" sz="3600" dirty="0">
                <a:solidFill>
                  <a:schemeClr val="tx1"/>
                </a:solidFill>
                <a:latin typeface="+mn-lt"/>
              </a:rPr>
              <a:t>Person Centered Planning and HCBS </a:t>
            </a:r>
            <a:r>
              <a:rPr lang="en-US" sz="3600" dirty="0" smtClean="0">
                <a:solidFill>
                  <a:schemeClr val="tx1"/>
                </a:solidFill>
                <a:latin typeface="+mn-lt"/>
              </a:rPr>
              <a:t>Rules</a:t>
            </a:r>
            <a:endParaRPr lang="en-US" sz="3600" dirty="0">
              <a:solidFill>
                <a:schemeClr val="tx1"/>
              </a:solidFill>
              <a:latin typeface="+mn-lt"/>
            </a:endParaRPr>
          </a:p>
        </p:txBody>
      </p:sp>
      <p:pic>
        <p:nvPicPr>
          <p:cNvPr id="14" name="Content Placeholder 7"/>
          <p:cNvPicPr>
            <a:picLocks noGrp="1" noChangeAspect="1"/>
          </p:cNvPicPr>
          <p:nvPr>
            <p:ph sz="half" idx="1"/>
          </p:nvPr>
        </p:nvPicPr>
        <p:blipFill>
          <a:blip r:embed="rId4" cstate="email">
            <a:extLst>
              <a:ext uri="{28A0092B-C50C-407E-A947-70E740481C1C}">
                <a14:useLocalDpi xmlns:a14="http://schemas.microsoft.com/office/drawing/2010/main"/>
              </a:ext>
            </a:extLst>
          </a:blip>
          <a:srcRect t="-22941" b="-22941"/>
          <a:stretch>
            <a:fillRect/>
          </a:stretch>
        </p:blipFill>
        <p:spPr>
          <a:xfrm>
            <a:off x="6545525" y="1821019"/>
            <a:ext cx="3485166" cy="3921785"/>
          </a:xfrm>
        </p:spPr>
      </p:pic>
    </p:spTree>
    <p:extLst>
      <p:ext uri="{BB962C8B-B14F-4D97-AF65-F5344CB8AC3E}">
        <p14:creationId xmlns:p14="http://schemas.microsoft.com/office/powerpoint/2010/main" val="15012071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ow-Me-Careers_Logo_Final.jpg"/>
          <p:cNvPicPr>
            <a:picLocks noGrp="1" noChangeAspect="1"/>
          </p:cNvPicPr>
          <p:nvPr>
            <p:ph idx="1"/>
          </p:nvPr>
        </p:nvPicPr>
        <p:blipFill>
          <a:blip r:embed="rId3" cstate="email">
            <a:extLst>
              <a:ext uri="{28A0092B-C50C-407E-A947-70E740481C1C}">
                <a14:useLocalDpi xmlns:a14="http://schemas.microsoft.com/office/drawing/2010/main"/>
              </a:ext>
            </a:extLst>
          </a:blip>
          <a:srcRect t="-49993" b="-49993"/>
          <a:stretch>
            <a:fillRect/>
          </a:stretch>
        </p:blipFill>
        <p:spPr>
          <a:xfrm>
            <a:off x="4017672" y="2283950"/>
            <a:ext cx="4156656" cy="2286000"/>
          </a:xfr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58774" y="1886798"/>
            <a:ext cx="6674452" cy="914400"/>
          </a:xfrm>
          <a:prstGeom prst="rect">
            <a:avLst/>
          </a:prstGeom>
        </p:spPr>
      </p:pic>
      <p:sp>
        <p:nvSpPr>
          <p:cNvPr id="9" name="Title 1"/>
          <p:cNvSpPr txBox="1">
            <a:spLocks/>
          </p:cNvSpPr>
          <p:nvPr/>
        </p:nvSpPr>
        <p:spPr>
          <a:xfrm>
            <a:off x="914400" y="228601"/>
            <a:ext cx="10363200" cy="1658198"/>
          </a:xfrm>
          <a:prstGeom prst="rect">
            <a:avLst/>
          </a:prstGeom>
        </p:spPr>
        <p:txBody>
          <a:bodyPr vert="horz" lIns="91438" tIns="45719" rIns="91438" bIns="45719" rtlCol="0" anchor="ctr">
            <a:norm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algn="ctr"/>
            <a:r>
              <a:rPr lang="en-US" sz="4400" spc="0" dirty="0"/>
              <a:t>Integrating Systems and Initiatives:</a:t>
            </a:r>
            <a:br>
              <a:rPr lang="en-US" sz="4400" spc="0" dirty="0"/>
            </a:br>
            <a:r>
              <a:rPr lang="en-US" sz="3600" spc="0" dirty="0">
                <a:solidFill>
                  <a:schemeClr val="tx1"/>
                </a:solidFill>
                <a:latin typeface="+mn-lt"/>
              </a:rPr>
              <a:t>Youth Transition and Employment </a:t>
            </a:r>
            <a:endParaRPr lang="en-US" sz="4400" spc="0" dirty="0">
              <a:solidFill>
                <a:schemeClr val="tx1"/>
              </a:solidFill>
              <a:latin typeface="+mn-lt"/>
            </a:endParaRP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0924" y="4246374"/>
            <a:ext cx="1524000" cy="960783"/>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34200" y="4246372"/>
            <a:ext cx="2705100" cy="1623060"/>
          </a:xfrm>
          <a:prstGeom prst="rect">
            <a:avLst/>
          </a:prstGeom>
        </p:spPr>
      </p:pic>
      <p:sp>
        <p:nvSpPr>
          <p:cNvPr id="10" name="Rectangle 9"/>
          <p:cNvSpPr/>
          <p:nvPr/>
        </p:nvSpPr>
        <p:spPr>
          <a:xfrm>
            <a:off x="6781800" y="5458018"/>
            <a:ext cx="2895600" cy="646331"/>
          </a:xfrm>
          <a:prstGeom prst="rect">
            <a:avLst/>
          </a:prstGeom>
        </p:spPr>
        <p:txBody>
          <a:bodyPr wrap="square" lIns="91438" tIns="45719" rIns="91438" bIns="45719">
            <a:spAutoFit/>
          </a:bodyPr>
          <a:lstStyle/>
          <a:p>
            <a:pPr algn="ctr"/>
            <a:r>
              <a:rPr lang="en-US" b="1" dirty="0">
                <a:solidFill>
                  <a:prstClr val="black"/>
                </a:solidFill>
                <a:latin typeface="Tw Cen MT"/>
              </a:rPr>
              <a:t>Employment First State Leadership Mentor Program</a:t>
            </a:r>
            <a:endParaRPr lang="en-US" dirty="0">
              <a:solidFill>
                <a:prstClr val="black"/>
              </a:solidFill>
              <a:latin typeface="Tw Cen MT"/>
            </a:endParaRPr>
          </a:p>
        </p:txBody>
      </p:sp>
      <p:sp>
        <p:nvSpPr>
          <p:cNvPr id="12" name="Rectangle 11"/>
          <p:cNvSpPr/>
          <p:nvPr/>
        </p:nvSpPr>
        <p:spPr>
          <a:xfrm>
            <a:off x="2161706" y="5355051"/>
            <a:ext cx="2895600" cy="646331"/>
          </a:xfrm>
          <a:prstGeom prst="rect">
            <a:avLst/>
          </a:prstGeom>
        </p:spPr>
        <p:txBody>
          <a:bodyPr wrap="square" lIns="91438" tIns="45719" rIns="91438" bIns="45719">
            <a:spAutoFit/>
          </a:bodyPr>
          <a:lstStyle/>
          <a:p>
            <a:pPr algn="ctr"/>
            <a:r>
              <a:rPr lang="en-US" b="1" dirty="0">
                <a:solidFill>
                  <a:prstClr val="black"/>
                </a:solidFill>
                <a:latin typeface="Tw Cen MT"/>
              </a:rPr>
              <a:t>Statewide Employment Leadership Network (SELN)</a:t>
            </a:r>
            <a:endParaRPr lang="en-US" dirty="0">
              <a:solidFill>
                <a:prstClr val="black"/>
              </a:solidFill>
              <a:latin typeface="Tw Cen MT"/>
            </a:endParaRPr>
          </a:p>
        </p:txBody>
      </p:sp>
    </p:spTree>
    <p:extLst>
      <p:ext uri="{BB962C8B-B14F-4D97-AF65-F5344CB8AC3E}">
        <p14:creationId xmlns:p14="http://schemas.microsoft.com/office/powerpoint/2010/main" val="31930006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535912" y="1630500"/>
            <a:ext cx="4137220" cy="4309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438402" y="1295401"/>
            <a:ext cx="4362297" cy="369332"/>
          </a:xfrm>
          <a:prstGeom prst="rect">
            <a:avLst/>
          </a:prstGeom>
          <a:noFill/>
        </p:spPr>
        <p:txBody>
          <a:bodyPr wrap="square" lIns="91438" tIns="45719" rIns="91438" bIns="45719" rtlCol="0">
            <a:spAutoFit/>
          </a:bodyPr>
          <a:lstStyle/>
          <a:p>
            <a:pPr algn="ctr"/>
            <a:r>
              <a:rPr lang="en-US" b="1" dirty="0">
                <a:solidFill>
                  <a:prstClr val="black"/>
                </a:solidFill>
                <a:latin typeface="Tw Cen MT"/>
              </a:rPr>
              <a:t>No Wrong Door SYSTEM</a:t>
            </a:r>
            <a:endParaRPr lang="en-US" b="1" dirty="0">
              <a:solidFill>
                <a:prstClr val="black"/>
              </a:solidFill>
              <a:latin typeface="Tw Cen MT"/>
            </a:endParaRPr>
          </a:p>
        </p:txBody>
      </p:sp>
      <p:sp>
        <p:nvSpPr>
          <p:cNvPr id="2" name="TextBox 1"/>
          <p:cNvSpPr txBox="1"/>
          <p:nvPr/>
        </p:nvSpPr>
        <p:spPr>
          <a:xfrm>
            <a:off x="7560966" y="1367500"/>
            <a:ext cx="2487717" cy="4524316"/>
          </a:xfrm>
          <a:prstGeom prst="rect">
            <a:avLst/>
          </a:prstGeom>
          <a:noFill/>
          <a:ln>
            <a:solidFill>
              <a:schemeClr val="tx1"/>
            </a:solidFill>
          </a:ln>
        </p:spPr>
        <p:txBody>
          <a:bodyPr wrap="square" lIns="91438" tIns="45719" rIns="91438" bIns="45719" rtlCol="0">
            <a:spAutoFit/>
          </a:bodyPr>
          <a:lstStyle/>
          <a:p>
            <a:pPr algn="ctr"/>
            <a:r>
              <a:rPr lang="en-US" b="1" dirty="0">
                <a:solidFill>
                  <a:prstClr val="black"/>
                </a:solidFill>
                <a:latin typeface="Tw Cen MT"/>
              </a:rPr>
              <a:t>Focus of </a:t>
            </a:r>
          </a:p>
          <a:p>
            <a:pPr algn="ctr"/>
            <a:r>
              <a:rPr lang="en-US" b="1" dirty="0" err="1">
                <a:solidFill>
                  <a:prstClr val="black"/>
                </a:solidFill>
                <a:latin typeface="Tw Cen MT"/>
              </a:rPr>
              <a:t>CoP</a:t>
            </a:r>
            <a:r>
              <a:rPr lang="en-US" b="1" dirty="0">
                <a:solidFill>
                  <a:prstClr val="black"/>
                </a:solidFill>
                <a:latin typeface="Tw Cen MT"/>
              </a:rPr>
              <a:t> Supports to Families and </a:t>
            </a:r>
          </a:p>
          <a:p>
            <a:pPr algn="ctr"/>
            <a:r>
              <a:rPr lang="en-US" b="1" dirty="0">
                <a:solidFill>
                  <a:prstClr val="black"/>
                </a:solidFill>
                <a:latin typeface="Tw Cen MT"/>
              </a:rPr>
              <a:t>DD System:</a:t>
            </a:r>
          </a:p>
          <a:p>
            <a:pPr marL="285743" indent="-285743">
              <a:buFont typeface="Arial"/>
              <a:buChar char="•"/>
            </a:pPr>
            <a:r>
              <a:rPr lang="en-US" dirty="0">
                <a:solidFill>
                  <a:prstClr val="black"/>
                </a:solidFill>
                <a:latin typeface="Tw Cen MT"/>
              </a:rPr>
              <a:t>Support Coordination</a:t>
            </a:r>
          </a:p>
          <a:p>
            <a:pPr marL="285743" indent="-285743">
              <a:buFont typeface="Arial"/>
              <a:buChar char="•"/>
            </a:pPr>
            <a:r>
              <a:rPr lang="en-US" dirty="0">
                <a:solidFill>
                  <a:prstClr val="black"/>
                </a:solidFill>
                <a:latin typeface="Tw Cen MT"/>
              </a:rPr>
              <a:t>Person Centered Thinking, Planning, and Facilitation</a:t>
            </a:r>
          </a:p>
          <a:p>
            <a:pPr marL="285743" indent="-285743">
              <a:buFont typeface="Arial"/>
              <a:buChar char="•"/>
            </a:pPr>
            <a:r>
              <a:rPr lang="en-US" dirty="0">
                <a:solidFill>
                  <a:prstClr val="black"/>
                </a:solidFill>
                <a:latin typeface="Tw Cen MT"/>
              </a:rPr>
              <a:t>Family Navigation and Family </a:t>
            </a:r>
            <a:r>
              <a:rPr lang="en-US" dirty="0" err="1">
                <a:solidFill>
                  <a:prstClr val="black"/>
                </a:solidFill>
                <a:latin typeface="Tw Cen MT"/>
              </a:rPr>
              <a:t>Neworks</a:t>
            </a:r>
            <a:endParaRPr lang="en-US" dirty="0">
              <a:solidFill>
                <a:prstClr val="black"/>
              </a:solidFill>
              <a:latin typeface="Tw Cen MT"/>
            </a:endParaRPr>
          </a:p>
          <a:p>
            <a:pPr marL="285743" indent="-285743">
              <a:buFont typeface="Arial"/>
              <a:buChar char="•"/>
            </a:pPr>
            <a:r>
              <a:rPr lang="en-US" dirty="0" err="1">
                <a:solidFill>
                  <a:prstClr val="black"/>
                </a:solidFill>
                <a:latin typeface="Tw Cen MT"/>
              </a:rPr>
              <a:t>LifeCourse</a:t>
            </a:r>
            <a:r>
              <a:rPr lang="en-US" dirty="0">
                <a:solidFill>
                  <a:prstClr val="black"/>
                </a:solidFill>
                <a:latin typeface="Tw Cen MT"/>
              </a:rPr>
              <a:t> Framework and Tools</a:t>
            </a:r>
          </a:p>
          <a:p>
            <a:pPr marL="285743" indent="-285743">
              <a:buFont typeface="Arial"/>
              <a:buChar char="•"/>
            </a:pPr>
            <a:r>
              <a:rPr lang="en-US" dirty="0">
                <a:solidFill>
                  <a:prstClr val="black"/>
                </a:solidFill>
                <a:latin typeface="Tw Cen MT"/>
              </a:rPr>
              <a:t>Responding to new CMS HCBS rule</a:t>
            </a:r>
          </a:p>
          <a:p>
            <a:pPr marL="285743" indent="-285743">
              <a:buFont typeface="Arial"/>
              <a:buChar char="•"/>
            </a:pPr>
            <a:r>
              <a:rPr lang="en-US" dirty="0">
                <a:solidFill>
                  <a:prstClr val="black"/>
                </a:solidFill>
                <a:latin typeface="Tw Cen MT"/>
              </a:rPr>
              <a:t>Focusing on Front Door of DD Services </a:t>
            </a:r>
          </a:p>
        </p:txBody>
      </p:sp>
      <p:sp>
        <p:nvSpPr>
          <p:cNvPr id="3" name="Left Arrow 2"/>
          <p:cNvSpPr/>
          <p:nvPr/>
        </p:nvSpPr>
        <p:spPr>
          <a:xfrm>
            <a:off x="6705600" y="3810002"/>
            <a:ext cx="839536" cy="693985"/>
          </a:xfrm>
          <a:prstGeom prst="leftArrow">
            <a:avLst/>
          </a:prstGeom>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prstClr val="white"/>
              </a:solidFill>
              <a:latin typeface="Tw Cen MT"/>
            </a:endParaRPr>
          </a:p>
        </p:txBody>
      </p:sp>
      <p:sp>
        <p:nvSpPr>
          <p:cNvPr id="7" name="Left Arrow 6"/>
          <p:cNvSpPr/>
          <p:nvPr/>
        </p:nvSpPr>
        <p:spPr>
          <a:xfrm>
            <a:off x="6705600" y="2895602"/>
            <a:ext cx="839536" cy="693985"/>
          </a:xfrm>
          <a:prstGeom prst="leftArrow">
            <a:avLst/>
          </a:prstGeom>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prstClr val="white"/>
              </a:solidFill>
              <a:latin typeface="Tw Cen MT"/>
            </a:endParaRPr>
          </a:p>
        </p:txBody>
      </p:sp>
      <p:sp>
        <p:nvSpPr>
          <p:cNvPr id="8" name="Left Arrow 7"/>
          <p:cNvSpPr/>
          <p:nvPr/>
        </p:nvSpPr>
        <p:spPr>
          <a:xfrm>
            <a:off x="6705600" y="2057402"/>
            <a:ext cx="839536" cy="693985"/>
          </a:xfrm>
          <a:prstGeom prst="leftArrow">
            <a:avLst/>
          </a:prstGeom>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US">
              <a:solidFill>
                <a:prstClr val="white"/>
              </a:solidFill>
              <a:latin typeface="Tw Cen MT"/>
            </a:endParaRPr>
          </a:p>
        </p:txBody>
      </p:sp>
      <p:sp>
        <p:nvSpPr>
          <p:cNvPr id="9" name="Title 1"/>
          <p:cNvSpPr>
            <a:spLocks noGrp="1"/>
          </p:cNvSpPr>
          <p:nvPr>
            <p:ph type="title"/>
          </p:nvPr>
        </p:nvSpPr>
        <p:spPr>
          <a:xfrm>
            <a:off x="1828800" y="-152400"/>
            <a:ext cx="8610600" cy="1658198"/>
          </a:xfrm>
        </p:spPr>
        <p:txBody>
          <a:bodyPr>
            <a:normAutofit fontScale="90000"/>
          </a:bodyPr>
          <a:lstStyle/>
          <a:p>
            <a:pPr algn="ctr"/>
            <a:r>
              <a:rPr lang="en-US" dirty="0"/>
              <a:t>Integrating Systems and Initiatives:</a:t>
            </a:r>
            <a:br>
              <a:rPr lang="en-US" dirty="0"/>
            </a:br>
            <a:r>
              <a:rPr lang="en-US" sz="3600" dirty="0">
                <a:solidFill>
                  <a:schemeClr val="tx1"/>
                </a:solidFill>
                <a:latin typeface="+mn-lt"/>
              </a:rPr>
              <a:t>No Wrong </a:t>
            </a:r>
            <a:r>
              <a:rPr lang="en-US" sz="3600" dirty="0" smtClean="0">
                <a:solidFill>
                  <a:schemeClr val="tx1"/>
                </a:solidFill>
                <a:latin typeface="+mn-lt"/>
              </a:rPr>
              <a:t>Door/ADRC</a:t>
            </a:r>
            <a:endParaRPr lang="en-US" sz="3600" dirty="0">
              <a:solidFill>
                <a:schemeClr val="tx1"/>
              </a:solidFill>
              <a:latin typeface="+mn-lt"/>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9485" y="328131"/>
            <a:ext cx="838200" cy="1039369"/>
          </a:xfrm>
          <a:prstGeom prst="rect">
            <a:avLst/>
          </a:prstGeom>
        </p:spPr>
      </p:pic>
    </p:spTree>
    <p:extLst>
      <p:ext uri="{BB962C8B-B14F-4D97-AF65-F5344CB8AC3E}">
        <p14:creationId xmlns:p14="http://schemas.microsoft.com/office/powerpoint/2010/main" val="5197731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81202" y="304801"/>
            <a:ext cx="8079581" cy="1658198"/>
          </a:xfrm>
        </p:spPr>
        <p:txBody>
          <a:bodyPr>
            <a:normAutofit/>
          </a:bodyPr>
          <a:lstStyle/>
          <a:p>
            <a:pPr algn="ctr"/>
            <a:r>
              <a:rPr lang="en-US" spc="0" dirty="0"/>
              <a:t>State </a:t>
            </a:r>
            <a:r>
              <a:rPr lang="en-US" spc="0" dirty="0" smtClean="0"/>
              <a:t>Structures:</a:t>
            </a:r>
            <a:r>
              <a:rPr lang="en-US" spc="0" dirty="0"/>
              <a:t/>
            </a:r>
            <a:br>
              <a:rPr lang="en-US" spc="0" dirty="0"/>
            </a:br>
            <a:r>
              <a:rPr lang="en-US" sz="3600" spc="0" dirty="0" smtClean="0">
                <a:solidFill>
                  <a:schemeClr val="tx1"/>
                </a:solidFill>
                <a:latin typeface="+mn-lt"/>
              </a:rPr>
              <a:t>State </a:t>
            </a:r>
            <a:r>
              <a:rPr lang="en-US" sz="3600" spc="0" dirty="0" smtClean="0">
                <a:solidFill>
                  <a:schemeClr val="tx1"/>
                </a:solidFill>
                <a:latin typeface="+mn-lt"/>
              </a:rPr>
              <a:t>Waitlists</a:t>
            </a:r>
            <a:endParaRPr lang="en-US" sz="3600" spc="0" dirty="0">
              <a:solidFill>
                <a:schemeClr val="tx1"/>
              </a:solidFill>
              <a:latin typeface="+mn-lt"/>
            </a:endParaRPr>
          </a:p>
        </p:txBody>
      </p:sp>
      <p:pic>
        <p:nvPicPr>
          <p:cNvPr id="4" name="Content Placeholder 3"/>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l="-13982" r="-13982"/>
          <a:stretch/>
        </p:blipFill>
        <p:spPr>
          <a:xfrm>
            <a:off x="2040237" y="1950335"/>
            <a:ext cx="3805238" cy="3767138"/>
          </a:xfrm>
        </p:spPr>
      </p:pic>
      <p:sp>
        <p:nvSpPr>
          <p:cNvPr id="14" name="Content Placeholder 13"/>
          <p:cNvSpPr>
            <a:spLocks noGrp="1"/>
          </p:cNvSpPr>
          <p:nvPr>
            <p:ph sz="half" idx="2"/>
          </p:nvPr>
        </p:nvSpPr>
        <p:spPr>
          <a:xfrm>
            <a:off x="5774036" y="2045744"/>
            <a:ext cx="3962400" cy="3810000"/>
          </a:xfrm>
        </p:spPr>
        <p:txBody>
          <a:bodyPr>
            <a:normAutofit fontScale="92500" lnSpcReduction="20000"/>
          </a:bodyPr>
          <a:lstStyle/>
          <a:p>
            <a:pPr marL="0" indent="0" algn="ctr">
              <a:lnSpc>
                <a:spcPct val="100000"/>
              </a:lnSpc>
              <a:spcBef>
                <a:spcPts val="0"/>
              </a:spcBef>
              <a:buNone/>
            </a:pPr>
            <a:r>
              <a:rPr lang="en-US" b="1" dirty="0" smtClean="0"/>
              <a:t>Strategies:</a:t>
            </a:r>
          </a:p>
          <a:p>
            <a:pPr marL="457189" indent="-457189">
              <a:lnSpc>
                <a:spcPct val="100000"/>
              </a:lnSpc>
              <a:spcBef>
                <a:spcPts val="0"/>
              </a:spcBef>
              <a:buAutoNum type="arabicPeriod"/>
            </a:pPr>
            <a:r>
              <a:rPr lang="en-US" dirty="0" smtClean="0"/>
              <a:t>Strengthen Information Access</a:t>
            </a:r>
          </a:p>
          <a:p>
            <a:pPr marL="457189" indent="-457189">
              <a:lnSpc>
                <a:spcPct val="100000"/>
              </a:lnSpc>
              <a:spcBef>
                <a:spcPts val="0"/>
              </a:spcBef>
              <a:buAutoNum type="arabicPeriod"/>
            </a:pPr>
            <a:r>
              <a:rPr lang="en-US" dirty="0" smtClean="0"/>
              <a:t>Provide Resource Navigation and Improve Inter-Agency Service Coordination</a:t>
            </a:r>
          </a:p>
          <a:p>
            <a:pPr marL="457189" indent="-457189">
              <a:lnSpc>
                <a:spcPct val="100000"/>
              </a:lnSpc>
              <a:spcBef>
                <a:spcPts val="0"/>
              </a:spcBef>
              <a:buAutoNum type="arabicPeriod"/>
            </a:pPr>
            <a:r>
              <a:rPr lang="en-US" dirty="0" smtClean="0"/>
              <a:t>Provide family-to-family support to individuals and families who are currently on the Waiting List or who apply for Waiver Services.</a:t>
            </a:r>
          </a:p>
          <a:p>
            <a:pPr marL="457189" indent="-457189">
              <a:lnSpc>
                <a:spcPct val="100000"/>
              </a:lnSpc>
              <a:spcBef>
                <a:spcPts val="0"/>
              </a:spcBef>
              <a:buAutoNum type="arabicPeriod"/>
            </a:pPr>
            <a:r>
              <a:rPr lang="en-US" dirty="0" smtClean="0"/>
              <a:t>Assess needs of families currently on the Waiting List.</a:t>
            </a:r>
          </a:p>
          <a:p>
            <a:pPr marL="457189" indent="-457189">
              <a:lnSpc>
                <a:spcPct val="100000"/>
              </a:lnSpc>
              <a:spcBef>
                <a:spcPts val="0"/>
              </a:spcBef>
              <a:buAutoNum type="arabicPeriod"/>
            </a:pPr>
            <a:r>
              <a:rPr lang="en-US" dirty="0" smtClean="0"/>
              <a:t>Build capacity of services and supports outside of those provided through DDS waivers.</a:t>
            </a:r>
            <a:endParaRPr lang="en-US" dirty="0"/>
          </a:p>
        </p:txBody>
      </p:sp>
      <p:pic>
        <p:nvPicPr>
          <p:cNvPr id="7" name="Content Placeholder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2019" y="471668"/>
            <a:ext cx="1656325" cy="838200"/>
          </a:xfrm>
          <a:prstGeom prst="rect">
            <a:avLst/>
          </a:prstGeom>
        </p:spPr>
      </p:pic>
    </p:spTree>
    <p:extLst>
      <p:ext uri="{BB962C8B-B14F-4D97-AF65-F5344CB8AC3E}">
        <p14:creationId xmlns:p14="http://schemas.microsoft.com/office/powerpoint/2010/main" val="27899307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pc="0" dirty="0"/>
              <a:t>State </a:t>
            </a:r>
            <a:r>
              <a:rPr lang="en-US" spc="0" dirty="0" smtClean="0"/>
              <a:t>Structures:</a:t>
            </a:r>
            <a:r>
              <a:rPr lang="en-US" spc="0" dirty="0"/>
              <a:t/>
            </a:r>
            <a:br>
              <a:rPr lang="en-US" spc="0" dirty="0"/>
            </a:br>
            <a:r>
              <a:rPr lang="en-US" sz="3600" spc="0" dirty="0">
                <a:solidFill>
                  <a:schemeClr val="tx1"/>
                </a:solidFill>
                <a:latin typeface="+mn-lt"/>
              </a:rPr>
              <a:t>Medicaid State Plans and </a:t>
            </a:r>
            <a:r>
              <a:rPr lang="en-US" sz="3600" spc="0" dirty="0">
                <a:solidFill>
                  <a:schemeClr val="tx1"/>
                </a:solidFill>
                <a:latin typeface="+mn-lt"/>
              </a:rPr>
              <a:t>Waivers</a:t>
            </a:r>
            <a:endParaRPr lang="en-US" sz="3600" spc="0" dirty="0">
              <a:solidFill>
                <a:schemeClr val="tx1"/>
              </a:solidFill>
              <a:latin typeface="+mn-lt"/>
            </a:endParaRPr>
          </a:p>
        </p:txBody>
      </p:sp>
      <p:sp>
        <p:nvSpPr>
          <p:cNvPr id="3" name="Content Placeholder 2"/>
          <p:cNvSpPr>
            <a:spLocks noGrp="1"/>
          </p:cNvSpPr>
          <p:nvPr>
            <p:ph idx="1"/>
          </p:nvPr>
        </p:nvSpPr>
        <p:spPr/>
        <p:txBody>
          <a:bodyPr>
            <a:noAutofit/>
          </a:bodyPr>
          <a:lstStyle/>
          <a:p>
            <a:pPr marL="0" indent="0" algn="ctr">
              <a:lnSpc>
                <a:spcPct val="100000"/>
              </a:lnSpc>
              <a:spcBef>
                <a:spcPts val="0"/>
              </a:spcBef>
              <a:buNone/>
            </a:pPr>
            <a:r>
              <a:rPr lang="en-US" sz="2500" b="1" dirty="0"/>
              <a:t>Employment and Community First CHOICES Waiver</a:t>
            </a:r>
          </a:p>
          <a:p>
            <a:pPr marL="0" indent="0" algn="ctr">
              <a:lnSpc>
                <a:spcPct val="100000"/>
              </a:lnSpc>
              <a:spcBef>
                <a:spcPts val="0"/>
              </a:spcBef>
              <a:buNone/>
            </a:pPr>
            <a:r>
              <a:rPr lang="en-US" sz="2500" b="1" dirty="0"/>
              <a:t>for Tennesseans with I/DD </a:t>
            </a:r>
            <a:r>
              <a:rPr lang="en-US" sz="2500" dirty="0"/>
              <a:t>(Amendment 2)</a:t>
            </a:r>
          </a:p>
          <a:p>
            <a:pPr marL="0" indent="0" algn="ctr">
              <a:lnSpc>
                <a:spcPct val="100000"/>
              </a:lnSpc>
              <a:spcBef>
                <a:spcPts val="0"/>
              </a:spcBef>
              <a:buNone/>
            </a:pPr>
            <a:endParaRPr lang="en-US" sz="800" dirty="0"/>
          </a:p>
          <a:p>
            <a:pPr marL="342892" lvl="1">
              <a:lnSpc>
                <a:spcPct val="100000"/>
              </a:lnSpc>
              <a:spcBef>
                <a:spcPts val="0"/>
              </a:spcBef>
              <a:buFont typeface="Arial"/>
              <a:buChar char="•"/>
            </a:pPr>
            <a:r>
              <a:rPr lang="en-US" sz="2300" dirty="0"/>
              <a:t>Family Caregiver Education and Training</a:t>
            </a:r>
          </a:p>
          <a:p>
            <a:pPr marL="342892" lvl="1">
              <a:lnSpc>
                <a:spcPct val="100000"/>
              </a:lnSpc>
              <a:spcBef>
                <a:spcPts val="0"/>
              </a:spcBef>
              <a:buFont typeface="Arial"/>
              <a:buChar char="•"/>
            </a:pPr>
            <a:r>
              <a:rPr lang="en-US" sz="2300" dirty="0"/>
              <a:t>Community Support Development, Organization and Navigation</a:t>
            </a:r>
          </a:p>
          <a:p>
            <a:pPr marL="342892" lvl="1">
              <a:lnSpc>
                <a:spcPct val="100000"/>
              </a:lnSpc>
              <a:spcBef>
                <a:spcPts val="0"/>
              </a:spcBef>
              <a:buFont typeface="Arial"/>
              <a:buChar char="•"/>
            </a:pPr>
            <a:r>
              <a:rPr lang="en-US" sz="2300" dirty="0"/>
              <a:t>Peer–to-Peer Self-Direction, Employment and Community Support and Navigation</a:t>
            </a: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64945" y="4501809"/>
            <a:ext cx="2298999" cy="154607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4897287"/>
            <a:ext cx="2145766" cy="757704"/>
          </a:xfrm>
          <a:prstGeom prst="rect">
            <a:avLst/>
          </a:prstGeom>
        </p:spPr>
      </p:pic>
    </p:spTree>
    <p:extLst>
      <p:ext uri="{BB962C8B-B14F-4D97-AF65-F5344CB8AC3E}">
        <p14:creationId xmlns:p14="http://schemas.microsoft.com/office/powerpoint/2010/main" val="876426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62200" y="844637"/>
            <a:ext cx="6096000" cy="2286000"/>
          </a:xfrm>
          <a:prstGeom prst="rightArrow">
            <a:avLst/>
          </a:prstGeom>
          <a:solidFill>
            <a:srgbClr val="C7A2E3"/>
          </a:solidFill>
        </p:spPr>
        <p:txBody>
          <a:bodyPr>
            <a:normAutofit fontScale="92500" lnSpcReduction="20000"/>
          </a:bodyPr>
          <a:lstStyle/>
          <a:p>
            <a:pPr marL="0" indent="0">
              <a:buNone/>
              <a:defRPr/>
            </a:pPr>
            <a:r>
              <a:rPr lang="en-US" sz="1700" dirty="0"/>
              <a:t>1950s Mom------------Parent-----Family Movement</a:t>
            </a:r>
          </a:p>
          <a:p>
            <a:pPr marL="0" indent="0">
              <a:buNone/>
              <a:defRPr/>
            </a:pPr>
            <a:r>
              <a:rPr lang="en-US" sz="1700" dirty="0"/>
              <a:t>         1970s Self-Advocacy and Independent Living       </a:t>
            </a:r>
            <a:r>
              <a:rPr lang="en-US" sz="1700" dirty="0"/>
              <a:t>	    Movements (Nothing </a:t>
            </a:r>
            <a:r>
              <a:rPr lang="en-US" sz="1700" dirty="0"/>
              <a:t>about me, without </a:t>
            </a:r>
            <a:r>
              <a:rPr lang="en-US" sz="1700" dirty="0"/>
              <a:t>me!)</a:t>
            </a:r>
            <a:endParaRPr lang="en-US" sz="1700" dirty="0"/>
          </a:p>
          <a:p>
            <a:pPr marL="0" indent="0">
              <a:buNone/>
              <a:defRPr/>
            </a:pPr>
            <a:r>
              <a:rPr lang="en-US" sz="1700" dirty="0"/>
              <a:t>                                    2000s Siblings Movement                   </a:t>
            </a:r>
          </a:p>
          <a:p>
            <a:pPr marL="0" indent="0">
              <a:buNone/>
              <a:defRPr/>
            </a:pPr>
            <a:endParaRPr lang="en-US" sz="1700" dirty="0"/>
          </a:p>
          <a:p>
            <a:pPr marL="0" indent="0">
              <a:buNone/>
              <a:defRPr/>
            </a:pPr>
            <a:endParaRPr lang="en-US" sz="1700" dirty="0"/>
          </a:p>
        </p:txBody>
      </p:sp>
      <p:sp>
        <p:nvSpPr>
          <p:cNvPr id="17409" name="Title 1"/>
          <p:cNvSpPr>
            <a:spLocks noGrp="1"/>
          </p:cNvSpPr>
          <p:nvPr>
            <p:ph type="title"/>
          </p:nvPr>
        </p:nvSpPr>
        <p:spPr>
          <a:xfrm>
            <a:off x="1826343" y="280459"/>
            <a:ext cx="8627806" cy="1202267"/>
          </a:xfrm>
        </p:spPr>
        <p:txBody>
          <a:bodyPr>
            <a:normAutofit/>
          </a:bodyPr>
          <a:lstStyle/>
          <a:p>
            <a:r>
              <a:rPr lang="en-US" sz="4000" dirty="0"/>
              <a:t>Joining </a:t>
            </a:r>
            <a:r>
              <a:rPr lang="en-US" sz="4000" dirty="0"/>
              <a:t>Forces for </a:t>
            </a:r>
            <a:r>
              <a:rPr lang="en-US" sz="4000" dirty="0"/>
              <a:t>a New Vision</a:t>
            </a:r>
          </a:p>
        </p:txBody>
      </p:sp>
      <p:sp>
        <p:nvSpPr>
          <p:cNvPr id="7" name="Content Placeholder 2"/>
          <p:cNvSpPr txBox="1">
            <a:spLocks/>
          </p:cNvSpPr>
          <p:nvPr/>
        </p:nvSpPr>
        <p:spPr bwMode="auto">
          <a:xfrm>
            <a:off x="2438400" y="2188691"/>
            <a:ext cx="5791200" cy="1981200"/>
          </a:xfrm>
          <a:prstGeom prst="rightArrow">
            <a:avLst/>
          </a:prstGeom>
          <a:solidFill>
            <a:srgbClr val="B6D27B"/>
          </a:solidFill>
          <a:ln>
            <a:noFill/>
          </a:ln>
          <a:extLs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bg2"/>
              </a:buClr>
              <a:buSzPct val="75000"/>
              <a:buFont typeface="Wingdings" charset="0"/>
              <a:buChar char="p"/>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SzPct val="65000"/>
              <a:buFont typeface="Wingdings" charset="0"/>
              <a:buChar char="p"/>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bg2"/>
              </a:buClr>
              <a:buFont typeface="Wingding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SzPct val="80000"/>
              <a:buFont typeface="Wingdings" charset="0"/>
              <a:buChar char="§"/>
              <a:defRPr>
                <a:solidFill>
                  <a:schemeClr val="tx1"/>
                </a:solidFill>
                <a:latin typeface="+mn-lt"/>
                <a:ea typeface="ＭＳ Ｐゴシック"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defRPr/>
            </a:pPr>
            <a:r>
              <a:rPr lang="en-US" sz="1700" dirty="0"/>
              <a:t>1960s Medicaid and Medicare Established</a:t>
            </a:r>
          </a:p>
          <a:p>
            <a:pPr marL="0" indent="0">
              <a:buNone/>
              <a:defRPr/>
            </a:pPr>
            <a:r>
              <a:rPr lang="en-US" sz="1700" dirty="0"/>
              <a:t>           1980s Medicaid Waiver (Community Supports)</a:t>
            </a:r>
          </a:p>
          <a:p>
            <a:pPr marL="0" indent="0">
              <a:buNone/>
              <a:defRPr/>
            </a:pPr>
            <a:r>
              <a:rPr lang="en-US" sz="1700" dirty="0"/>
              <a:t>                     2010s Affordable Care Act </a:t>
            </a:r>
          </a:p>
        </p:txBody>
      </p:sp>
      <p:sp>
        <p:nvSpPr>
          <p:cNvPr id="6" name="Content Placeholder 2"/>
          <p:cNvSpPr txBox="1">
            <a:spLocks/>
          </p:cNvSpPr>
          <p:nvPr/>
        </p:nvSpPr>
        <p:spPr bwMode="auto">
          <a:xfrm>
            <a:off x="3159854" y="3390900"/>
            <a:ext cx="5069747" cy="1981200"/>
          </a:xfrm>
          <a:prstGeom prst="rightArrow">
            <a:avLst/>
          </a:prstGeom>
          <a:solidFill>
            <a:srgbClr val="FDD900"/>
          </a:solidFill>
          <a:ln>
            <a:noFill/>
          </a:ln>
          <a:extLst>
            <a:ext uri="{FAA26D3D-D897-4be2-8F04-BA451C77F1D7}">
              <ma14:placeholderFlag xmlns:ma14="http://schemas.microsoft.com/office/mac/drawingml/2011/main" xmlns="" val="1"/>
            </a:ext>
          </a:extLst>
        </p:spPr>
        <p:txBody>
          <a:bodyPr anchor="ctr"/>
          <a:lstStyle>
            <a:lvl1pPr marL="342900" indent="-342900" algn="l" rtl="0" eaLnBrk="0" fontAlgn="base" hangingPunct="0">
              <a:spcBef>
                <a:spcPct val="20000"/>
              </a:spcBef>
              <a:spcAft>
                <a:spcPct val="0"/>
              </a:spcAft>
              <a:buClr>
                <a:schemeClr val="bg2"/>
              </a:buClr>
              <a:buSzPct val="75000"/>
              <a:buFont typeface="Wingdings" charset="0"/>
              <a:buChar char="p"/>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SzPct val="65000"/>
              <a:buFont typeface="Wingdings" charset="0"/>
              <a:buChar char="p"/>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bg2"/>
              </a:buClr>
              <a:buFont typeface="Wingding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SzPct val="80000"/>
              <a:buFont typeface="Wingdings" charset="0"/>
              <a:buChar char="§"/>
              <a:defRPr>
                <a:solidFill>
                  <a:schemeClr val="tx1"/>
                </a:solidFill>
                <a:latin typeface="+mn-lt"/>
                <a:ea typeface="ＭＳ Ｐゴシック"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buNone/>
              <a:defRPr/>
            </a:pPr>
            <a:endParaRPr lang="en-US" sz="1700" dirty="0"/>
          </a:p>
          <a:p>
            <a:pPr marL="0" indent="0">
              <a:spcBef>
                <a:spcPts val="0"/>
              </a:spcBef>
              <a:buNone/>
              <a:defRPr/>
            </a:pPr>
            <a:r>
              <a:rPr lang="en-US" sz="1700" dirty="0"/>
              <a:t>1970s Rehab Act: 504 Plans</a:t>
            </a:r>
          </a:p>
          <a:p>
            <a:pPr marL="0" indent="0">
              <a:spcBef>
                <a:spcPts val="0"/>
              </a:spcBef>
              <a:buNone/>
              <a:defRPr/>
            </a:pPr>
            <a:r>
              <a:rPr lang="en-US" sz="1700" dirty="0"/>
              <a:t>        1975s Education for All Children</a:t>
            </a:r>
          </a:p>
          <a:p>
            <a:pPr marL="0" indent="0">
              <a:spcBef>
                <a:spcPts val="0"/>
              </a:spcBef>
              <a:buNone/>
              <a:defRPr/>
            </a:pPr>
            <a:r>
              <a:rPr lang="en-US" sz="1700" dirty="0"/>
              <a:t>                1990s IDEA and ADA</a:t>
            </a:r>
          </a:p>
          <a:p>
            <a:pPr marL="0" indent="0">
              <a:buNone/>
              <a:defRPr/>
            </a:pPr>
            <a:endParaRPr lang="en-US" sz="1700" dirty="0"/>
          </a:p>
        </p:txBody>
      </p:sp>
      <p:sp>
        <p:nvSpPr>
          <p:cNvPr id="14" name="Content Placeholder 2"/>
          <p:cNvSpPr txBox="1">
            <a:spLocks/>
          </p:cNvSpPr>
          <p:nvPr/>
        </p:nvSpPr>
        <p:spPr bwMode="auto">
          <a:xfrm>
            <a:off x="4510482" y="4391559"/>
            <a:ext cx="3719119" cy="1981200"/>
          </a:xfrm>
          <a:prstGeom prst="rightArrow">
            <a:avLst/>
          </a:prstGeom>
          <a:solidFill>
            <a:schemeClr val="accent3">
              <a:lumMod val="75000"/>
              <a:lumOff val="25000"/>
            </a:schemeClr>
          </a:solidFill>
          <a:ln>
            <a:noFill/>
          </a:ln>
          <a:extLst>
            <a:ext uri="{FAA26D3D-D897-4be2-8F04-BA451C77F1D7}">
              <ma14:placeholderFlag xmlns:ma14="http://schemas.microsoft.com/office/mac/drawingml/2011/main" xmlns="" val="1"/>
            </a:ext>
          </a:extLst>
        </p:spPr>
        <p:txBody>
          <a:bodyPr anchor="ctr"/>
          <a:lstStyle>
            <a:lvl1pPr marL="342900" indent="-342900" algn="l" rtl="0" eaLnBrk="0" fontAlgn="base" hangingPunct="0">
              <a:spcBef>
                <a:spcPct val="20000"/>
              </a:spcBef>
              <a:spcAft>
                <a:spcPct val="0"/>
              </a:spcAft>
              <a:buClr>
                <a:schemeClr val="bg2"/>
              </a:buClr>
              <a:buSzPct val="75000"/>
              <a:buFont typeface="Wingdings" charset="0"/>
              <a:buChar char="p"/>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n"/>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1"/>
              </a:buClr>
              <a:buSzPct val="65000"/>
              <a:buFont typeface="Wingdings" charset="0"/>
              <a:buChar char="p"/>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bg2"/>
              </a:buClr>
              <a:buFont typeface="Wingdings"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SzPct val="80000"/>
              <a:buFont typeface="Wingdings" charset="0"/>
              <a:buChar char="§"/>
              <a:defRPr>
                <a:solidFill>
                  <a:schemeClr val="tx1"/>
                </a:solidFill>
                <a:latin typeface="+mn-lt"/>
                <a:ea typeface="ＭＳ Ｐゴシック"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a:lstStyle>
          <a:p>
            <a:pPr marL="0" indent="0" algn="ctr">
              <a:buNone/>
              <a:defRPr/>
            </a:pPr>
            <a:endParaRPr lang="en-US" sz="1700" dirty="0"/>
          </a:p>
          <a:p>
            <a:pPr marL="0" indent="0">
              <a:buNone/>
              <a:defRPr/>
            </a:pPr>
            <a:r>
              <a:rPr lang="en-US" sz="1700" dirty="0"/>
              <a:t>2000’s Community and </a:t>
            </a:r>
            <a:r>
              <a:rPr lang="en-US" sz="1700" dirty="0"/>
              <a:t>Society  </a:t>
            </a:r>
          </a:p>
          <a:p>
            <a:pPr marL="0" indent="0">
              <a:buNone/>
              <a:defRPr/>
            </a:pPr>
            <a:endParaRPr lang="en-US" sz="17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807878" y="2188691"/>
            <a:ext cx="2743200" cy="2743200"/>
          </a:xfrm>
          <a:prstGeom prst="rect">
            <a:avLst/>
          </a:prstGeom>
        </p:spPr>
      </p:pic>
    </p:spTree>
    <p:extLst>
      <p:ext uri="{BB962C8B-B14F-4D97-AF65-F5344CB8AC3E}">
        <p14:creationId xmlns:p14="http://schemas.microsoft.com/office/powerpoint/2010/main" val="19666439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a:xfrm>
            <a:off x="6219259" y="838511"/>
            <a:ext cx="4396565" cy="5259204"/>
          </a:xfrm>
          <a:prstGeom prst="rect">
            <a:avLst/>
          </a:prstGeom>
          <a:solidFill>
            <a:schemeClr val="bg1"/>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solidFill>
                <a:prstClr val="white"/>
              </a:solidFill>
              <a:latin typeface="Tw Cen MT"/>
            </a:endParaRPr>
          </a:p>
        </p:txBody>
      </p:sp>
      <p:sp>
        <p:nvSpPr>
          <p:cNvPr id="41" name="Rectangle 40"/>
          <p:cNvSpPr/>
          <p:nvPr/>
        </p:nvSpPr>
        <p:spPr>
          <a:xfrm>
            <a:off x="1610868" y="840290"/>
            <a:ext cx="4398264" cy="5279345"/>
          </a:xfrm>
          <a:prstGeom prst="rect">
            <a:avLst/>
          </a:prstGeom>
          <a:solidFill>
            <a:schemeClr val="bg1"/>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solidFill>
                <a:prstClr val="white"/>
              </a:solidFill>
              <a:latin typeface="Tw Cen MT"/>
            </a:endParaRPr>
          </a:p>
        </p:txBody>
      </p:sp>
      <p:cxnSp>
        <p:nvCxnSpPr>
          <p:cNvPr id="76" name="Straight Connector 75"/>
          <p:cNvCxnSpPr/>
          <p:nvPr/>
        </p:nvCxnSpPr>
        <p:spPr>
          <a:xfrm>
            <a:off x="3352800" y="2898200"/>
            <a:ext cx="0" cy="219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2802" y="1821875"/>
            <a:ext cx="7175" cy="308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6"/>
          <p:cNvGrpSpPr/>
          <p:nvPr/>
        </p:nvGrpSpPr>
        <p:grpSpPr>
          <a:xfrm>
            <a:off x="1681762" y="1291449"/>
            <a:ext cx="4242816" cy="4652818"/>
            <a:chOff x="228600" y="1847850"/>
            <a:chExt cx="8362950" cy="4706192"/>
          </a:xfrm>
        </p:grpSpPr>
        <p:sp>
          <p:nvSpPr>
            <p:cNvPr id="8" name="Rectangle 7"/>
            <p:cNvSpPr/>
            <p:nvPr/>
          </p:nvSpPr>
          <p:spPr>
            <a:xfrm>
              <a:off x="518426" y="1847850"/>
              <a:ext cx="43679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Tw Cen MT"/>
                </a:rPr>
                <a:t>Entitlements (State Plan)</a:t>
              </a:r>
            </a:p>
          </p:txBody>
        </p:sp>
        <p:sp>
          <p:nvSpPr>
            <p:cNvPr id="9" name="Rectangle 8"/>
            <p:cNvSpPr/>
            <p:nvPr/>
          </p:nvSpPr>
          <p:spPr>
            <a:xfrm>
              <a:off x="5562600" y="1847850"/>
              <a:ext cx="3028950" cy="61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Tw Cen MT"/>
                </a:rPr>
                <a:t>Other Medicaid</a:t>
              </a:r>
            </a:p>
          </p:txBody>
        </p:sp>
        <p:sp>
          <p:nvSpPr>
            <p:cNvPr id="10" name="Rounded Rectangle 9"/>
            <p:cNvSpPr/>
            <p:nvPr/>
          </p:nvSpPr>
          <p:spPr>
            <a:xfrm>
              <a:off x="368228" y="2743200"/>
              <a:ext cx="1917773" cy="381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white"/>
                  </a:solidFill>
                  <a:latin typeface="Tw Cen MT"/>
                </a:rPr>
                <a:t>Institutional</a:t>
              </a:r>
            </a:p>
          </p:txBody>
        </p:sp>
        <p:sp>
          <p:nvSpPr>
            <p:cNvPr id="11" name="Rounded Rectangle 10"/>
            <p:cNvSpPr/>
            <p:nvPr/>
          </p:nvSpPr>
          <p:spPr>
            <a:xfrm>
              <a:off x="2395883" y="2743200"/>
              <a:ext cx="2285999" cy="8763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white"/>
                  </a:solidFill>
                  <a:latin typeface="Tw Cen MT"/>
                </a:rPr>
                <a:t>Home and Community-Based</a:t>
              </a:r>
            </a:p>
          </p:txBody>
        </p:sp>
        <p:sp>
          <p:nvSpPr>
            <p:cNvPr id="12" name="Rounded Rectangle 11"/>
            <p:cNvSpPr/>
            <p:nvPr/>
          </p:nvSpPr>
          <p:spPr>
            <a:xfrm>
              <a:off x="5934076" y="2743200"/>
              <a:ext cx="2285999" cy="8763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white"/>
                  </a:solidFill>
                  <a:latin typeface="Tw Cen MT"/>
                </a:rPr>
                <a:t>Home and Community-Based</a:t>
              </a:r>
            </a:p>
          </p:txBody>
        </p:sp>
        <p:cxnSp>
          <p:nvCxnSpPr>
            <p:cNvPr id="13" name="Straight Connector 12"/>
            <p:cNvCxnSpPr/>
            <p:nvPr/>
          </p:nvCxnSpPr>
          <p:spPr>
            <a:xfrm>
              <a:off x="1372150" y="246697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77075" y="246697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3400424"/>
              <a:ext cx="2362201" cy="373569"/>
            </a:xfrm>
            <a:prstGeom prst="rect">
              <a:avLst/>
            </a:prstGeom>
            <a:noFill/>
          </p:spPr>
          <p:txBody>
            <a:bodyPr wrap="square" rtlCol="0">
              <a:spAutoFit/>
            </a:bodyPr>
            <a:lstStyle/>
            <a:p>
              <a:pPr algn="ctr"/>
              <a:r>
                <a:rPr lang="en-US" sz="900" b="1" dirty="0">
                  <a:solidFill>
                    <a:prstClr val="black"/>
                  </a:solidFill>
                  <a:latin typeface="Tw Cen MT"/>
                </a:rPr>
                <a:t>Nursing Facilities or</a:t>
              </a:r>
            </a:p>
            <a:p>
              <a:pPr algn="ctr"/>
              <a:r>
                <a:rPr lang="en-US" sz="900" b="1" dirty="0">
                  <a:solidFill>
                    <a:prstClr val="black"/>
                  </a:solidFill>
                  <a:latin typeface="Tw Cen MT"/>
                </a:rPr>
                <a:t>ICF/ID</a:t>
              </a:r>
            </a:p>
          </p:txBody>
        </p:sp>
        <p:cxnSp>
          <p:nvCxnSpPr>
            <p:cNvPr id="17" name="Straight Connector 16"/>
            <p:cNvCxnSpPr/>
            <p:nvPr/>
          </p:nvCxnSpPr>
          <p:spPr>
            <a:xfrm>
              <a:off x="1362626" y="311467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339559" y="3817499"/>
              <a:ext cx="2362203" cy="513656"/>
            </a:xfrm>
            <a:prstGeom prst="rect">
              <a:avLst/>
            </a:prstGeom>
            <a:solidFill>
              <a:schemeClr val="bg2">
                <a:lumMod val="20000"/>
                <a:lumOff val="80000"/>
              </a:schemeClr>
            </a:solidFill>
            <a:ln w="12700">
              <a:solidFill>
                <a:schemeClr val="tx1"/>
              </a:solidFill>
            </a:ln>
          </p:spPr>
          <p:txBody>
            <a:bodyPr wrap="square" rtlCol="0">
              <a:spAutoFit/>
            </a:bodyPr>
            <a:lstStyle/>
            <a:p>
              <a:r>
                <a:rPr lang="en-US" sz="900" b="1" u="sng" dirty="0">
                  <a:solidFill>
                    <a:prstClr val="black"/>
                  </a:solidFill>
                  <a:latin typeface="Tw Cen MT"/>
                </a:rPr>
                <a:t>Medicaid Personal Care:</a:t>
              </a:r>
            </a:p>
            <a:p>
              <a:pPr marL="119060" indent="-119060">
                <a:buFont typeface="Arial" panose="020B0604020202020204" pitchFamily="34" charset="0"/>
                <a:buChar char="•"/>
              </a:pPr>
              <a:r>
                <a:rPr lang="en-US" sz="900" b="1" dirty="0">
                  <a:solidFill>
                    <a:prstClr val="black"/>
                  </a:solidFill>
                  <a:latin typeface="Tw Cen MT"/>
                </a:rPr>
                <a:t>Personal Care</a:t>
              </a:r>
            </a:p>
          </p:txBody>
        </p:sp>
        <p:sp>
          <p:nvSpPr>
            <p:cNvPr id="18" name="TextBox 17"/>
            <p:cNvSpPr txBox="1"/>
            <p:nvPr/>
          </p:nvSpPr>
          <p:spPr>
            <a:xfrm>
              <a:off x="5895973" y="3817499"/>
              <a:ext cx="2362203" cy="2054626"/>
            </a:xfrm>
            <a:prstGeom prst="rect">
              <a:avLst/>
            </a:prstGeom>
            <a:solidFill>
              <a:schemeClr val="bg2">
                <a:lumMod val="20000"/>
                <a:lumOff val="80000"/>
              </a:schemeClr>
            </a:solidFill>
            <a:ln w="12700">
              <a:solidFill>
                <a:schemeClr val="tx1"/>
              </a:solidFill>
            </a:ln>
          </p:spPr>
          <p:txBody>
            <a:bodyPr wrap="square" rtlCol="0">
              <a:spAutoFit/>
            </a:bodyPr>
            <a:lstStyle/>
            <a:p>
              <a:r>
                <a:rPr lang="en-US" sz="900" b="1" u="sng" dirty="0">
                  <a:solidFill>
                    <a:prstClr val="black"/>
                  </a:solidFill>
                  <a:latin typeface="Tw Cen MT"/>
                </a:rPr>
                <a:t>Waivers:</a:t>
              </a:r>
            </a:p>
            <a:p>
              <a:pPr marL="119060" indent="-119060">
                <a:buFont typeface="Arial" panose="020B0604020202020204" pitchFamily="34" charset="0"/>
                <a:buChar char="•"/>
              </a:pPr>
              <a:r>
                <a:rPr lang="en-US" sz="900" b="1" dirty="0">
                  <a:solidFill>
                    <a:prstClr val="black"/>
                  </a:solidFill>
                  <a:latin typeface="Tw Cen MT"/>
                </a:rPr>
                <a:t>Personal Care</a:t>
              </a:r>
            </a:p>
            <a:p>
              <a:pPr marL="119060" indent="-119060">
                <a:buFont typeface="Arial" panose="020B0604020202020204" pitchFamily="34" charset="0"/>
                <a:buChar char="•"/>
              </a:pPr>
              <a:r>
                <a:rPr lang="en-US" sz="900" b="1" dirty="0">
                  <a:solidFill>
                    <a:prstClr val="black"/>
                  </a:solidFill>
                  <a:latin typeface="Tw Cen MT"/>
                </a:rPr>
                <a:t>PERS</a:t>
              </a:r>
            </a:p>
            <a:p>
              <a:pPr marL="119060" indent="-119060">
                <a:buFont typeface="Arial" panose="020B0604020202020204" pitchFamily="34" charset="0"/>
                <a:buChar char="•"/>
              </a:pPr>
              <a:r>
                <a:rPr lang="en-US" sz="900" b="1" dirty="0">
                  <a:solidFill>
                    <a:prstClr val="black"/>
                  </a:solidFill>
                  <a:latin typeface="Tw Cen MT"/>
                </a:rPr>
                <a:t>Equipment</a:t>
              </a:r>
            </a:p>
            <a:p>
              <a:pPr marL="119060" indent="-119060">
                <a:buFont typeface="Arial" panose="020B0604020202020204" pitchFamily="34" charset="0"/>
                <a:buChar char="•"/>
              </a:pPr>
              <a:r>
                <a:rPr lang="en-US" sz="900" b="1" dirty="0">
                  <a:solidFill>
                    <a:prstClr val="black"/>
                  </a:solidFill>
                  <a:latin typeface="Tw Cen MT"/>
                </a:rPr>
                <a:t>Assistive Technology</a:t>
              </a:r>
            </a:p>
            <a:p>
              <a:pPr marL="119060" indent="-119060">
                <a:buFont typeface="Arial" panose="020B0604020202020204" pitchFamily="34" charset="0"/>
                <a:buChar char="•"/>
              </a:pPr>
              <a:r>
                <a:rPr lang="en-US" sz="900" b="1" dirty="0">
                  <a:solidFill>
                    <a:prstClr val="black"/>
                  </a:solidFill>
                  <a:latin typeface="Tw Cen MT"/>
                </a:rPr>
                <a:t>Home Modifications</a:t>
              </a:r>
            </a:p>
            <a:p>
              <a:pPr marL="119060" indent="-119060">
                <a:buFont typeface="Arial" panose="020B0604020202020204" pitchFamily="34" charset="0"/>
                <a:buChar char="•"/>
              </a:pPr>
              <a:r>
                <a:rPr lang="en-US" sz="900" b="1" dirty="0">
                  <a:solidFill>
                    <a:prstClr val="black"/>
                  </a:solidFill>
                  <a:latin typeface="Tw Cen MT"/>
                </a:rPr>
                <a:t>Respite</a:t>
              </a:r>
            </a:p>
            <a:p>
              <a:pPr marL="119060" indent="-119060">
                <a:buFont typeface="Arial" panose="020B0604020202020204" pitchFamily="34" charset="0"/>
                <a:buChar char="•"/>
              </a:pPr>
              <a:r>
                <a:rPr lang="en-US" sz="900" b="1" dirty="0">
                  <a:solidFill>
                    <a:prstClr val="black"/>
                  </a:solidFill>
                  <a:latin typeface="Tw Cen MT"/>
                </a:rPr>
                <a:t>Therapies</a:t>
              </a:r>
            </a:p>
            <a:p>
              <a:pPr marL="119060" indent="-119060">
                <a:buFont typeface="Arial" panose="020B0604020202020204" pitchFamily="34" charset="0"/>
                <a:buChar char="•"/>
              </a:pPr>
              <a:r>
                <a:rPr lang="en-US" sz="900" b="1" dirty="0">
                  <a:solidFill>
                    <a:prstClr val="black"/>
                  </a:solidFill>
                  <a:latin typeface="Tw Cen MT"/>
                </a:rPr>
                <a:t>Habilitation</a:t>
              </a:r>
            </a:p>
            <a:p>
              <a:pPr marL="119060" indent="-119060">
                <a:buFont typeface="Arial" panose="020B0604020202020204" pitchFamily="34" charset="0"/>
                <a:buChar char="•"/>
              </a:pPr>
              <a:r>
                <a:rPr lang="en-US" sz="900" b="1" dirty="0">
                  <a:solidFill>
                    <a:prstClr val="black"/>
                  </a:solidFill>
                  <a:latin typeface="Tw Cen MT"/>
                </a:rPr>
                <a:t>Employment Support</a:t>
              </a:r>
            </a:p>
            <a:p>
              <a:pPr marL="119060" indent="-119060">
                <a:buFont typeface="Arial" panose="020B0604020202020204" pitchFamily="34" charset="0"/>
                <a:buChar char="•"/>
              </a:pPr>
              <a:r>
                <a:rPr lang="en-US" sz="900" b="1" dirty="0">
                  <a:solidFill>
                    <a:prstClr val="black"/>
                  </a:solidFill>
                  <a:latin typeface="Tw Cen MT"/>
                </a:rPr>
                <a:t>Other</a:t>
              </a:r>
            </a:p>
          </p:txBody>
        </p:sp>
        <p:sp>
          <p:nvSpPr>
            <p:cNvPr id="19" name="TextBox 18"/>
            <p:cNvSpPr txBox="1"/>
            <p:nvPr/>
          </p:nvSpPr>
          <p:spPr>
            <a:xfrm>
              <a:off x="668621" y="6273865"/>
              <a:ext cx="7059243" cy="280177"/>
            </a:xfrm>
            <a:prstGeom prst="rect">
              <a:avLst/>
            </a:prstGeom>
            <a:noFill/>
          </p:spPr>
          <p:txBody>
            <a:bodyPr wrap="square" rtlCol="0">
              <a:spAutoFit/>
            </a:bodyPr>
            <a:lstStyle/>
            <a:p>
              <a:r>
                <a:rPr lang="en-US" sz="1200" b="1" i="1" dirty="0">
                  <a:solidFill>
                    <a:prstClr val="black"/>
                  </a:solidFill>
                  <a:latin typeface="Tw Cen MT"/>
                </a:rPr>
                <a:t>Current: client is eligible for one or the other</a:t>
              </a:r>
            </a:p>
          </p:txBody>
        </p:sp>
        <p:cxnSp>
          <p:nvCxnSpPr>
            <p:cNvPr id="22" name="Straight Connector 21"/>
            <p:cNvCxnSpPr>
              <a:endCxn id="18" idx="0"/>
            </p:cNvCxnSpPr>
            <p:nvPr/>
          </p:nvCxnSpPr>
          <p:spPr>
            <a:xfrm>
              <a:off x="7077075" y="3609975"/>
              <a:ext cx="0" cy="2075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6" idx="2"/>
            </p:cNvCxnSpPr>
            <p:nvPr/>
          </p:nvCxnSpPr>
          <p:spPr>
            <a:xfrm flipH="1" flipV="1">
              <a:off x="3520660" y="4331156"/>
              <a:ext cx="794166" cy="1914492"/>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326732" y="4379707"/>
              <a:ext cx="1448576" cy="1865938"/>
            </a:xfrm>
            <a:prstGeom prst="straightConnector1">
              <a:avLst/>
            </a:prstGeom>
            <a:ln w="254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56"/>
          <p:cNvGrpSpPr/>
          <p:nvPr/>
        </p:nvGrpSpPr>
        <p:grpSpPr>
          <a:xfrm>
            <a:off x="6248400" y="1278952"/>
            <a:ext cx="4241475" cy="4190999"/>
            <a:chOff x="0" y="1895475"/>
            <a:chExt cx="8362950" cy="4402584"/>
          </a:xfrm>
        </p:grpSpPr>
        <p:cxnSp>
          <p:nvCxnSpPr>
            <p:cNvPr id="64" name="Straight Connector 63"/>
            <p:cNvCxnSpPr/>
            <p:nvPr/>
          </p:nvCxnSpPr>
          <p:spPr>
            <a:xfrm>
              <a:off x="1136921" y="2487240"/>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934200" y="246697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352800" y="246697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ounded Rectangle 57"/>
            <p:cNvSpPr/>
            <p:nvPr/>
          </p:nvSpPr>
          <p:spPr>
            <a:xfrm>
              <a:off x="2228850" y="2743200"/>
              <a:ext cx="2286000" cy="8763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white"/>
                  </a:solidFill>
                  <a:latin typeface="Tw Cen MT"/>
                </a:rPr>
                <a:t>Home and Community-Based</a:t>
              </a:r>
            </a:p>
          </p:txBody>
        </p:sp>
        <p:cxnSp>
          <p:nvCxnSpPr>
            <p:cNvPr id="59" name="Straight Connector 58"/>
            <p:cNvCxnSpPr/>
            <p:nvPr/>
          </p:nvCxnSpPr>
          <p:spPr>
            <a:xfrm>
              <a:off x="3352800" y="3619500"/>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150248" y="1895475"/>
              <a:ext cx="450747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Tw Cen MT"/>
                </a:rPr>
                <a:t>Entitlements (State Plan)</a:t>
              </a:r>
            </a:p>
          </p:txBody>
        </p:sp>
        <p:sp>
          <p:nvSpPr>
            <p:cNvPr id="61" name="Rectangle 60"/>
            <p:cNvSpPr/>
            <p:nvPr/>
          </p:nvSpPr>
          <p:spPr>
            <a:xfrm>
              <a:off x="5334000" y="1895475"/>
              <a:ext cx="3028950" cy="619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latin typeface="Tw Cen MT"/>
                </a:rPr>
                <a:t>Other Medicaid</a:t>
              </a:r>
            </a:p>
          </p:txBody>
        </p:sp>
        <p:sp>
          <p:nvSpPr>
            <p:cNvPr id="63" name="Rounded Rectangle 62"/>
            <p:cNvSpPr/>
            <p:nvPr/>
          </p:nvSpPr>
          <p:spPr>
            <a:xfrm>
              <a:off x="5791200" y="2743200"/>
              <a:ext cx="2286000" cy="8763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prstClr val="white"/>
                  </a:solidFill>
                  <a:latin typeface="Tw Cen MT"/>
                </a:rPr>
                <a:t>Home and Community-Based</a:t>
              </a:r>
            </a:p>
          </p:txBody>
        </p:sp>
        <p:sp>
          <p:nvSpPr>
            <p:cNvPr id="67" name="TextBox 66"/>
            <p:cNvSpPr txBox="1"/>
            <p:nvPr/>
          </p:nvSpPr>
          <p:spPr>
            <a:xfrm>
              <a:off x="0" y="3400426"/>
              <a:ext cx="2362199" cy="387978"/>
            </a:xfrm>
            <a:prstGeom prst="rect">
              <a:avLst/>
            </a:prstGeom>
            <a:noFill/>
          </p:spPr>
          <p:txBody>
            <a:bodyPr wrap="square" rtlCol="0">
              <a:spAutoFit/>
            </a:bodyPr>
            <a:lstStyle/>
            <a:p>
              <a:pPr algn="ctr"/>
              <a:r>
                <a:rPr lang="en-US" sz="900" b="1" dirty="0">
                  <a:solidFill>
                    <a:prstClr val="black"/>
                  </a:solidFill>
                  <a:latin typeface="Tw Cen MT"/>
                </a:rPr>
                <a:t>Nursing Facilities or</a:t>
              </a:r>
            </a:p>
            <a:p>
              <a:pPr algn="ctr"/>
              <a:r>
                <a:rPr lang="en-US" sz="900" b="1" dirty="0">
                  <a:solidFill>
                    <a:prstClr val="black"/>
                  </a:solidFill>
                  <a:latin typeface="Tw Cen MT"/>
                </a:rPr>
                <a:t>ICF/ID</a:t>
              </a:r>
            </a:p>
          </p:txBody>
        </p:sp>
        <p:sp>
          <p:nvSpPr>
            <p:cNvPr id="68" name="TextBox 67"/>
            <p:cNvSpPr txBox="1"/>
            <p:nvPr/>
          </p:nvSpPr>
          <p:spPr>
            <a:xfrm>
              <a:off x="1903923" y="3891432"/>
              <a:ext cx="2919411" cy="1406420"/>
            </a:xfrm>
            <a:prstGeom prst="rect">
              <a:avLst/>
            </a:prstGeom>
            <a:solidFill>
              <a:srgbClr val="BCE0EA"/>
            </a:solidFill>
            <a:ln w="12700">
              <a:solidFill>
                <a:schemeClr val="tx1"/>
              </a:solidFill>
            </a:ln>
          </p:spPr>
          <p:txBody>
            <a:bodyPr wrap="square" rtlCol="0">
              <a:spAutoFit/>
            </a:bodyPr>
            <a:lstStyle/>
            <a:p>
              <a:r>
                <a:rPr lang="en-US" sz="900" b="1" u="sng" dirty="0">
                  <a:solidFill>
                    <a:prstClr val="black"/>
                  </a:solidFill>
                  <a:latin typeface="Tw Cen MT"/>
                </a:rPr>
                <a:t>New - Community First Choice:</a:t>
              </a:r>
            </a:p>
            <a:p>
              <a:pPr marL="169859" indent="-169859">
                <a:buFont typeface="Arial" panose="020B0604020202020204" pitchFamily="34" charset="0"/>
                <a:buChar char="•"/>
              </a:pPr>
              <a:r>
                <a:rPr lang="en-US" sz="900" b="1" dirty="0">
                  <a:solidFill>
                    <a:prstClr val="black"/>
                  </a:solidFill>
                  <a:latin typeface="Tw Cen MT"/>
                </a:rPr>
                <a:t>Personal Care</a:t>
              </a:r>
            </a:p>
            <a:p>
              <a:pPr marL="169859" indent="-169859">
                <a:buFont typeface="Arial" panose="020B0604020202020204" pitchFamily="34" charset="0"/>
                <a:buChar char="•"/>
              </a:pPr>
              <a:r>
                <a:rPr lang="en-US" sz="900" b="1" dirty="0">
                  <a:solidFill>
                    <a:prstClr val="black"/>
                  </a:solidFill>
                  <a:latin typeface="Tw Cen MT"/>
                </a:rPr>
                <a:t>Required CFCO Services</a:t>
              </a:r>
            </a:p>
            <a:p>
              <a:pPr marL="169859" indent="-169859">
                <a:buFont typeface="Arial" panose="020B0604020202020204" pitchFamily="34" charset="0"/>
                <a:buChar char="•"/>
              </a:pPr>
              <a:r>
                <a:rPr lang="en-US" sz="900" b="1" dirty="0">
                  <a:solidFill>
                    <a:prstClr val="black"/>
                  </a:solidFill>
                  <a:latin typeface="Tw Cen MT"/>
                </a:rPr>
                <a:t>Optional CFCO Services?</a:t>
              </a:r>
            </a:p>
            <a:p>
              <a:pPr marL="169859" indent="-169859">
                <a:buFont typeface="Arial" panose="020B0604020202020204" pitchFamily="34" charset="0"/>
                <a:buChar char="•"/>
              </a:pPr>
              <a:r>
                <a:rPr lang="en-US" sz="900" b="1" dirty="0">
                  <a:solidFill>
                    <a:prstClr val="black"/>
                  </a:solidFill>
                  <a:latin typeface="Tw Cen MT"/>
                </a:rPr>
                <a:t>More Flexibility?</a:t>
              </a:r>
            </a:p>
            <a:p>
              <a:pPr marL="169859" indent="-169859">
                <a:buFont typeface="Arial" panose="020B0604020202020204" pitchFamily="34" charset="0"/>
                <a:buChar char="•"/>
              </a:pPr>
              <a:r>
                <a:rPr lang="en-US" sz="900" b="1" dirty="0">
                  <a:solidFill>
                    <a:prstClr val="black"/>
                  </a:solidFill>
                  <a:latin typeface="Tw Cen MT"/>
                </a:rPr>
                <a:t>Improved outcomes</a:t>
              </a:r>
              <a:endParaRPr lang="en-US" sz="800" b="1" dirty="0">
                <a:solidFill>
                  <a:prstClr val="black"/>
                </a:solidFill>
                <a:latin typeface="Tw Cen MT"/>
              </a:endParaRPr>
            </a:p>
          </p:txBody>
        </p:sp>
        <p:cxnSp>
          <p:nvCxnSpPr>
            <p:cNvPr id="69" name="Straight Connector 68"/>
            <p:cNvCxnSpPr/>
            <p:nvPr/>
          </p:nvCxnSpPr>
          <p:spPr>
            <a:xfrm>
              <a:off x="1143167" y="309172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838829" y="3881908"/>
              <a:ext cx="2362199" cy="969945"/>
            </a:xfrm>
            <a:prstGeom prst="rect">
              <a:avLst/>
            </a:prstGeom>
            <a:solidFill>
              <a:srgbClr val="BCE0EA"/>
            </a:solidFill>
            <a:ln w="12700">
              <a:solidFill>
                <a:schemeClr val="tx1"/>
              </a:solidFill>
            </a:ln>
          </p:spPr>
          <p:txBody>
            <a:bodyPr wrap="square" rtlCol="0">
              <a:spAutoFit/>
            </a:bodyPr>
            <a:lstStyle/>
            <a:p>
              <a:r>
                <a:rPr lang="en-US" sz="900" b="1" u="sng" dirty="0">
                  <a:solidFill>
                    <a:prstClr val="black"/>
                  </a:solidFill>
                  <a:latin typeface="Tw Cen MT"/>
                </a:rPr>
                <a:t>Waivers:</a:t>
              </a:r>
            </a:p>
            <a:p>
              <a:pPr marL="117472" indent="-117472">
                <a:buFont typeface="Arial" panose="020B0604020202020204" pitchFamily="34" charset="0"/>
                <a:buChar char="•"/>
              </a:pPr>
              <a:r>
                <a:rPr lang="en-US" sz="900" b="1" dirty="0">
                  <a:solidFill>
                    <a:prstClr val="black"/>
                  </a:solidFill>
                  <a:latin typeface="Tw Cen MT"/>
                </a:rPr>
                <a:t>Will look different in some cases</a:t>
              </a:r>
            </a:p>
            <a:p>
              <a:pPr marL="117472" indent="-117472">
                <a:buFont typeface="Arial" panose="020B0604020202020204" pitchFamily="34" charset="0"/>
                <a:buChar char="•"/>
              </a:pPr>
              <a:r>
                <a:rPr lang="en-US" sz="900" b="1" dirty="0">
                  <a:solidFill>
                    <a:prstClr val="black"/>
                  </a:solidFill>
                  <a:latin typeface="Tw Cen MT"/>
                </a:rPr>
                <a:t>May become more of a wrap-around service to CFCO?</a:t>
              </a:r>
            </a:p>
          </p:txBody>
        </p:sp>
        <p:cxnSp>
          <p:nvCxnSpPr>
            <p:cNvPr id="72" name="Straight Arrow Connector 71"/>
            <p:cNvCxnSpPr/>
            <p:nvPr/>
          </p:nvCxnSpPr>
          <p:spPr>
            <a:xfrm flipH="1" flipV="1">
              <a:off x="3774888" y="5497590"/>
              <a:ext cx="450730" cy="80046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4225619" y="4547031"/>
              <a:ext cx="1540002" cy="175102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34200" y="3609975"/>
              <a:ext cx="0" cy="276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7" name="Title 2"/>
          <p:cNvSpPr txBox="1">
            <a:spLocks/>
          </p:cNvSpPr>
          <p:nvPr/>
        </p:nvSpPr>
        <p:spPr>
          <a:xfrm>
            <a:off x="1905000" y="858985"/>
            <a:ext cx="3810000" cy="364319"/>
          </a:xfrm>
          <a:prstGeom prst="rect">
            <a:avLst/>
          </a:prstGeom>
          <a:noFill/>
        </p:spPr>
        <p:txBody>
          <a:bodyPr lIns="91438" tIns="45719" rIns="91438" bIns="45719" anchor="ctr" anchorCtr="0">
            <a:noAutofit/>
          </a:bodyPr>
          <a:lstStyle/>
          <a:p>
            <a:pPr algn="ctr">
              <a:lnSpc>
                <a:spcPct val="140000"/>
              </a:lnSpc>
              <a:spcBef>
                <a:spcPts val="600"/>
              </a:spcBef>
              <a:defRPr/>
            </a:pPr>
            <a:r>
              <a:rPr lang="en-US" sz="1600" b="1" dirty="0">
                <a:solidFill>
                  <a:prstClr val="black"/>
                </a:solidFill>
              </a:rPr>
              <a:t>Current:</a:t>
            </a:r>
          </a:p>
        </p:txBody>
      </p:sp>
      <p:sp>
        <p:nvSpPr>
          <p:cNvPr id="78" name="Title 2"/>
          <p:cNvSpPr txBox="1">
            <a:spLocks/>
          </p:cNvSpPr>
          <p:nvPr/>
        </p:nvSpPr>
        <p:spPr>
          <a:xfrm>
            <a:off x="6382549" y="838511"/>
            <a:ext cx="3962400" cy="384793"/>
          </a:xfrm>
          <a:prstGeom prst="rect">
            <a:avLst/>
          </a:prstGeom>
          <a:noFill/>
        </p:spPr>
        <p:txBody>
          <a:bodyPr lIns="91438" tIns="45719" rIns="91438" bIns="45719" anchor="ctr" anchorCtr="0">
            <a:noAutofit/>
          </a:bodyPr>
          <a:lstStyle/>
          <a:p>
            <a:pPr algn="ctr">
              <a:lnSpc>
                <a:spcPct val="120000"/>
              </a:lnSpc>
              <a:spcBef>
                <a:spcPts val="600"/>
              </a:spcBef>
              <a:defRPr/>
            </a:pPr>
            <a:r>
              <a:rPr lang="en-US" sz="1600" b="1" dirty="0">
                <a:solidFill>
                  <a:prstClr val="black"/>
                </a:solidFill>
              </a:rPr>
              <a:t>Future:</a:t>
            </a:r>
          </a:p>
        </p:txBody>
      </p:sp>
      <p:sp>
        <p:nvSpPr>
          <p:cNvPr id="43" name="Rounded Rectangle 42"/>
          <p:cNvSpPr/>
          <p:nvPr/>
        </p:nvSpPr>
        <p:spPr>
          <a:xfrm>
            <a:off x="6381750" y="2107625"/>
            <a:ext cx="906242" cy="3083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000" b="1" dirty="0">
                <a:solidFill>
                  <a:prstClr val="white"/>
                </a:solidFill>
                <a:latin typeface="Tw Cen MT"/>
              </a:rPr>
              <a:t>Institutional</a:t>
            </a:r>
          </a:p>
        </p:txBody>
      </p:sp>
      <p:sp>
        <p:nvSpPr>
          <p:cNvPr id="23" name="Explosion 1 22"/>
          <p:cNvSpPr/>
          <p:nvPr/>
        </p:nvSpPr>
        <p:spPr>
          <a:xfrm>
            <a:off x="6381750" y="5242235"/>
            <a:ext cx="4234072" cy="9230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200" b="1" i="1" dirty="0">
                <a:solidFill>
                  <a:prstClr val="black"/>
                </a:solidFill>
                <a:latin typeface="Tw Cen MT"/>
              </a:rPr>
              <a:t>New: A client is potentially eligible for both</a:t>
            </a:r>
          </a:p>
        </p:txBody>
      </p:sp>
      <p:sp>
        <p:nvSpPr>
          <p:cNvPr id="6" name="TextBox 5"/>
          <p:cNvSpPr txBox="1"/>
          <p:nvPr/>
        </p:nvSpPr>
        <p:spPr>
          <a:xfrm>
            <a:off x="1752600" y="219919"/>
            <a:ext cx="10058398" cy="461663"/>
          </a:xfrm>
          <a:prstGeom prst="rect">
            <a:avLst/>
          </a:prstGeom>
          <a:noFill/>
        </p:spPr>
        <p:txBody>
          <a:bodyPr wrap="square" lIns="91438" tIns="45719" rIns="91438" bIns="45719" rtlCol="0">
            <a:spAutoFit/>
          </a:bodyPr>
          <a:lstStyle/>
          <a:p>
            <a:r>
              <a:rPr lang="en-US" sz="2400" dirty="0"/>
              <a:t>What does K Plan: Community First Choice </a:t>
            </a:r>
            <a:r>
              <a:rPr lang="en-US" sz="2400" dirty="0"/>
              <a:t>change about </a:t>
            </a:r>
            <a:r>
              <a:rPr lang="en-US" sz="2400" dirty="0"/>
              <a:t>our current system? </a:t>
            </a:r>
          </a:p>
        </p:txBody>
      </p:sp>
      <p:pic>
        <p:nvPicPr>
          <p:cNvPr id="44" name="Picture 4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362" y="219919"/>
            <a:ext cx="914400" cy="598979"/>
          </a:xfrm>
          <a:prstGeom prst="rect">
            <a:avLst/>
          </a:prstGeom>
        </p:spPr>
      </p:pic>
    </p:spTree>
    <p:extLst>
      <p:ext uri="{BB962C8B-B14F-4D97-AF65-F5344CB8AC3E}">
        <p14:creationId xmlns:p14="http://schemas.microsoft.com/office/powerpoint/2010/main" val="25164501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3124" y="280458"/>
            <a:ext cx="11503741" cy="786342"/>
          </a:xfrm>
        </p:spPr>
        <p:txBody>
          <a:bodyPr/>
          <a:lstStyle/>
          <a:p>
            <a:pPr algn="ctr"/>
            <a:r>
              <a:rPr lang="en-US" dirty="0" smtClean="0"/>
              <a:t>Systems Drivers for </a:t>
            </a:r>
            <a:r>
              <a:rPr lang="en-US" spc="0" dirty="0" smtClean="0"/>
              <a:t>Implementing</a:t>
            </a:r>
            <a:r>
              <a:rPr lang="en-US" dirty="0" smtClean="0"/>
              <a:t> Change</a:t>
            </a:r>
            <a:endParaRPr lang="en-US"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58472" y="1178310"/>
            <a:ext cx="8875059" cy="5486400"/>
          </a:xfrm>
          <a:prstGeom prst="rect">
            <a:avLst/>
          </a:prstGeom>
        </p:spPr>
      </p:pic>
    </p:spTree>
    <p:extLst>
      <p:ext uri="{BB962C8B-B14F-4D97-AF65-F5344CB8AC3E}">
        <p14:creationId xmlns:p14="http://schemas.microsoft.com/office/powerpoint/2010/main" val="33033791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378442" y="-1434556"/>
            <a:ext cx="9418320" cy="877824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9833" y="1253682"/>
            <a:ext cx="4292341" cy="4297680"/>
          </a:xfrm>
          <a:prstGeom prst="rect">
            <a:avLst/>
          </a:prstGeom>
        </p:spPr>
      </p:pic>
      <p:pic>
        <p:nvPicPr>
          <p:cNvPr id="3" name="Content Placeholder 2"/>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3657598" y="965633"/>
            <a:ext cx="4867436" cy="4846320"/>
          </a:xfr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214715" y="1629138"/>
            <a:ext cx="3668513" cy="356616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81600" y="2488122"/>
            <a:ext cx="1828800" cy="1828800"/>
          </a:xfrm>
          <a:prstGeom prst="rect">
            <a:avLst/>
          </a:prstGeom>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46844" y="3000673"/>
            <a:ext cx="498312" cy="914400"/>
          </a:xfrm>
          <a:prstGeom prst="rect">
            <a:avLst/>
          </a:prstGeom>
        </p:spPr>
      </p:pic>
    </p:spTree>
    <p:extLst>
      <p:ext uri="{BB962C8B-B14F-4D97-AF65-F5344CB8AC3E}">
        <p14:creationId xmlns:p14="http://schemas.microsoft.com/office/powerpoint/2010/main" val="20026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History of the Role of Family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0288859"/>
              </p:ext>
            </p:extLst>
          </p:nvPr>
        </p:nvGraphicFramePr>
        <p:xfrm>
          <a:off x="422274" y="1993900"/>
          <a:ext cx="11152692" cy="3905095"/>
        </p:xfrm>
        <a:graphic>
          <a:graphicData uri="http://schemas.openxmlformats.org/drawingml/2006/table">
            <a:tbl>
              <a:tblPr firstRow="1" bandRow="1">
                <a:tableStyleId>{5C22544A-7EE6-4342-B048-85BDC9FD1C3A}</a:tableStyleId>
              </a:tblPr>
              <a:tblGrid>
                <a:gridCol w="1504136"/>
                <a:gridCol w="4941915"/>
                <a:gridCol w="4706641"/>
              </a:tblGrid>
              <a:tr h="500047">
                <a:tc>
                  <a:txBody>
                    <a:bodyPr/>
                    <a:lstStyle/>
                    <a:p>
                      <a:pPr algn="ctr"/>
                      <a:r>
                        <a:rPr lang="en-US" sz="1800" dirty="0" smtClean="0"/>
                        <a:t>Era</a:t>
                      </a:r>
                      <a:endParaRPr lang="en-US" sz="1800" dirty="0"/>
                    </a:p>
                  </a:txBody>
                  <a:tcPr marT="45723" marB="45723"/>
                </a:tc>
                <a:tc>
                  <a:txBody>
                    <a:bodyPr/>
                    <a:lstStyle/>
                    <a:p>
                      <a:pPr algn="ctr"/>
                      <a:r>
                        <a:rPr lang="en-US" sz="1800" dirty="0" smtClean="0"/>
                        <a:t>Understanding of Family</a:t>
                      </a:r>
                      <a:endParaRPr lang="en-US" sz="1800" dirty="0"/>
                    </a:p>
                  </a:txBody>
                  <a:tcPr marT="45723" marB="45723"/>
                </a:tc>
                <a:tc>
                  <a:txBody>
                    <a:bodyPr/>
                    <a:lstStyle/>
                    <a:p>
                      <a:pPr algn="ctr"/>
                      <a:r>
                        <a:rPr lang="en-US" sz="1800" dirty="0" smtClean="0"/>
                        <a:t>Disability Services</a:t>
                      </a:r>
                      <a:endParaRPr lang="en-US" sz="1800" dirty="0"/>
                    </a:p>
                  </a:txBody>
                  <a:tcPr marT="45723" marB="45723"/>
                </a:tc>
              </a:tr>
              <a:tr h="683954">
                <a:tc>
                  <a:txBody>
                    <a:bodyPr/>
                    <a:lstStyle/>
                    <a:p>
                      <a:pPr algn="ctr"/>
                      <a:r>
                        <a:rPr lang="en-US" sz="1800" b="1" dirty="0" smtClean="0"/>
                        <a:t>1800s-</a:t>
                      </a:r>
                      <a:endParaRPr lang="en-US" sz="1800" b="1" dirty="0"/>
                    </a:p>
                  </a:txBody>
                  <a:tcPr marT="45723" marB="45723"/>
                </a:tc>
                <a:tc>
                  <a:txBody>
                    <a:bodyPr/>
                    <a:lstStyle/>
                    <a:p>
                      <a:r>
                        <a:rPr lang="en-US" sz="1800" dirty="0" smtClean="0"/>
                        <a:t>Moral</a:t>
                      </a:r>
                      <a:r>
                        <a:rPr lang="en-US" sz="1800" baseline="0" dirty="0" smtClean="0"/>
                        <a:t> blame assigned to parents</a:t>
                      </a:r>
                      <a:endParaRPr lang="en-US" sz="1800" dirty="0"/>
                    </a:p>
                  </a:txBody>
                  <a:tcPr marT="45723" marB="45723"/>
                </a:tc>
                <a:tc>
                  <a:txBody>
                    <a:bodyPr/>
                    <a:lstStyle/>
                    <a:p>
                      <a:r>
                        <a:rPr lang="en-US" sz="1800" dirty="0" smtClean="0"/>
                        <a:t>Removal</a:t>
                      </a:r>
                      <a:r>
                        <a:rPr lang="en-US" sz="1800" baseline="0" dirty="0" smtClean="0"/>
                        <a:t> from Society</a:t>
                      </a:r>
                      <a:endParaRPr lang="en-US" sz="1800" dirty="0"/>
                    </a:p>
                  </a:txBody>
                  <a:tcPr marT="45723" marB="45723"/>
                </a:tc>
              </a:tr>
              <a:tr h="478768">
                <a:tc>
                  <a:txBody>
                    <a:bodyPr/>
                    <a:lstStyle/>
                    <a:p>
                      <a:pPr algn="ctr"/>
                      <a:r>
                        <a:rPr lang="en-US" sz="1800" b="1" dirty="0" smtClean="0"/>
                        <a:t>1900s</a:t>
                      </a:r>
                      <a:endParaRPr lang="en-US" sz="1800" b="1" dirty="0"/>
                    </a:p>
                  </a:txBody>
                  <a:tcPr marT="45723" marB="45723"/>
                </a:tc>
                <a:tc>
                  <a:txBody>
                    <a:bodyPr/>
                    <a:lstStyle/>
                    <a:p>
                      <a:r>
                        <a:rPr lang="en-US" sz="1800" dirty="0" smtClean="0"/>
                        <a:t>Child damaged families</a:t>
                      </a:r>
                      <a:endParaRPr lang="en-US" sz="1800" dirty="0"/>
                    </a:p>
                  </a:txBody>
                  <a:tcPr marT="45723" marB="45723"/>
                </a:tc>
                <a:tc>
                  <a:txBody>
                    <a:bodyPr/>
                    <a:lstStyle/>
                    <a:p>
                      <a:r>
                        <a:rPr lang="en-US" sz="1800" dirty="0" smtClean="0"/>
                        <a:t>Removal from Family</a:t>
                      </a:r>
                      <a:endParaRPr lang="en-US" sz="1800" dirty="0"/>
                    </a:p>
                  </a:txBody>
                  <a:tcPr marT="45723" marB="45723"/>
                </a:tc>
              </a:tr>
              <a:tr h="500043">
                <a:tc>
                  <a:txBody>
                    <a:bodyPr/>
                    <a:lstStyle/>
                    <a:p>
                      <a:pPr algn="ctr"/>
                      <a:r>
                        <a:rPr lang="en-US" sz="1800" b="1" dirty="0" smtClean="0"/>
                        <a:t>1950s</a:t>
                      </a:r>
                      <a:r>
                        <a:rPr lang="en-US" sz="1800" b="1" baseline="0" dirty="0" smtClean="0"/>
                        <a:t> </a:t>
                      </a:r>
                      <a:endParaRPr lang="en-US" sz="1800" b="1" dirty="0"/>
                    </a:p>
                  </a:txBody>
                  <a:tcPr marT="45723" marB="45723"/>
                </a:tc>
                <a:tc>
                  <a:txBody>
                    <a:bodyPr/>
                    <a:lstStyle/>
                    <a:p>
                      <a:r>
                        <a:rPr lang="en-US" sz="1800" dirty="0" smtClean="0"/>
                        <a:t>Burden</a:t>
                      </a:r>
                      <a:r>
                        <a:rPr lang="en-US" sz="1800" baseline="0" dirty="0" smtClean="0"/>
                        <a:t> of </a:t>
                      </a:r>
                      <a:r>
                        <a:rPr lang="en-US" sz="1800" baseline="0" dirty="0" err="1" smtClean="0"/>
                        <a:t>Caregiving</a:t>
                      </a:r>
                      <a:endParaRPr lang="en-US" sz="1800" dirty="0"/>
                    </a:p>
                  </a:txBody>
                  <a:tcPr marT="45723" marB="45723"/>
                </a:tc>
                <a:tc>
                  <a:txBody>
                    <a:bodyPr/>
                    <a:lstStyle/>
                    <a:p>
                      <a:r>
                        <a:rPr lang="en-US" sz="1800" dirty="0" smtClean="0"/>
                        <a:t>Specialized Therapeutic</a:t>
                      </a:r>
                      <a:r>
                        <a:rPr lang="en-US" sz="1800" baseline="0" dirty="0" smtClean="0"/>
                        <a:t> Congregate </a:t>
                      </a:r>
                      <a:r>
                        <a:rPr lang="en-US" sz="1800" dirty="0" smtClean="0"/>
                        <a:t>Services</a:t>
                      </a:r>
                      <a:endParaRPr lang="en-US" sz="1800" dirty="0"/>
                    </a:p>
                  </a:txBody>
                  <a:tcPr marT="45723" marB="45723"/>
                </a:tc>
              </a:tr>
              <a:tr h="813632">
                <a:tc>
                  <a:txBody>
                    <a:bodyPr/>
                    <a:lstStyle/>
                    <a:p>
                      <a:pPr algn="ctr"/>
                      <a:r>
                        <a:rPr lang="en-US" sz="1800" b="1" dirty="0" smtClean="0"/>
                        <a:t>1980s</a:t>
                      </a:r>
                    </a:p>
                  </a:txBody>
                  <a:tcPr marT="45723" marB="45723"/>
                </a:tc>
                <a:tc>
                  <a:txBody>
                    <a:bodyPr/>
                    <a:lstStyle/>
                    <a:p>
                      <a:r>
                        <a:rPr lang="en-US" sz="1800" dirty="0" smtClean="0"/>
                        <a:t>Families seen as system</a:t>
                      </a:r>
                    </a:p>
                    <a:p>
                      <a:r>
                        <a:rPr lang="en-US" sz="1800" dirty="0" smtClean="0"/>
                        <a:t>Positive Coping</a:t>
                      </a:r>
                      <a:r>
                        <a:rPr lang="en-US" sz="1800" baseline="0" dirty="0" smtClean="0"/>
                        <a:t> </a:t>
                      </a:r>
                      <a:endParaRPr lang="en-US" sz="1800" dirty="0"/>
                    </a:p>
                  </a:txBody>
                  <a:tcPr marT="45723" marB="45723"/>
                </a:tc>
                <a:tc>
                  <a:txBody>
                    <a:bodyPr/>
                    <a:lstStyle/>
                    <a:p>
                      <a:r>
                        <a:rPr lang="en-US" sz="1800" baseline="0" dirty="0" smtClean="0"/>
                        <a:t>Community Group Residential Supports</a:t>
                      </a:r>
                      <a:endParaRPr lang="en-US" sz="1800" dirty="0" smtClean="0"/>
                    </a:p>
                  </a:txBody>
                  <a:tcPr marT="45723" marB="45723"/>
                </a:tc>
              </a:tr>
              <a:tr h="928651">
                <a:tc>
                  <a:txBody>
                    <a:bodyPr/>
                    <a:lstStyle/>
                    <a:p>
                      <a:pPr algn="ctr"/>
                      <a:r>
                        <a:rPr lang="en-US" sz="1800" b="1" dirty="0" smtClean="0"/>
                        <a:t>1990s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Families support</a:t>
                      </a:r>
                      <a:r>
                        <a:rPr lang="en-US" sz="1800" baseline="0" dirty="0" smtClean="0"/>
                        <a:t> children to remain in their home for as long as possible</a:t>
                      </a:r>
                      <a:endParaRPr lang="en-US" sz="1800" dirty="0" smtClean="0"/>
                    </a:p>
                    <a:p>
                      <a:endParaRPr lang="en-US" sz="1800" dirty="0"/>
                    </a:p>
                  </a:txBody>
                  <a:tcPr marT="45723" marB="45723"/>
                </a:tc>
                <a:tc>
                  <a:txBody>
                    <a:bodyPr/>
                    <a:lstStyle/>
                    <a:p>
                      <a:r>
                        <a:rPr lang="en-US" sz="1800" dirty="0" smtClean="0"/>
                        <a:t>Family</a:t>
                      </a:r>
                      <a:r>
                        <a:rPr lang="en-US" sz="1800" baseline="0" dirty="0" smtClean="0"/>
                        <a:t> Support programs for children living at home</a:t>
                      </a:r>
                      <a:endParaRPr lang="en-US" sz="1800" dirty="0" smtClean="0"/>
                    </a:p>
                  </a:txBody>
                  <a:tcPr marT="45723" marB="45723"/>
                </a:tc>
              </a:tr>
            </a:tbl>
          </a:graphicData>
        </a:graphic>
      </p:graphicFrame>
    </p:spTree>
    <p:extLst>
      <p:ext uri="{BB962C8B-B14F-4D97-AF65-F5344CB8AC3E}">
        <p14:creationId xmlns:p14="http://schemas.microsoft.com/office/powerpoint/2010/main" val="317017699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cop-template purple with circles">
  <a:themeElements>
    <a:clrScheme name="Custom 9">
      <a:dk1>
        <a:sysClr val="windowText" lastClr="000000"/>
      </a:dk1>
      <a:lt1>
        <a:sysClr val="window" lastClr="FFFFFF"/>
      </a:lt1>
      <a:dk2>
        <a:srgbClr val="212121"/>
      </a:dk2>
      <a:lt2>
        <a:srgbClr val="D8D8D8"/>
      </a:lt2>
      <a:accent1>
        <a:srgbClr val="7030A0"/>
      </a:accent1>
      <a:accent2>
        <a:srgbClr val="34BA9A"/>
      </a:accent2>
      <a:accent3>
        <a:srgbClr val="002060"/>
      </a:accent3>
      <a:accent4>
        <a:srgbClr val="C922E1"/>
      </a:accent4>
      <a:accent5>
        <a:srgbClr val="00B0F0"/>
      </a:accent5>
      <a:accent6>
        <a:srgbClr val="A5A5A5"/>
      </a:accent6>
      <a:hlink>
        <a:srgbClr val="8F8F8F"/>
      </a:hlink>
      <a:folHlink>
        <a:srgbClr val="A5A5A5"/>
      </a:folHlink>
    </a:clrScheme>
    <a:fontScheme name="Custom 3">
      <a:majorFont>
        <a:latin typeface="Georgia"/>
        <a:ea typeface=""/>
        <a:cs typeface=""/>
      </a:majorFont>
      <a:minorFont>
        <a:latin typeface="Tw Cen MT"/>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cop-template purple with circles" id="{D7496DBD-19F8-476D-A260-DD0C54E693D8}" vid="{C5CE7805-2DCB-486C-AEC6-3839DDC8D6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40523</TotalTime>
  <Words>5832</Words>
  <Application>Microsoft Office PowerPoint</Application>
  <PresentationFormat>Widescreen</PresentationFormat>
  <Paragraphs>871</Paragraphs>
  <Slides>82</Slides>
  <Notes>74</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82</vt:i4>
      </vt:variant>
    </vt:vector>
  </HeadingPairs>
  <TitlesOfParts>
    <vt:vector size="101" baseType="lpstr">
      <vt:lpstr>DotumChe</vt:lpstr>
      <vt:lpstr>MS Mincho</vt:lpstr>
      <vt:lpstr>MS PGothic</vt:lpstr>
      <vt:lpstr>MS PGothic</vt:lpstr>
      <vt:lpstr>Arial</vt:lpstr>
      <vt:lpstr>Calibri</vt:lpstr>
      <vt:lpstr>Courier New</vt:lpstr>
      <vt:lpstr>Garamond</vt:lpstr>
      <vt:lpstr>Georgia</vt:lpstr>
      <vt:lpstr>LetterGothicStd-Bold</vt:lpstr>
      <vt:lpstr>LetterGothicStd-BoldSlanted</vt:lpstr>
      <vt:lpstr>MoolBoran</vt:lpstr>
      <vt:lpstr>Palatino</vt:lpstr>
      <vt:lpstr>Times New Roman</vt:lpstr>
      <vt:lpstr>Trebuchet MS</vt:lpstr>
      <vt:lpstr>Tw Cen MT</vt:lpstr>
      <vt:lpstr>Verdana</vt:lpstr>
      <vt:lpstr>Wingdings</vt:lpstr>
      <vt:lpstr>1_cop-template purple with circles</vt:lpstr>
      <vt:lpstr>Supporting Every Day Lives  for Persons with DD and  Their Families in Pennsylvania </vt:lpstr>
      <vt:lpstr>About Sheli</vt:lpstr>
      <vt:lpstr>National Community  of Practice for Supporting Families</vt:lpstr>
      <vt:lpstr>Funded in 2012 by </vt:lpstr>
      <vt:lpstr>Setting the Stage</vt:lpstr>
      <vt:lpstr>Current Reality of Services and Supports</vt:lpstr>
      <vt:lpstr>Services and Supports are Evolving</vt:lpstr>
      <vt:lpstr>Joining Forces for a New Vision</vt:lpstr>
      <vt:lpstr>History of the Role of Family</vt:lpstr>
      <vt:lpstr>History of the Role of Family</vt:lpstr>
      <vt:lpstr>Moving to Supporting Families </vt:lpstr>
      <vt:lpstr>Defining Supports to Families</vt:lpstr>
      <vt:lpstr>PowerPoint Presentation</vt:lpstr>
      <vt:lpstr>Type of Change that is Needed</vt:lpstr>
      <vt:lpstr>Adapted from Title V Maternal Child Health  Block Grants</vt:lpstr>
      <vt:lpstr>Example of Life Course Health Development Model: Heart Disease</vt:lpstr>
      <vt:lpstr>Guiding Principles of the  Supporting Families LifeCourse Framework</vt:lpstr>
      <vt:lpstr>PowerPoint Presentation</vt:lpstr>
      <vt:lpstr>ALL People</vt:lpstr>
      <vt:lpstr>1 in 4 Persons with I/DD Receive  Formal State DD Services</vt:lpstr>
      <vt:lpstr>Pennsylvanians with DD </vt:lpstr>
      <vt:lpstr>Partnering with People with Disabilities  and their Families</vt:lpstr>
      <vt:lpstr>WHAT IS IMPORTANT TO PEOPLE  WITH DISABILITIES</vt:lpstr>
      <vt:lpstr>WHAT IS IMPORTANT TO FAMILIES</vt:lpstr>
      <vt:lpstr>Person Within Context of Family and Community</vt:lpstr>
      <vt:lpstr>ALL Individuals Exist Within the Context of Family</vt:lpstr>
      <vt:lpstr>Where do People with I/DD Live?</vt:lpstr>
      <vt:lpstr>Lifelong Impact of Family on Individual</vt:lpstr>
      <vt:lpstr>Reciprocal Roles of ALL Family Members</vt:lpstr>
      <vt:lpstr>Family Life Cycle</vt:lpstr>
      <vt:lpstr>PowerPoint Presentation</vt:lpstr>
      <vt:lpstr>Good Life Vision, Trajectory,  Life Experiences and Life Stages</vt:lpstr>
      <vt:lpstr> </vt:lpstr>
      <vt:lpstr>PowerPoint Presentation</vt:lpstr>
      <vt:lpstr>PowerPoint Presentation</vt:lpstr>
      <vt:lpstr>PowerPoint Presentation</vt:lpstr>
      <vt:lpstr>PowerPoint Presentation</vt:lpstr>
      <vt:lpstr>Trajectory Across Life Stages</vt:lpstr>
      <vt:lpstr>Trajectory Across Life Transitions</vt:lpstr>
      <vt:lpstr>Trajectory Across Life Experiences</vt:lpstr>
      <vt:lpstr>PowerPoint Presentation</vt:lpstr>
      <vt:lpstr>Ben’s Life Trajectory</vt:lpstr>
      <vt:lpstr>PowerPoint Presentation</vt:lpstr>
      <vt:lpstr>Life Domains, Life Outcomes  and Life Possibilities </vt:lpstr>
      <vt:lpstr>Connected Life Domains</vt:lpstr>
      <vt:lpstr>Looking at Life Possibilities </vt:lpstr>
      <vt:lpstr>      Where I Live</vt:lpstr>
      <vt:lpstr> How I am Supported</vt:lpstr>
      <vt:lpstr> What I do During the Day</vt:lpstr>
      <vt:lpstr>Individualized Supports to Achieve a Good Life</vt:lpstr>
      <vt:lpstr>Three Strategies for Supporting Families</vt:lpstr>
      <vt:lpstr>Three Strategies for Supporting Families</vt:lpstr>
      <vt:lpstr>Integrated Star for Problem Solving &amp; Exploring Options </vt:lpstr>
      <vt:lpstr>Integrating Services and Supports </vt:lpstr>
      <vt:lpstr>Integrated Supports STAR</vt:lpstr>
      <vt:lpstr>PowerPoint Presentation</vt:lpstr>
      <vt:lpstr>PowerPoint Presentation</vt:lpstr>
      <vt:lpstr>Focusing on Social and Spirituality </vt:lpstr>
      <vt:lpstr>   Safety and Security</vt:lpstr>
      <vt:lpstr>LifeCourse Star to Calendar</vt:lpstr>
      <vt:lpstr>PowerPoint Presentation</vt:lpstr>
      <vt:lpstr>PowerPoint Presentation</vt:lpstr>
      <vt:lpstr>PA Community of Practice on Supporting Families</vt:lpstr>
      <vt:lpstr>VALUES IN ACTION: RECOMMENDATIONS</vt:lpstr>
      <vt:lpstr>ALL: Public Health Framework</vt:lpstr>
      <vt:lpstr>Universal Strategies for Supporting Good Lives for ALL</vt:lpstr>
      <vt:lpstr>Universal Strategies for Supporting Good Lives for ALL</vt:lpstr>
      <vt:lpstr>Comprehensive, Integrated &amp; Coordinated Systems Across  Life Domains &amp; Stages</vt:lpstr>
      <vt:lpstr>Project Outcome 3 Enhanced capacity of states to replicate and sustain exemplary practices  to support families  and systems.</vt:lpstr>
      <vt:lpstr>Reframing for All Stakeholders: Developing Materials</vt:lpstr>
      <vt:lpstr>Reframing for All Stakeholders: Disseminating Broadly</vt:lpstr>
      <vt:lpstr>PowerPoint Presentation</vt:lpstr>
      <vt:lpstr>State Structures: Connecting Families to Support at the Front Door</vt:lpstr>
      <vt:lpstr>State Structures: Support Coordinator Training</vt:lpstr>
      <vt:lpstr>State Structures: Person Centered Planning and HCBS Rules</vt:lpstr>
      <vt:lpstr>PowerPoint Presentation</vt:lpstr>
      <vt:lpstr>Integrating Systems and Initiatives: No Wrong Door/ADRC</vt:lpstr>
      <vt:lpstr>State Structures: State Waitlists</vt:lpstr>
      <vt:lpstr>State Structures: Medicaid State Plans and Waivers</vt:lpstr>
      <vt:lpstr>PowerPoint Presentation</vt:lpstr>
      <vt:lpstr>Systems Drivers for Implementing Change</vt:lpstr>
      <vt:lpstr>PowerPoint Presentation</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Hiles, Rachel K.</dc:creator>
  <cp:lastModifiedBy>Hiles, Rachel K.</cp:lastModifiedBy>
  <cp:revision>724</cp:revision>
  <cp:lastPrinted>2016-08-16T13:47:04Z</cp:lastPrinted>
  <dcterms:created xsi:type="dcterms:W3CDTF">2016-03-22T13:58:44Z</dcterms:created>
  <dcterms:modified xsi:type="dcterms:W3CDTF">2016-09-09T19:51:20Z</dcterms:modified>
</cp:coreProperties>
</file>