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  <p:sldMasterId id="2147483912" r:id="rId2"/>
    <p:sldMasterId id="2147483924" r:id="rId3"/>
    <p:sldMasterId id="2147483936" r:id="rId4"/>
    <p:sldMasterId id="2147483972" r:id="rId5"/>
    <p:sldMasterId id="2147483984" r:id="rId6"/>
    <p:sldMasterId id="2147483996" r:id="rId7"/>
    <p:sldMasterId id="2147484020" r:id="rId8"/>
    <p:sldMasterId id="2147484044" r:id="rId9"/>
    <p:sldMasterId id="2147484080" r:id="rId10"/>
    <p:sldMasterId id="2147484092" r:id="rId11"/>
    <p:sldMasterId id="2147484116" r:id="rId12"/>
    <p:sldMasterId id="2147484128" r:id="rId13"/>
    <p:sldMasterId id="2147484166" r:id="rId14"/>
  </p:sldMasterIdLst>
  <p:notesMasterIdLst>
    <p:notesMasterId r:id="rId81"/>
  </p:notesMasterIdLst>
  <p:handoutMasterIdLst>
    <p:handoutMasterId r:id="rId82"/>
  </p:handoutMasterIdLst>
  <p:sldIdLst>
    <p:sldId id="574" r:id="rId15"/>
    <p:sldId id="807" r:id="rId16"/>
    <p:sldId id="785" r:id="rId17"/>
    <p:sldId id="727" r:id="rId18"/>
    <p:sldId id="808" r:id="rId19"/>
    <p:sldId id="704" r:id="rId20"/>
    <p:sldId id="706" r:id="rId21"/>
    <p:sldId id="707" r:id="rId22"/>
    <p:sldId id="708" r:id="rId23"/>
    <p:sldId id="741" r:id="rId24"/>
    <p:sldId id="809" r:id="rId25"/>
    <p:sldId id="810" r:id="rId26"/>
    <p:sldId id="709" r:id="rId27"/>
    <p:sldId id="701" r:id="rId28"/>
    <p:sldId id="699" r:id="rId29"/>
    <p:sldId id="648" r:id="rId30"/>
    <p:sldId id="577" r:id="rId31"/>
    <p:sldId id="345" r:id="rId32"/>
    <p:sldId id="658" r:id="rId33"/>
    <p:sldId id="733" r:id="rId34"/>
    <p:sldId id="650" r:id="rId35"/>
    <p:sldId id="579" r:id="rId36"/>
    <p:sldId id="583" r:id="rId37"/>
    <p:sldId id="584" r:id="rId38"/>
    <p:sldId id="692" r:id="rId39"/>
    <p:sldId id="585" r:id="rId40"/>
    <p:sldId id="659" r:id="rId41"/>
    <p:sldId id="652" r:id="rId42"/>
    <p:sldId id="629" r:id="rId43"/>
    <p:sldId id="828" r:id="rId44"/>
    <p:sldId id="589" r:id="rId45"/>
    <p:sldId id="829" r:id="rId46"/>
    <p:sldId id="756" r:id="rId47"/>
    <p:sldId id="651" r:id="rId48"/>
    <p:sldId id="653" r:id="rId49"/>
    <p:sldId id="556" r:id="rId50"/>
    <p:sldId id="587" r:id="rId51"/>
    <p:sldId id="655" r:id="rId52"/>
    <p:sldId id="726" r:id="rId53"/>
    <p:sldId id="665" r:id="rId54"/>
    <p:sldId id="669" r:id="rId55"/>
    <p:sldId id="695" r:id="rId56"/>
    <p:sldId id="713" r:id="rId57"/>
    <p:sldId id="819" r:id="rId58"/>
    <p:sldId id="830" r:id="rId59"/>
    <p:sldId id="817" r:id="rId60"/>
    <p:sldId id="818" r:id="rId61"/>
    <p:sldId id="811" r:id="rId62"/>
    <p:sldId id="812" r:id="rId63"/>
    <p:sldId id="813" r:id="rId64"/>
    <p:sldId id="814" r:id="rId65"/>
    <p:sldId id="815" r:id="rId66"/>
    <p:sldId id="816" r:id="rId67"/>
    <p:sldId id="827" r:id="rId68"/>
    <p:sldId id="821" r:id="rId69"/>
    <p:sldId id="831" r:id="rId70"/>
    <p:sldId id="832" r:id="rId71"/>
    <p:sldId id="833" r:id="rId72"/>
    <p:sldId id="835" r:id="rId73"/>
    <p:sldId id="834" r:id="rId74"/>
    <p:sldId id="662" r:id="rId75"/>
    <p:sldId id="700" r:id="rId76"/>
    <p:sldId id="593" r:id="rId77"/>
    <p:sldId id="555" r:id="rId78"/>
    <p:sldId id="797" r:id="rId79"/>
    <p:sldId id="775" r:id="rId80"/>
  </p:sldIdLst>
  <p:sldSz cx="9144000" cy="6858000" type="screen4x3"/>
  <p:notesSz cx="6900863" cy="9291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00"/>
    <a:srgbClr val="A3DA20"/>
    <a:srgbClr val="F5E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91" autoAdjust="0"/>
    <p:restoredTop sz="81092" autoAdjust="0"/>
  </p:normalViewPr>
  <p:slideViewPr>
    <p:cSldViewPr snapToGrid="0">
      <p:cViewPr varScale="1">
        <p:scale>
          <a:sx n="59" d="100"/>
          <a:sy n="59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52E9E-2EEC-41EB-B563-A86BBF3C0A58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C7C4B0-910C-4388-816F-3132ED3BE2F1}">
      <dgm:prSet phldrT="[Text]"/>
      <dgm:spPr/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EF9B1A12-D755-42FE-BB5C-795D1E27ABD0}" type="parTrans" cxnId="{079E2EEB-4F6F-44F3-BEE8-EBB76C98A5CE}">
      <dgm:prSet/>
      <dgm:spPr/>
      <dgm:t>
        <a:bodyPr/>
        <a:lstStyle/>
        <a:p>
          <a:endParaRPr lang="en-US"/>
        </a:p>
      </dgm:t>
    </dgm:pt>
    <dgm:pt modelId="{439AB22D-2130-45C2-9396-7695D94C6DF3}" type="sibTrans" cxnId="{079E2EEB-4F6F-44F3-BEE8-EBB76C98A5CE}">
      <dgm:prSet/>
      <dgm:spPr/>
      <dgm:t>
        <a:bodyPr/>
        <a:lstStyle/>
        <a:p>
          <a:endParaRPr lang="en-US"/>
        </a:p>
      </dgm:t>
    </dgm:pt>
    <dgm:pt modelId="{C8CE3806-9604-4508-BE33-7D7CD6D9E5DB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0F3E4ADB-F53B-4B03-848B-F344E5BEC124}" type="parTrans" cxnId="{BF2144AE-218D-488D-8669-51956597F1C4}">
      <dgm:prSet/>
      <dgm:spPr/>
      <dgm:t>
        <a:bodyPr/>
        <a:lstStyle/>
        <a:p>
          <a:endParaRPr lang="en-US"/>
        </a:p>
      </dgm:t>
    </dgm:pt>
    <dgm:pt modelId="{9A2D7E2C-61DE-414D-B91D-17C1319D1609}" type="sibTrans" cxnId="{BF2144AE-218D-488D-8669-51956597F1C4}">
      <dgm:prSet/>
      <dgm:spPr/>
      <dgm:t>
        <a:bodyPr/>
        <a:lstStyle/>
        <a:p>
          <a:endParaRPr lang="en-US"/>
        </a:p>
      </dgm:t>
    </dgm:pt>
    <dgm:pt modelId="{09DD526A-E81D-4A14-B958-AED0BFF22A6F}">
      <dgm:prSet phldrT="[Text]"/>
      <dgm:spPr/>
      <dgm:t>
        <a:bodyPr/>
        <a:lstStyle/>
        <a:p>
          <a:r>
            <a:rPr lang="en-US" dirty="0" smtClean="0"/>
            <a:t>Social Services</a:t>
          </a:r>
          <a:endParaRPr lang="en-US" dirty="0"/>
        </a:p>
      </dgm:t>
    </dgm:pt>
    <dgm:pt modelId="{0D7F22CF-818A-48B1-B0DA-9AB71AC045D9}" type="parTrans" cxnId="{7978FF24-66E8-45EF-A909-D4EDE195DF64}">
      <dgm:prSet/>
      <dgm:spPr/>
      <dgm:t>
        <a:bodyPr/>
        <a:lstStyle/>
        <a:p>
          <a:endParaRPr lang="en-US"/>
        </a:p>
      </dgm:t>
    </dgm:pt>
    <dgm:pt modelId="{DE92F16A-0C01-4DB8-B2F9-599A088AE8C1}" type="sibTrans" cxnId="{7978FF24-66E8-45EF-A909-D4EDE195DF64}">
      <dgm:prSet/>
      <dgm:spPr/>
      <dgm:t>
        <a:bodyPr/>
        <a:lstStyle/>
        <a:p>
          <a:endParaRPr lang="en-US"/>
        </a:p>
      </dgm:t>
    </dgm:pt>
    <dgm:pt modelId="{CF3DACB1-804B-4BB8-A295-B091322FB2C7}">
      <dgm:prSet phldrT="[Text]"/>
      <dgm:spPr/>
      <dgm:t>
        <a:bodyPr/>
        <a:lstStyle/>
        <a:p>
          <a:r>
            <a:rPr lang="en-US" dirty="0" smtClean="0"/>
            <a:t>Person with Disability</a:t>
          </a:r>
          <a:endParaRPr lang="en-US" dirty="0"/>
        </a:p>
      </dgm:t>
    </dgm:pt>
    <dgm:pt modelId="{B8F88DEE-A51E-42C7-B8E9-7D1158B9DC02}" type="parTrans" cxnId="{EF375E57-FD3C-4B76-844F-D2441D94B163}">
      <dgm:prSet/>
      <dgm:spPr/>
      <dgm:t>
        <a:bodyPr/>
        <a:lstStyle/>
        <a:p>
          <a:endParaRPr lang="en-US"/>
        </a:p>
      </dgm:t>
    </dgm:pt>
    <dgm:pt modelId="{FB9512C3-FD47-4822-8D04-8AEDCFF4DAB6}" type="sibTrans" cxnId="{EF375E57-FD3C-4B76-844F-D2441D94B163}">
      <dgm:prSet/>
      <dgm:spPr/>
      <dgm:t>
        <a:bodyPr/>
        <a:lstStyle/>
        <a:p>
          <a:endParaRPr lang="en-US"/>
        </a:p>
      </dgm:t>
    </dgm:pt>
    <dgm:pt modelId="{D2C15DDB-D1E3-47AD-BBB7-CF2689E2297A}" type="pres">
      <dgm:prSet presAssocID="{E5552E9E-2EEC-41EB-B563-A86BBF3C0A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5243AE-1511-44D7-BBB3-FB505616D2F7}" type="pres">
      <dgm:prSet presAssocID="{E5552E9E-2EEC-41EB-B563-A86BBF3C0A58}" presName="comp1" presStyleCnt="0"/>
      <dgm:spPr/>
    </dgm:pt>
    <dgm:pt modelId="{559D9DA7-F8F7-44FE-9467-1FF70190F09F}" type="pres">
      <dgm:prSet presAssocID="{E5552E9E-2EEC-41EB-B563-A86BBF3C0A58}" presName="circle1" presStyleLbl="node1" presStyleIdx="0" presStyleCnt="4"/>
      <dgm:spPr/>
      <dgm:t>
        <a:bodyPr/>
        <a:lstStyle/>
        <a:p>
          <a:endParaRPr lang="en-US"/>
        </a:p>
      </dgm:t>
    </dgm:pt>
    <dgm:pt modelId="{57430402-C687-48DA-9A60-D417F319FCBB}" type="pres">
      <dgm:prSet presAssocID="{E5552E9E-2EEC-41EB-B563-A86BBF3C0A5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5B858B-96D1-4686-B5D1-B7489F3DC8D7}" type="pres">
      <dgm:prSet presAssocID="{E5552E9E-2EEC-41EB-B563-A86BBF3C0A58}" presName="comp2" presStyleCnt="0"/>
      <dgm:spPr/>
    </dgm:pt>
    <dgm:pt modelId="{A89EA54D-521B-4F90-9491-D873C2513F01}" type="pres">
      <dgm:prSet presAssocID="{E5552E9E-2EEC-41EB-B563-A86BBF3C0A58}" presName="circle2" presStyleLbl="node1" presStyleIdx="1" presStyleCnt="4"/>
      <dgm:spPr/>
      <dgm:t>
        <a:bodyPr/>
        <a:lstStyle/>
        <a:p>
          <a:endParaRPr lang="en-US"/>
        </a:p>
      </dgm:t>
    </dgm:pt>
    <dgm:pt modelId="{CC59BCAE-1E31-4E68-A2CD-55BDEF4D475A}" type="pres">
      <dgm:prSet presAssocID="{E5552E9E-2EEC-41EB-B563-A86BBF3C0A5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CE296-5CC8-44EA-8C6A-4F59A3D856FA}" type="pres">
      <dgm:prSet presAssocID="{E5552E9E-2EEC-41EB-B563-A86BBF3C0A58}" presName="comp3" presStyleCnt="0"/>
      <dgm:spPr/>
    </dgm:pt>
    <dgm:pt modelId="{DCEF2498-C902-42F4-A4C7-2C5025BC607B}" type="pres">
      <dgm:prSet presAssocID="{E5552E9E-2EEC-41EB-B563-A86BBF3C0A58}" presName="circle3" presStyleLbl="node1" presStyleIdx="2" presStyleCnt="4"/>
      <dgm:spPr/>
      <dgm:t>
        <a:bodyPr/>
        <a:lstStyle/>
        <a:p>
          <a:endParaRPr lang="en-US"/>
        </a:p>
      </dgm:t>
    </dgm:pt>
    <dgm:pt modelId="{EC7652BC-6317-4E98-93BE-FB7472A40673}" type="pres">
      <dgm:prSet presAssocID="{E5552E9E-2EEC-41EB-B563-A86BBF3C0A5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3A36C-1B11-487F-ADCE-0D03C4BAE310}" type="pres">
      <dgm:prSet presAssocID="{E5552E9E-2EEC-41EB-B563-A86BBF3C0A58}" presName="comp4" presStyleCnt="0"/>
      <dgm:spPr/>
    </dgm:pt>
    <dgm:pt modelId="{FE9A217F-969C-4728-B1C2-CE0BCF5ECCB8}" type="pres">
      <dgm:prSet presAssocID="{E5552E9E-2EEC-41EB-B563-A86BBF3C0A58}" presName="circle4" presStyleLbl="node1" presStyleIdx="3" presStyleCnt="4"/>
      <dgm:spPr/>
      <dgm:t>
        <a:bodyPr/>
        <a:lstStyle/>
        <a:p>
          <a:endParaRPr lang="en-US"/>
        </a:p>
      </dgm:t>
    </dgm:pt>
    <dgm:pt modelId="{C613A3E5-98E8-423B-A262-35356D6210F1}" type="pres">
      <dgm:prSet presAssocID="{E5552E9E-2EEC-41EB-B563-A86BBF3C0A5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375E57-FD3C-4B76-844F-D2441D94B163}" srcId="{E5552E9E-2EEC-41EB-B563-A86BBF3C0A58}" destId="{CF3DACB1-804B-4BB8-A295-B091322FB2C7}" srcOrd="3" destOrd="0" parTransId="{B8F88DEE-A51E-42C7-B8E9-7D1158B9DC02}" sibTransId="{FB9512C3-FD47-4822-8D04-8AEDCFF4DAB6}"/>
    <dgm:cxn modelId="{9520F034-0F39-4CFA-905C-C25502736BCD}" type="presOf" srcId="{C8CE3806-9604-4508-BE33-7D7CD6D9E5DB}" destId="{A89EA54D-521B-4F90-9491-D873C2513F01}" srcOrd="0" destOrd="0" presId="urn:microsoft.com/office/officeart/2005/8/layout/venn2"/>
    <dgm:cxn modelId="{26232378-D4B4-4ECE-B918-9519D986F754}" type="presOf" srcId="{09DD526A-E81D-4A14-B958-AED0BFF22A6F}" destId="{EC7652BC-6317-4E98-93BE-FB7472A40673}" srcOrd="1" destOrd="0" presId="urn:microsoft.com/office/officeart/2005/8/layout/venn2"/>
    <dgm:cxn modelId="{AA4CDCB5-22E6-42CD-A88F-1434B1035435}" type="presOf" srcId="{CF3DACB1-804B-4BB8-A295-B091322FB2C7}" destId="{C613A3E5-98E8-423B-A262-35356D6210F1}" srcOrd="1" destOrd="0" presId="urn:microsoft.com/office/officeart/2005/8/layout/venn2"/>
    <dgm:cxn modelId="{BF2144AE-218D-488D-8669-51956597F1C4}" srcId="{E5552E9E-2EEC-41EB-B563-A86BBF3C0A58}" destId="{C8CE3806-9604-4508-BE33-7D7CD6D9E5DB}" srcOrd="1" destOrd="0" parTransId="{0F3E4ADB-F53B-4B03-848B-F344E5BEC124}" sibTransId="{9A2D7E2C-61DE-414D-B91D-17C1319D1609}"/>
    <dgm:cxn modelId="{D39341DA-6363-4973-A7CE-375A475CD1A9}" type="presOf" srcId="{FEC7C4B0-910C-4388-816F-3132ED3BE2F1}" destId="{57430402-C687-48DA-9A60-D417F319FCBB}" srcOrd="1" destOrd="0" presId="urn:microsoft.com/office/officeart/2005/8/layout/venn2"/>
    <dgm:cxn modelId="{3AE7139E-55C1-4CA0-BA34-FC53B7DD6AA7}" type="presOf" srcId="{FEC7C4B0-910C-4388-816F-3132ED3BE2F1}" destId="{559D9DA7-F8F7-44FE-9467-1FF70190F09F}" srcOrd="0" destOrd="0" presId="urn:microsoft.com/office/officeart/2005/8/layout/venn2"/>
    <dgm:cxn modelId="{73E58F39-24E1-4AE5-BA76-2ECA06B25035}" type="presOf" srcId="{E5552E9E-2EEC-41EB-B563-A86BBF3C0A58}" destId="{D2C15DDB-D1E3-47AD-BBB7-CF2689E2297A}" srcOrd="0" destOrd="0" presId="urn:microsoft.com/office/officeart/2005/8/layout/venn2"/>
    <dgm:cxn modelId="{A85C0AF8-EFBC-4A48-92E7-6AC6D4DF3533}" type="presOf" srcId="{09DD526A-E81D-4A14-B958-AED0BFF22A6F}" destId="{DCEF2498-C902-42F4-A4C7-2C5025BC607B}" srcOrd="0" destOrd="0" presId="urn:microsoft.com/office/officeart/2005/8/layout/venn2"/>
    <dgm:cxn modelId="{7978FF24-66E8-45EF-A909-D4EDE195DF64}" srcId="{E5552E9E-2EEC-41EB-B563-A86BBF3C0A58}" destId="{09DD526A-E81D-4A14-B958-AED0BFF22A6F}" srcOrd="2" destOrd="0" parTransId="{0D7F22CF-818A-48B1-B0DA-9AB71AC045D9}" sibTransId="{DE92F16A-0C01-4DB8-B2F9-599A088AE8C1}"/>
    <dgm:cxn modelId="{7A9AC5DE-53A8-4965-8C18-250557080200}" type="presOf" srcId="{CF3DACB1-804B-4BB8-A295-B091322FB2C7}" destId="{FE9A217F-969C-4728-B1C2-CE0BCF5ECCB8}" srcOrd="0" destOrd="0" presId="urn:microsoft.com/office/officeart/2005/8/layout/venn2"/>
    <dgm:cxn modelId="{079E2EEB-4F6F-44F3-BEE8-EBB76C98A5CE}" srcId="{E5552E9E-2EEC-41EB-B563-A86BBF3C0A58}" destId="{FEC7C4B0-910C-4388-816F-3132ED3BE2F1}" srcOrd="0" destOrd="0" parTransId="{EF9B1A12-D755-42FE-BB5C-795D1E27ABD0}" sibTransId="{439AB22D-2130-45C2-9396-7695D94C6DF3}"/>
    <dgm:cxn modelId="{05D9CFDC-6368-48B7-99D6-44856CC7F1DD}" type="presOf" srcId="{C8CE3806-9604-4508-BE33-7D7CD6D9E5DB}" destId="{CC59BCAE-1E31-4E68-A2CD-55BDEF4D475A}" srcOrd="1" destOrd="0" presId="urn:microsoft.com/office/officeart/2005/8/layout/venn2"/>
    <dgm:cxn modelId="{0FD6EE56-2035-49B8-A584-1A9C5E5517F9}" type="presParOf" srcId="{D2C15DDB-D1E3-47AD-BBB7-CF2689E2297A}" destId="{7D5243AE-1511-44D7-BBB3-FB505616D2F7}" srcOrd="0" destOrd="0" presId="urn:microsoft.com/office/officeart/2005/8/layout/venn2"/>
    <dgm:cxn modelId="{A950623A-C6BB-4B77-8568-464B5F4BD383}" type="presParOf" srcId="{7D5243AE-1511-44D7-BBB3-FB505616D2F7}" destId="{559D9DA7-F8F7-44FE-9467-1FF70190F09F}" srcOrd="0" destOrd="0" presId="urn:microsoft.com/office/officeart/2005/8/layout/venn2"/>
    <dgm:cxn modelId="{1BCE6E45-68D3-4945-B810-E6181F6E4B92}" type="presParOf" srcId="{7D5243AE-1511-44D7-BBB3-FB505616D2F7}" destId="{57430402-C687-48DA-9A60-D417F319FCBB}" srcOrd="1" destOrd="0" presId="urn:microsoft.com/office/officeart/2005/8/layout/venn2"/>
    <dgm:cxn modelId="{BBEB7316-B658-4A42-90AF-AEEE50B89641}" type="presParOf" srcId="{D2C15DDB-D1E3-47AD-BBB7-CF2689E2297A}" destId="{105B858B-96D1-4686-B5D1-B7489F3DC8D7}" srcOrd="1" destOrd="0" presId="urn:microsoft.com/office/officeart/2005/8/layout/venn2"/>
    <dgm:cxn modelId="{6E06FD59-61BC-44AA-996F-011E53BB1444}" type="presParOf" srcId="{105B858B-96D1-4686-B5D1-B7489F3DC8D7}" destId="{A89EA54D-521B-4F90-9491-D873C2513F01}" srcOrd="0" destOrd="0" presId="urn:microsoft.com/office/officeart/2005/8/layout/venn2"/>
    <dgm:cxn modelId="{FC2BC550-90E7-448E-8D6E-2F9BE530D841}" type="presParOf" srcId="{105B858B-96D1-4686-B5D1-B7489F3DC8D7}" destId="{CC59BCAE-1E31-4E68-A2CD-55BDEF4D475A}" srcOrd="1" destOrd="0" presId="urn:microsoft.com/office/officeart/2005/8/layout/venn2"/>
    <dgm:cxn modelId="{934B7367-1804-4A18-898D-B28F5A4700C0}" type="presParOf" srcId="{D2C15DDB-D1E3-47AD-BBB7-CF2689E2297A}" destId="{4DCCE296-5CC8-44EA-8C6A-4F59A3D856FA}" srcOrd="2" destOrd="0" presId="urn:microsoft.com/office/officeart/2005/8/layout/venn2"/>
    <dgm:cxn modelId="{353B9451-64E3-4EFB-9BAC-C45EE840FDDE}" type="presParOf" srcId="{4DCCE296-5CC8-44EA-8C6A-4F59A3D856FA}" destId="{DCEF2498-C902-42F4-A4C7-2C5025BC607B}" srcOrd="0" destOrd="0" presId="urn:microsoft.com/office/officeart/2005/8/layout/venn2"/>
    <dgm:cxn modelId="{38F8B382-52FB-48DD-A4D6-80D2AD5C0A37}" type="presParOf" srcId="{4DCCE296-5CC8-44EA-8C6A-4F59A3D856FA}" destId="{EC7652BC-6317-4E98-93BE-FB7472A40673}" srcOrd="1" destOrd="0" presId="urn:microsoft.com/office/officeart/2005/8/layout/venn2"/>
    <dgm:cxn modelId="{D3B46668-1E0A-4364-88CA-E422FCFDC431}" type="presParOf" srcId="{D2C15DDB-D1E3-47AD-BBB7-CF2689E2297A}" destId="{4573A36C-1B11-487F-ADCE-0D03C4BAE310}" srcOrd="3" destOrd="0" presId="urn:microsoft.com/office/officeart/2005/8/layout/venn2"/>
    <dgm:cxn modelId="{B90AB4AC-092C-489A-97FB-E3F4E03450C6}" type="presParOf" srcId="{4573A36C-1B11-487F-ADCE-0D03C4BAE310}" destId="{FE9A217F-969C-4728-B1C2-CE0BCF5ECCB8}" srcOrd="0" destOrd="0" presId="urn:microsoft.com/office/officeart/2005/8/layout/venn2"/>
    <dgm:cxn modelId="{E24E3441-7F33-4EBE-A103-C0A17DA44DA6}" type="presParOf" srcId="{4573A36C-1B11-487F-ADCE-0D03C4BAE310}" destId="{C613A3E5-98E8-423B-A262-35356D6210F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D9DA7-F8F7-44FE-9467-1FF70190F09F}">
      <dsp:nvSpPr>
        <dsp:cNvPr id="0" name=""/>
        <dsp:cNvSpPr/>
      </dsp:nvSpPr>
      <dsp:spPr>
        <a:xfrm>
          <a:off x="1104900" y="0"/>
          <a:ext cx="3657599" cy="36575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Community</a:t>
          </a:r>
          <a:endParaRPr lang="en-US" sz="1200" kern="1200" dirty="0"/>
        </a:p>
      </dsp:txBody>
      <dsp:txXfrm>
        <a:off x="2422367" y="182879"/>
        <a:ext cx="1022664" cy="548639"/>
      </dsp:txXfrm>
    </dsp:sp>
    <dsp:sp modelId="{A89EA54D-521B-4F90-9491-D873C2513F01}">
      <dsp:nvSpPr>
        <dsp:cNvPr id="0" name=""/>
        <dsp:cNvSpPr/>
      </dsp:nvSpPr>
      <dsp:spPr>
        <a:xfrm>
          <a:off x="1470660" y="731519"/>
          <a:ext cx="2926079" cy="29260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Family</a:t>
          </a:r>
          <a:endParaRPr lang="en-US" sz="1200" kern="1200" dirty="0"/>
        </a:p>
      </dsp:txBody>
      <dsp:txXfrm>
        <a:off x="2422367" y="907084"/>
        <a:ext cx="1022664" cy="526694"/>
      </dsp:txXfrm>
    </dsp:sp>
    <dsp:sp modelId="{DCEF2498-C902-42F4-A4C7-2C5025BC607B}">
      <dsp:nvSpPr>
        <dsp:cNvPr id="0" name=""/>
        <dsp:cNvSpPr/>
      </dsp:nvSpPr>
      <dsp:spPr>
        <a:xfrm>
          <a:off x="1836420" y="1463039"/>
          <a:ext cx="2194559" cy="2194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Social Services</a:t>
          </a:r>
          <a:endParaRPr lang="en-US" sz="1200" kern="1200" dirty="0"/>
        </a:p>
      </dsp:txBody>
      <dsp:txXfrm>
        <a:off x="2422367" y="1627631"/>
        <a:ext cx="1022664" cy="493775"/>
      </dsp:txXfrm>
    </dsp:sp>
    <dsp:sp modelId="{FE9A217F-969C-4728-B1C2-CE0BCF5ECCB8}">
      <dsp:nvSpPr>
        <dsp:cNvPr id="0" name=""/>
        <dsp:cNvSpPr/>
      </dsp:nvSpPr>
      <dsp:spPr>
        <a:xfrm>
          <a:off x="2202180" y="2194559"/>
          <a:ext cx="1463039" cy="1463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Person with Disability</a:t>
          </a:r>
          <a:endParaRPr lang="en-US" sz="1200" kern="1200" dirty="0"/>
        </a:p>
      </dsp:txBody>
      <dsp:txXfrm>
        <a:off x="2416437" y="2560319"/>
        <a:ext cx="1034525" cy="731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90374" cy="46458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8892" y="1"/>
            <a:ext cx="2990374" cy="464582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9A0E1FBB-3BFD-447F-B80D-CA591B213F80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5445"/>
            <a:ext cx="2990374" cy="46458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8892" y="8825445"/>
            <a:ext cx="2990374" cy="46458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5AFC1A95-44E0-4FDA-9B68-D6B31D55F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81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0374" cy="466195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8892" y="0"/>
            <a:ext cx="2990374" cy="466195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F0BB8AA9-B0D3-4619-80E4-4C0402C1E19F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0488" y="1160463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087" y="4471600"/>
            <a:ext cx="5520690" cy="3658583"/>
          </a:xfrm>
          <a:prstGeom prst="rect">
            <a:avLst/>
          </a:prstGeom>
        </p:spPr>
        <p:txBody>
          <a:bodyPr vert="horz" lIns="91412" tIns="45706" rIns="91412" bIns="457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5445"/>
            <a:ext cx="2990374" cy="466194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8892" y="8825445"/>
            <a:ext cx="2990374" cy="466194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43D0BFF0-BC4A-4F83-AF42-DF149487A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0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0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7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1567" indent="-289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256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8758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1259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3762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6264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8767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1268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BE03F7-4DBB-4F5F-A7AE-0BFC9F81A006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/>
              <a:t>23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04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00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37565" indent="-28367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34715" indent="-226943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88601" indent="-226943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42487" indent="-226943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96372" indent="-226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50258" indent="-226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04145" indent="-226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58030" indent="-22694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58AF670-9582-004B-961D-29A88195B894}" type="slidenum">
              <a:rPr lang="en-US" sz="1200">
                <a:latin typeface="Arial" charset="0"/>
              </a:rPr>
              <a:pPr eaLnBrk="1" hangingPunct="1"/>
              <a:t>25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0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000" b="1" dirty="0">
                <a:latin typeface="Verdana" pitchFamily="34" charset="0"/>
                <a:cs typeface="Arial" charset="0"/>
              </a:rPr>
              <a:t>Key Federal Policy: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Developmental Disability Act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Individuals with Disabilities Education Act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Family and Medical Leave Act 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Lifespan Respite Act 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Older American’s Act</a:t>
            </a:r>
          </a:p>
          <a:p>
            <a:pPr>
              <a:defRPr/>
            </a:pPr>
            <a:endParaRPr lang="en-US" sz="10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1000" b="1" dirty="0">
                <a:latin typeface="Verdana" pitchFamily="34" charset="0"/>
                <a:cs typeface="Arial" charset="0"/>
              </a:rPr>
              <a:t>Key Federal Initiatives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dirty="0" smtClean="0">
                <a:latin typeface="Verdana" pitchFamily="34" charset="0"/>
                <a:cs typeface="Arial" charset="0"/>
              </a:rPr>
              <a:t>Medicaid Money Follows the Person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dirty="0" smtClean="0">
                <a:latin typeface="Verdana" pitchFamily="34" charset="0"/>
                <a:cs typeface="Arial" charset="0"/>
              </a:rPr>
              <a:t>SSA Ticket to Work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dirty="0" smtClean="0">
                <a:latin typeface="Verdana" pitchFamily="34" charset="0"/>
                <a:cs typeface="Arial" charset="0"/>
              </a:rPr>
              <a:t>Aging and Disability Resource Centers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dirty="0" smtClean="0">
                <a:latin typeface="Verdana" pitchFamily="34" charset="0"/>
                <a:cs typeface="Arial" charset="0"/>
              </a:rPr>
              <a:t>HHS Community Living Initiative</a:t>
            </a:r>
          </a:p>
          <a:p>
            <a:pPr marL="289107" indent="-289107">
              <a:buFont typeface="Arial"/>
              <a:buChar char="•"/>
              <a:defRPr/>
            </a:pPr>
            <a:endParaRPr lang="en-US" sz="1000" b="1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1000" b="1" i="1" dirty="0">
                <a:latin typeface="Verdana" pitchFamily="34" charset="0"/>
                <a:cs typeface="Arial" charset="0"/>
              </a:rPr>
              <a:t>Other Key Initiatives: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i="1" dirty="0">
                <a:latin typeface="Verdana" pitchFamily="34" charset="0"/>
                <a:cs typeface="Arial" charset="0"/>
              </a:rPr>
              <a:t>National Governors Association initiative “A Better Bottom Line:  Employing People with Disabilities”  </a:t>
            </a:r>
          </a:p>
          <a:p>
            <a:pPr>
              <a:defRPr/>
            </a:pPr>
            <a:endParaRPr lang="en-US" sz="1000" b="1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10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800" b="1" dirty="0">
                <a:latin typeface="Verdana" pitchFamily="34" charset="0"/>
                <a:cs typeface="Arial" charset="0"/>
              </a:rPr>
              <a:t>Key Federal Policy: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dirty="0">
                <a:latin typeface="Verdana" pitchFamily="34" charset="0"/>
                <a:cs typeface="Arial" charset="0"/>
              </a:rPr>
              <a:t>Developmental Disability Act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dirty="0">
                <a:latin typeface="Verdana" pitchFamily="34" charset="0"/>
                <a:cs typeface="Arial" charset="0"/>
              </a:rPr>
              <a:t>Individuals with Disabilities Education Act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dirty="0">
                <a:latin typeface="Verdana" pitchFamily="34" charset="0"/>
                <a:cs typeface="Arial" charset="0"/>
              </a:rPr>
              <a:t>Family and Medical Leave Act 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dirty="0">
                <a:latin typeface="Verdana" pitchFamily="34" charset="0"/>
                <a:cs typeface="Arial" charset="0"/>
              </a:rPr>
              <a:t>Lifespan Respite Act 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dirty="0">
                <a:latin typeface="Verdana" pitchFamily="34" charset="0"/>
                <a:cs typeface="Arial" charset="0"/>
              </a:rPr>
              <a:t>Older American’s Act</a:t>
            </a:r>
          </a:p>
          <a:p>
            <a:pPr>
              <a:defRPr/>
            </a:pPr>
            <a:endParaRPr lang="en-US" sz="8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800" b="1" dirty="0">
                <a:latin typeface="Verdana" pitchFamily="34" charset="0"/>
                <a:cs typeface="Arial" charset="0"/>
              </a:rPr>
              <a:t>Key Federal Initiatives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Medicaid Money Follows the Person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SSA Ticket to Work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Aging and Disability Resource Centers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1000" dirty="0">
                <a:latin typeface="Verdana" pitchFamily="34" charset="0"/>
                <a:cs typeface="Arial" charset="0"/>
              </a:rPr>
              <a:t>HHS Community Living Initiative</a:t>
            </a:r>
          </a:p>
          <a:p>
            <a:pPr marL="289107" indent="-289107">
              <a:buFont typeface="Arial"/>
              <a:buChar char="•"/>
              <a:defRPr/>
            </a:pPr>
            <a:endParaRPr lang="en-US" sz="800" b="1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800" b="1" i="1" dirty="0">
                <a:latin typeface="Verdana" pitchFamily="34" charset="0"/>
                <a:cs typeface="Arial" charset="0"/>
              </a:rPr>
              <a:t>Other Key Initiatives:</a:t>
            </a:r>
          </a:p>
          <a:p>
            <a:pPr marL="289107" indent="-289107">
              <a:buFont typeface="Arial"/>
              <a:buChar char="•"/>
              <a:defRPr/>
            </a:pPr>
            <a:r>
              <a:rPr lang="en-US" sz="800" i="1" dirty="0">
                <a:latin typeface="Verdana" pitchFamily="34" charset="0"/>
                <a:cs typeface="Arial" charset="0"/>
              </a:rPr>
              <a:t>National Governors Association initiative “A Better Bottom Line:  Employing People with Disabilities”  </a:t>
            </a:r>
          </a:p>
          <a:p>
            <a:pPr>
              <a:defRPr/>
            </a:pPr>
            <a:endParaRPr lang="en-US" sz="800" b="1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8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8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8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10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sz="1000" i="1" dirty="0">
              <a:latin typeface="Verdana" pitchFamily="34" charset="0"/>
              <a:cs typeface="Arial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51679" indent="-289107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56429" indent="-23128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19000" indent="-23128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81571" indent="-23128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44143" indent="-2312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006714" indent="-2312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69286" indent="-2312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931857" indent="-2312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3F55D54-7135-5249-A0EB-A9FE6B37DDF7}" type="slidenum">
              <a:rPr lang="en-US" sz="1200"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1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6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1567" indent="-289064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56256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18758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81259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43762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06264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68767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31268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AF8027A-B85F-45E5-95E9-9CBE4CD537DC}" type="slidenum">
              <a:rPr 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55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Where</a:t>
            </a:r>
            <a:r>
              <a:rPr lang="en-US" baseline="0" dirty="0" smtClean="0"/>
              <a:t> are people the longest?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16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758B7-0F65-4FFA-8797-A1A17D6188B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82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76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66838-0CD8-4356-B3E1-28CC2A0F5FD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3407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anose="020B0604020202020204" pitchFamily="34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1567" indent="-289064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56256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18758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81259" indent="-2312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43762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06264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68767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31268" indent="-231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AF8027A-B85F-45E5-95E9-9CBE4CD537DC}" type="slidenum">
              <a:rPr lang="en-US" sz="12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7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61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0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68" indent="-173468">
              <a:buFontTx/>
              <a:buChar char="-"/>
            </a:pPr>
            <a:r>
              <a:rPr lang="en-US" dirty="0" smtClean="0"/>
              <a:t>vision for real lives</a:t>
            </a:r>
          </a:p>
          <a:p>
            <a:pPr marL="173468" indent="-173468">
              <a:buFontTx/>
              <a:buChar char="-"/>
            </a:pPr>
            <a:r>
              <a:rPr lang="en-US" dirty="0" smtClean="0"/>
              <a:t>-real life experiences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recognzies</a:t>
            </a:r>
            <a:r>
              <a:rPr lang="en-US" dirty="0" smtClean="0"/>
              <a:t> person within context of their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941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758B7-0F65-4FFA-8797-A1A17D6188B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7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758B7-0F65-4FFA-8797-A1A17D6188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9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the Story Began: Peyton</a:t>
            </a:r>
          </a:p>
          <a:p>
            <a:pPr marL="0" lvl="1"/>
            <a:r>
              <a:rPr lang="en-US" dirty="0" smtClean="0"/>
              <a:t>	Family wants Peyton to attend the neighborhood school with his brother and his school age peers</a:t>
            </a:r>
          </a:p>
          <a:p>
            <a:pPr marL="0" lvl="1"/>
            <a:r>
              <a:rPr lang="en-US" dirty="0" smtClean="0"/>
              <a:t>	School believes that Peyton will be best supported in a next year in a segregated setting, in a different building which does not have students his age</a:t>
            </a:r>
          </a:p>
          <a:p>
            <a:pPr marL="0" lvl="1"/>
            <a:r>
              <a:rPr lang="en-US" dirty="0" smtClean="0"/>
              <a:t>	During the IEP meeting, the school and parent became grid-locked on a what more inclusive day could look like for Peyton (he was not included in homeroom, lunch, specials or other general education class)</a:t>
            </a:r>
          </a:p>
          <a:p>
            <a:pPr marL="0" lvl="1"/>
            <a:r>
              <a:rPr lang="en-US" dirty="0" smtClean="0"/>
              <a:t>	Two weeks later, Mom brought Peyton’s trajectory, integrated star and weekly schedule to the follow-up IEP.  The school better understood what she wanted and have made more concrete strides at meeting his inclusion needs.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758B7-0F65-4FFA-8797-A1A17D6188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745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903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66838-0CD8-4356-B3E1-28CC2A0F5FD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43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This is a trajectory</a:t>
            </a:r>
            <a:r>
              <a:rPr lang="en-US" baseline="0" dirty="0" smtClean="0"/>
              <a:t> made by a mom after interviewing her 9 year old son about school.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Point out some of the cool concepts that come to mind</a:t>
            </a: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66838-0CD8-4356-B3E1-28CC2A0F5FD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264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66838-0CD8-4356-B3E1-28CC2A0F5FD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05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218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Parent to Parent/Peer Support flows</a:t>
            </a:r>
            <a:r>
              <a:rPr lang="en-US" baseline="0" dirty="0" smtClean="0"/>
              <a:t> across all the stages of life</a:t>
            </a:r>
            <a:endParaRPr lang="en-US" dirty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37565" indent="-283678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34715" indent="-22694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88601" indent="-22694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42487" indent="-22694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496372" indent="-226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50258" indent="-226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04145" indent="-226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58030" indent="-226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DA1C780-89B8-2C4B-B732-EFE008E44F32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732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P2P interacts both directions!!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9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 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1567" indent="-289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256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8758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1259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3762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6264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8767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1268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591A2C-F245-4CA6-B7FF-034AEC440DA0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88FB7-1920-477B-BF43-E2B02E3926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0BFF0-BC4A-4F83-AF42-DF149487A1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1567" indent="-28906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256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8758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1259" indent="-2312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3762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6264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8767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1268" indent="-231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B95FF9-CE73-46B5-9AD0-E552B9F32E0E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3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9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25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96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0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47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567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6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77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58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44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5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256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78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641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143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518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335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23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655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446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124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5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394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50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368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376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873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113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814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572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333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753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8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966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9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738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37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402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370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714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44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506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336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0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511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87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208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587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715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850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37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949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213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994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85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216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502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867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32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56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6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41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28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87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80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79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75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9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98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97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6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2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95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13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0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89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5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04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45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8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84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10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55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91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03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02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0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05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26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6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5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7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59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74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3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16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8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1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21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27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20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13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08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57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23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91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4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84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06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11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54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574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46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65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39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65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40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0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16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65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6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20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699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812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554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34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7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3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4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01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400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5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8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36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22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796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07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908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B6145C4-20AE-0F4D-BCF8-82591671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37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FA9F897-B908-4BA1-AE4F-CF9F2298B0F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78FEE40-99EA-429B-A2CD-7317D82284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4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76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8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4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9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0219-8CB2-EC40-934A-83F52A285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CEDF5-BAA5-BC48-8E67-E26C1905E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5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10/21/2015</a:t>
            </a:fld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7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0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1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8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4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6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fld id="{2FA9F897-B908-4BA1-AE4F-CF9F2298B0F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 defTabSz="914400"/>
              <a:t>10/21/2015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914400"/>
            <a:fld id="{478FEE40-99EA-429B-A2CD-7317D822849C}" type="slidenum">
              <a:rPr lang="en-US" smtClean="0">
                <a:solidFill>
                  <a:srgbClr val="7030A0">
                    <a:alpha val="2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7030A0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emf"/><Relationship Id="rId4" Type="http://schemas.openxmlformats.org/officeDocument/2006/relationships/oleObject" Target="../embeddings/Microsoft_Excel_97-2003_Worksheet1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cid\image001.jpg@01CD4258.804A4A40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0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0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mailto:stjohnj@umkc.edu" TargetMode="External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6440"/>
            <a:ext cx="9144000" cy="114698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Personal Outcomes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Across the Life Course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133600" y="6096000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38100" y="4267200"/>
            <a:ext cx="7772400" cy="1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</p:sp>
      <p:pic>
        <p:nvPicPr>
          <p:cNvPr id="8" name="Picture 7" descr="X:\Family to Family Team\TOOLKITS\Life Course Tool Kit\Graphics\2015-circl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40" y="309880"/>
            <a:ext cx="4455160" cy="463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8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Change that is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Transitional </a:t>
            </a:r>
            <a:r>
              <a:rPr lang="en-US" b="1" dirty="0" err="1" smtClean="0"/>
              <a:t>CHange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“Retooling” the system and its practices to fit the new model</a:t>
            </a:r>
          </a:p>
          <a:p>
            <a:pPr marL="0" indent="0">
              <a:buNone/>
            </a:pPr>
            <a:r>
              <a:rPr lang="en-US" dirty="0" smtClean="0"/>
              <a:t>Mergers, consolidations, reorganizations, revising systematic payment structures, </a:t>
            </a:r>
          </a:p>
          <a:p>
            <a:pPr marL="0" indent="0">
              <a:buNone/>
            </a:pPr>
            <a:r>
              <a:rPr lang="en-US" dirty="0" smtClean="0"/>
              <a:t>creating new services, processes, systems and products to replace the traditional one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66309" y="2029968"/>
            <a:ext cx="4167841" cy="722376"/>
          </a:xfrm>
        </p:spPr>
        <p:txBody>
          <a:bodyPr/>
          <a:lstStyle/>
          <a:p>
            <a:r>
              <a:rPr lang="en-US" b="1" dirty="0" smtClean="0"/>
              <a:t>Transformation Change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Fundamental reordering of thinking, beliefs, culture, relationships, and behavior</a:t>
            </a:r>
          </a:p>
          <a:p>
            <a:r>
              <a:rPr lang="en-US" dirty="0" smtClean="0"/>
              <a:t>Turns assumptions inside out and disrupts familiar rituals and structures</a:t>
            </a:r>
          </a:p>
          <a:p>
            <a:r>
              <a:rPr lang="en-US" dirty="0" smtClean="0"/>
              <a:t>Rejects command and control relationships in favor of co-creative partnerships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21079" y="6091164"/>
            <a:ext cx="688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Creating Blue Space, </a:t>
            </a:r>
            <a:r>
              <a:rPr lang="en-US" sz="2800" dirty="0" err="1" smtClean="0"/>
              <a:t>Hanns</a:t>
            </a:r>
            <a:r>
              <a:rPr lang="en-US" sz="2800" dirty="0" smtClean="0"/>
              <a:t> </a:t>
            </a:r>
            <a:r>
              <a:rPr lang="en-US" sz="2800" dirty="0" err="1" smtClean="0"/>
              <a:t>Meissner</a:t>
            </a:r>
            <a:r>
              <a:rPr lang="en-US" sz="2800" dirty="0" smtClean="0"/>
              <a:t>, 2013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1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76" y="410398"/>
            <a:ext cx="8079581" cy="11495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ALL: Public Health Framework</a:t>
            </a:r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 rot="10800000" flipH="1">
            <a:off x="536174" y="1649040"/>
            <a:ext cx="8220675" cy="4006466"/>
          </a:xfrm>
          <a:prstGeom prst="rtTriangl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9232" y="2094726"/>
            <a:ext cx="89129" cy="178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56951" y="1448481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 rot="16200000">
            <a:off x="7040864" y="2599308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34864" y="1489459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6200000">
            <a:off x="5076469" y="3598512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2733280" y="4642285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8310" y="3431786"/>
            <a:ext cx="153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Medical System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7067" y="4631549"/>
            <a:ext cx="153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Flu Shot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2565" y="5519331"/>
            <a:ext cx="3208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Hand Washing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Anti-Bacterial Soap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33" y="195957"/>
            <a:ext cx="8079581" cy="11495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Universal Strategies for Change</a:t>
            </a:r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 rot="10800000" flipH="1">
            <a:off x="321748" y="1418103"/>
            <a:ext cx="8220675" cy="4006466"/>
          </a:xfrm>
          <a:prstGeom prst="rtTriangl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9232" y="2094726"/>
            <a:ext cx="89129" cy="178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56951" y="1448481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 rot="16200000">
            <a:off x="7238797" y="2021966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34864" y="1489459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6200000">
            <a:off x="5142447" y="3037665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2716786" y="4196907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356" y="2837948"/>
            <a:ext cx="2457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Eligibility Based Supports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4274" y="3693690"/>
            <a:ext cx="5097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-Parent to Parent/Peer Support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-Family, Self-Advocacy &amp; Sibling Networks</a:t>
            </a:r>
          </a:p>
          <a:p>
            <a:r>
              <a:rPr lang="en-US" sz="2000" dirty="0">
                <a:solidFill>
                  <a:prstClr val="black"/>
                </a:solidFill>
              </a:rPr>
              <a:t>-</a:t>
            </a:r>
            <a:r>
              <a:rPr lang="en-US" sz="2000" dirty="0" smtClean="0">
                <a:solidFill>
                  <a:prstClr val="black"/>
                </a:solidFill>
              </a:rPr>
              <a:t>Inclusive education with supports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-Adaptive equipment &amp; Accommodations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4429" y="4940875"/>
            <a:ext cx="7630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-</a:t>
            </a:r>
            <a:r>
              <a:rPr lang="en-US" sz="2000" dirty="0" smtClean="0">
                <a:solidFill>
                  <a:prstClr val="black"/>
                </a:solidFill>
              </a:rPr>
              <a:t>Universally designed and affordable homes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-Grocery carts for older kids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-EMT and Police knowledgeable and supportive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-Strong families and friends to share lives with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-Inclusive and accepting spiritual and recreational opportunities   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6440"/>
            <a:ext cx="9144000" cy="1146983"/>
          </a:xfrm>
        </p:spPr>
        <p:txBody>
          <a:bodyPr>
            <a:noAutofit/>
          </a:bodyPr>
          <a:lstStyle/>
          <a:p>
            <a:pPr algn="ctr"/>
            <a:r>
              <a:rPr lang="en-US" sz="4000" cap="all" spc="0" dirty="0" smtClean="0">
                <a:solidFill>
                  <a:schemeClr val="tx1"/>
                </a:solidFill>
              </a:rPr>
              <a:t/>
            </a:r>
            <a:br>
              <a:rPr lang="en-US" sz="4000" cap="all" spc="0" dirty="0" smtClean="0">
                <a:solidFill>
                  <a:schemeClr val="tx1"/>
                </a:solidFill>
              </a:rPr>
            </a:br>
            <a:r>
              <a:rPr lang="en-US" sz="4000" cap="all" spc="0" dirty="0" err="1" smtClean="0">
                <a:solidFill>
                  <a:schemeClr val="tx1"/>
                </a:solidFill>
              </a:rPr>
              <a:t>LifeCourse</a:t>
            </a:r>
            <a:r>
              <a:rPr lang="en-US" sz="4000" cap="all" spc="0" dirty="0" smtClean="0">
                <a:solidFill>
                  <a:schemeClr val="tx1"/>
                </a:solidFill>
              </a:rPr>
              <a:t> </a:t>
            </a:r>
            <a:br>
              <a:rPr lang="en-US" sz="4000" cap="all" spc="0" dirty="0" smtClean="0">
                <a:solidFill>
                  <a:schemeClr val="tx1"/>
                </a:solidFill>
              </a:rPr>
            </a:br>
            <a:r>
              <a:rPr lang="en-US" sz="4000" cap="all" spc="0" dirty="0" smtClean="0">
                <a:solidFill>
                  <a:schemeClr val="tx1"/>
                </a:solidFill>
              </a:rPr>
              <a:t>Framework and TOOLS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133600" y="6096000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38100" y="4267200"/>
            <a:ext cx="7772400" cy="1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dirty="0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112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2ABF04B-5AE5-4CD1-9EDD-2C4B98A81C7A}" type="slidenum">
              <a:rPr lang="en-US" altLang="en-US" sz="1200" smtClean="0">
                <a:solidFill>
                  <a:prstClr val="black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en-US" altLang="en-US" sz="1200" smtClean="0">
              <a:solidFill>
                <a:prstClr val="black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113" y="1552575"/>
            <a:ext cx="1995487" cy="286702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00" y="5248275"/>
            <a:ext cx="2667000" cy="157321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286000" cy="15240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52575"/>
            <a:ext cx="1828800" cy="257175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625"/>
            <a:ext cx="1812925" cy="2717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8" name="Picture 10" descr="adult%20residential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13" y="5241925"/>
            <a:ext cx="2690812" cy="15875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8" descr="manWomanWithFrui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2482850" cy="15240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16" descr="untitl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200" y="0"/>
            <a:ext cx="2057400" cy="1524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482850" cy="1524000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0" name="Picture 14" descr="Picture1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363" y="4276725"/>
            <a:ext cx="2035175" cy="25527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1965325" y="1613188"/>
            <a:ext cx="5045075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/>
            <a:r>
              <a:rPr lang="en-US" altLang="en-US" sz="3300" b="1" i="1" dirty="0" smtClean="0">
                <a:solidFill>
                  <a:srgbClr val="7030A0"/>
                </a:solidFill>
              </a:rPr>
              <a:t>Core Belief: </a:t>
            </a:r>
          </a:p>
          <a:p>
            <a:pPr algn="ctr" defTabSz="914400"/>
            <a:r>
              <a:rPr lang="en-US" altLang="en-US" sz="3300" b="1" i="1" dirty="0" smtClean="0">
                <a:solidFill>
                  <a:srgbClr val="7030A0"/>
                </a:solidFill>
              </a:rPr>
              <a:t>All </a:t>
            </a:r>
            <a:r>
              <a:rPr lang="en-US" altLang="en-US" sz="3300" b="1" i="1" dirty="0">
                <a:solidFill>
                  <a:srgbClr val="7030A0"/>
                </a:solidFill>
              </a:rPr>
              <a:t>people and their families have the right to live, love, work, play </a:t>
            </a:r>
          </a:p>
          <a:p>
            <a:pPr algn="ctr" defTabSz="914400"/>
            <a:r>
              <a:rPr lang="en-US" altLang="en-US" sz="3300" b="1" i="1" dirty="0">
                <a:solidFill>
                  <a:srgbClr val="7030A0"/>
                </a:solidFill>
              </a:rPr>
              <a:t>and pursue their life aspirations </a:t>
            </a:r>
            <a:r>
              <a:rPr lang="en-US" altLang="en-US" sz="3300" b="1" i="1" dirty="0" smtClean="0">
                <a:solidFill>
                  <a:srgbClr val="7030A0"/>
                </a:solidFill>
              </a:rPr>
              <a:t>in </a:t>
            </a:r>
            <a:r>
              <a:rPr lang="en-US" altLang="en-US" sz="3300" b="1" i="1" dirty="0">
                <a:solidFill>
                  <a:srgbClr val="7030A0"/>
                </a:solidFill>
              </a:rPr>
              <a:t>their community. </a:t>
            </a:r>
            <a:endParaRPr lang="en-US" altLang="en-US" sz="33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54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77460" y="499533"/>
            <a:ext cx="8331504" cy="1658198"/>
          </a:xfrm>
        </p:spPr>
        <p:txBody>
          <a:bodyPr/>
          <a:lstStyle/>
          <a:p>
            <a:pPr algn="ctr"/>
            <a:r>
              <a:rPr lang="en-US" dirty="0" smtClean="0"/>
              <a:t>“Good Life for All ”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32" y="5503623"/>
            <a:ext cx="1515998" cy="1027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685799" y="2184516"/>
            <a:ext cx="7627301" cy="3163241"/>
            <a:chOff x="831610" y="3548817"/>
            <a:chExt cx="7310663" cy="29469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10" y="4850165"/>
              <a:ext cx="914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10" y="3572372"/>
              <a:ext cx="914400" cy="9144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06167" y="3548817"/>
              <a:ext cx="6136106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i="0" u="none" strike="noStrike" baseline="30000" dirty="0" smtClean="0">
                  <a:solidFill>
                    <a:srgbClr val="000000"/>
                  </a:solidFill>
                </a:rPr>
                <a:t>The Individual </a:t>
              </a:r>
              <a:r>
                <a:rPr lang="en-US" sz="3600" b="0" i="0" u="none" strike="noStrike" baseline="30000" dirty="0" smtClean="0">
                  <a:solidFill>
                    <a:srgbClr val="000000"/>
                  </a:solidFill>
                </a:rPr>
                <a:t>will achieve self-determination, interdependence, productivity, integration, and inclusion in all facets of community life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9673" y="5033411"/>
              <a:ext cx="6136105" cy="146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i="0" u="none" strike="noStrike" baseline="30000" dirty="0" smtClean="0">
                  <a:solidFill>
                    <a:srgbClr val="000000"/>
                  </a:solidFill>
                </a:rPr>
                <a:t>Families </a:t>
              </a:r>
              <a:r>
                <a:rPr lang="en-US" sz="3600" b="0" i="0" u="none" strike="noStrike" baseline="30000" dirty="0" smtClean="0">
                  <a:solidFill>
                    <a:srgbClr val="000000"/>
                  </a:solidFill>
                </a:rPr>
                <a:t>will be supported in ways that maximize their capacity, strengths, and unique abilities to best nurture, love, and support </a:t>
              </a:r>
              <a:r>
                <a:rPr lang="en-US" sz="3600" baseline="30000" dirty="0" smtClean="0">
                  <a:solidFill>
                    <a:srgbClr val="000000"/>
                  </a:solidFill>
                </a:rPr>
                <a:t>all</a:t>
              </a:r>
              <a:r>
                <a:rPr lang="en-US" sz="3600" b="0" i="0" u="none" strike="noStrike" baseline="30000" dirty="0" smtClean="0">
                  <a:solidFill>
                    <a:srgbClr val="000000"/>
                  </a:solidFill>
                </a:rPr>
                <a:t> individual members to achieve their goals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97918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ALL People</a:t>
            </a:r>
            <a:endParaRPr lang="en-US" sz="4000" dirty="0"/>
          </a:p>
        </p:txBody>
      </p:sp>
      <p:pic>
        <p:nvPicPr>
          <p:cNvPr id="6" name="Picture Placeholder 5" descr="LC5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28967" r="-2896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 flipV="1">
            <a:off x="507492" y="6857999"/>
            <a:ext cx="6922008" cy="45719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47900" y="365896"/>
            <a:ext cx="4895850" cy="1143000"/>
          </a:xfrm>
        </p:spPr>
        <p:txBody>
          <a:bodyPr/>
          <a:lstStyle/>
          <a:p>
            <a:pPr algn="ctr"/>
            <a:r>
              <a:rPr lang="en-US" altLang="en-US" dirty="0" smtClean="0"/>
              <a:t>Focus on “ALL”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1390650" y="1524000"/>
            <a:ext cx="6610350" cy="5029200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 smtClean="0"/>
              <a:t>ALL individuals </a:t>
            </a:r>
            <a:r>
              <a:rPr lang="en-US" altLang="en-US" sz="2800" i="1" dirty="0" smtClean="0"/>
              <a:t>(including those with </a:t>
            </a: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i="1" dirty="0"/>
              <a:t>i</a:t>
            </a:r>
            <a:r>
              <a:rPr lang="en-US" altLang="en-US" sz="2800" i="1" dirty="0" smtClean="0"/>
              <a:t>ntellectual and developmental disabilities or special health care needs) </a:t>
            </a:r>
            <a:r>
              <a:rPr lang="en-US" altLang="en-US" sz="2800" b="1" i="1" dirty="0" smtClean="0"/>
              <a:t>and their families are considered in our values and vision.</a:t>
            </a: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 i="1" dirty="0" smtClean="0"/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i="1" dirty="0" smtClean="0"/>
              <a:t>(Family is defined by the Individual)</a:t>
            </a:r>
          </a:p>
        </p:txBody>
      </p:sp>
      <p:sp>
        <p:nvSpPr>
          <p:cNvPr id="5" name="Right Triangle 4"/>
          <p:cNvSpPr/>
          <p:nvPr/>
        </p:nvSpPr>
        <p:spPr>
          <a:xfrm flipV="1">
            <a:off x="609600" y="304800"/>
            <a:ext cx="2057400" cy="110172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81000"/>
            <a:ext cx="152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prstClr val="white"/>
                </a:solidFill>
                <a:latin typeface="Georgia"/>
              </a:rPr>
              <a:t>100%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601453"/>
            <a:ext cx="4390553" cy="2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37" y="365828"/>
            <a:ext cx="7938201" cy="14169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Focusing on ALL</a:t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en-US" sz="2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ALL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4.9 Million people with developmental disabilities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ight Triangle 3"/>
          <p:cNvSpPr/>
          <p:nvPr/>
        </p:nvSpPr>
        <p:spPr>
          <a:xfrm rot="10800000" flipH="1">
            <a:off x="580738" y="1782746"/>
            <a:ext cx="8220675" cy="4006466"/>
          </a:xfrm>
          <a:prstGeom prst="rtTriangl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679232" y="2094726"/>
            <a:ext cx="89129" cy="178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99900" y="1649041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9774" y="2050158"/>
            <a:ext cx="2005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r>
              <a:rPr lang="en-US" sz="4800" dirty="0" smtClean="0">
                <a:solidFill>
                  <a:schemeClr val="bg1"/>
                </a:solidFill>
              </a:rPr>
              <a:t>5%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667" y="2585407"/>
            <a:ext cx="381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7</a:t>
            </a:r>
            <a:r>
              <a:rPr lang="en-US" sz="4800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5832182" y="3265621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9231" y="4078031"/>
            <a:ext cx="3330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National % Receiving State DD Services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1761193" y="5400996"/>
            <a:ext cx="543591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Individuals who:</a:t>
            </a:r>
          </a:p>
          <a:p>
            <a:pPr marL="285750" indent="-285750">
              <a:buFontTx/>
              <a:buChar char="-"/>
            </a:pPr>
            <a:r>
              <a:rPr lang="en-US" dirty="0"/>
              <a:t>U</a:t>
            </a:r>
            <a:r>
              <a:rPr lang="en-US" dirty="0" smtClean="0"/>
              <a:t>naware of disability specific services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Do not want disability specific services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Have a diagnosis but don’t meet </a:t>
            </a:r>
            <a:r>
              <a:rPr lang="en-US" dirty="0"/>
              <a:t>“eligibility criteria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2998787" y="4554522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76" y="410398"/>
            <a:ext cx="8079581" cy="1149506"/>
          </a:xfrm>
        </p:spPr>
        <p:txBody>
          <a:bodyPr/>
          <a:lstStyle/>
          <a:p>
            <a:pPr algn="ctr"/>
            <a:r>
              <a:rPr lang="en-US" dirty="0" smtClean="0"/>
              <a:t>Missourians with Disabilities </a:t>
            </a:r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 rot="10800000" flipH="1">
            <a:off x="580738" y="2139295"/>
            <a:ext cx="8220675" cy="4006466"/>
          </a:xfrm>
          <a:prstGeom prst="rtTriangl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9232" y="2094726"/>
            <a:ext cx="89129" cy="178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79233" y="2027874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83542" y="2228433"/>
            <a:ext cx="200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%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719" y="2425084"/>
            <a:ext cx="38102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65%</a:t>
            </a:r>
          </a:p>
          <a:p>
            <a:pPr algn="ctr"/>
            <a:r>
              <a:rPr lang="en-US" sz="4200" dirty="0" smtClean="0">
                <a:solidFill>
                  <a:schemeClr val="bg1"/>
                </a:solidFill>
              </a:rPr>
              <a:t>(</a:t>
            </a:r>
            <a:r>
              <a:rPr lang="en-US" sz="4400" dirty="0" smtClean="0">
                <a:solidFill>
                  <a:schemeClr val="bg1"/>
                </a:solidFill>
              </a:rPr>
              <a:t>62,498</a:t>
            </a:r>
            <a:r>
              <a:rPr lang="en-US" sz="42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6936667" y="2998956"/>
            <a:ext cx="540505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18154" y="3631708"/>
            <a:ext cx="2829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Enrolled HCBS DD Services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34864" y="2157989"/>
            <a:ext cx="22282" cy="2473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6200000">
            <a:off x="5090864" y="4044421"/>
            <a:ext cx="716036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97179" y="4784157"/>
            <a:ext cx="3396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State DD Services</a:t>
            </a:r>
          </a:p>
          <a:p>
            <a:pPr algn="ctr"/>
            <a:r>
              <a:rPr lang="en-US" sz="2800" dirty="0" smtClean="0"/>
              <a:t>Targeted Case Management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7070" y="2441877"/>
            <a:ext cx="200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19%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975" y="6328748"/>
            <a:ext cx="63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1.49% prevalence of MO citizens, US Census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980411" y="1635068"/>
            <a:ext cx="11341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95,498 estimated Missourians with Developmental Disabilities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613574" y="2134543"/>
            <a:ext cx="6426" cy="12456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88711" y="2126834"/>
            <a:ext cx="2005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3</a:t>
            </a:r>
            <a:r>
              <a:rPr lang="en-US" sz="2200" dirty="0" smtClean="0">
                <a:solidFill>
                  <a:schemeClr val="bg1"/>
                </a:solidFill>
              </a:rPr>
              <a:t>%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7963681" y="2586692"/>
            <a:ext cx="445478" cy="3520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72781" y="2983031"/>
            <a:ext cx="141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ICF/DD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64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90201" y="318627"/>
            <a:ext cx="8534400" cy="11398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About me…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304800" y="1579208"/>
            <a:ext cx="3962400" cy="4530725"/>
          </a:xfrm>
        </p:spPr>
        <p:txBody>
          <a:bodyPr>
            <a:normAutofit lnSpcReduction="10000"/>
          </a:bodyPr>
          <a:lstStyle/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Sibling of three brothers, one who is 32 year old with developmental disability</a:t>
            </a: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Director of Individual Advocacy and Family Support, UMKC UCEDD</a:t>
            </a:r>
          </a:p>
          <a:p>
            <a:pPr marL="457200" lvl="1" indent="-274638"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Supported the Self-Advocacy Movement for 12 years </a:t>
            </a:r>
          </a:p>
          <a:p>
            <a:pPr marL="457200" lvl="1" indent="-274638"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Director of Mo Family-to- Family Health Info Center</a:t>
            </a:r>
          </a:p>
          <a:p>
            <a:pPr marL="457200" lvl="1" indent="-274638"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Co-Director of National </a:t>
            </a:r>
            <a:r>
              <a:rPr lang="en-US" sz="2200" dirty="0" err="1" smtClean="0"/>
              <a:t>CoP</a:t>
            </a:r>
            <a:r>
              <a:rPr lang="en-US" sz="2200" dirty="0" smtClean="0"/>
              <a:t> on Supports to Families </a:t>
            </a:r>
          </a:p>
        </p:txBody>
      </p:sp>
      <p:pic>
        <p:nvPicPr>
          <p:cNvPr id="6" name="Picture 4" descr="C:\Users\reynoldsmc\AppData\Local\Microsoft\Windows\Temporary Internet Files\Content.Outlook\41SZPQSU\sheli's-pee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176712" cy="53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6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76" y="410398"/>
            <a:ext cx="8079581" cy="1149506"/>
          </a:xfrm>
        </p:spPr>
        <p:txBody>
          <a:bodyPr>
            <a:normAutofit/>
          </a:bodyPr>
          <a:lstStyle/>
          <a:p>
            <a:r>
              <a:rPr lang="en-US" dirty="0"/>
              <a:t>Oklahomans with I/DD</a:t>
            </a:r>
          </a:p>
        </p:txBody>
      </p:sp>
      <p:sp>
        <p:nvSpPr>
          <p:cNvPr id="4" name="Right Triangle 3"/>
          <p:cNvSpPr/>
          <p:nvPr/>
        </p:nvSpPr>
        <p:spPr>
          <a:xfrm rot="10800000" flipH="1">
            <a:off x="580738" y="2139295"/>
            <a:ext cx="8220675" cy="4006466"/>
          </a:xfrm>
          <a:prstGeom prst="rtTriangl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9232" y="2094726"/>
            <a:ext cx="89129" cy="178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5"/>
          </p:cNvCxnSpPr>
          <p:nvPr/>
        </p:nvCxnSpPr>
        <p:spPr>
          <a:xfrm>
            <a:off x="4679233" y="2027874"/>
            <a:ext cx="11843" cy="21146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83542" y="2228433"/>
            <a:ext cx="200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</a:t>
            </a:r>
            <a:r>
              <a:rPr lang="en-US" sz="3600" dirty="0" smtClean="0">
                <a:solidFill>
                  <a:schemeClr val="bg1"/>
                </a:solidFill>
              </a:rPr>
              <a:t>5%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180" y="2581391"/>
            <a:ext cx="3810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73%</a:t>
            </a:r>
          </a:p>
          <a:p>
            <a:pPr algn="ctr"/>
            <a:r>
              <a:rPr lang="en-US" sz="4200" dirty="0" smtClean="0">
                <a:solidFill>
                  <a:schemeClr val="bg1"/>
                </a:solidFill>
              </a:rPr>
              <a:t>(44,002)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6946285" y="3243336"/>
            <a:ext cx="75572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35384" y="3944324"/>
            <a:ext cx="2829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Enrolled State DD Services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34864" y="2157989"/>
            <a:ext cx="61136" cy="13472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6200000">
            <a:off x="4946658" y="4188626"/>
            <a:ext cx="1004447" cy="6908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48707" y="5077234"/>
            <a:ext cx="300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Waiting for State DD Services</a:t>
            </a:r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7070" y="2559108"/>
            <a:ext cx="200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%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975" y="6328748"/>
            <a:ext cx="63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1.49% prevalence of OK citizens, US Census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980411" y="1635068"/>
            <a:ext cx="11341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60,277 estimated Oklahomans with Developmental Disabilities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083" y="5658402"/>
            <a:ext cx="8633544" cy="1199598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Person </a:t>
            </a:r>
            <a:r>
              <a:rPr lang="en-US" sz="4400" dirty="0"/>
              <a:t>W</a:t>
            </a:r>
            <a:r>
              <a:rPr lang="en-US" sz="4400" dirty="0" smtClean="0"/>
              <a:t>ithin Context </a:t>
            </a:r>
            <a:br>
              <a:rPr lang="en-US" sz="4400" dirty="0" smtClean="0"/>
            </a:br>
            <a:r>
              <a:rPr lang="en-US" sz="4400" dirty="0" smtClean="0"/>
              <a:t>of Family &amp; Community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Placeholder 7" descr="Klebas2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11389" r="-11389"/>
          <a:stretch>
            <a:fillRect/>
          </a:stretch>
        </p:blipFill>
        <p:spPr/>
      </p:pic>
      <p:sp>
        <p:nvSpPr>
          <p:cNvPr id="5" name="Subtitle 4"/>
          <p:cNvSpPr>
            <a:spLocks noGrp="1"/>
          </p:cNvSpPr>
          <p:nvPr>
            <p:ph type="body" sz="half" idx="2"/>
          </p:nvPr>
        </p:nvSpPr>
        <p:spPr>
          <a:xfrm>
            <a:off x="507492" y="6606828"/>
            <a:ext cx="6922008" cy="2511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522413" y="403860"/>
            <a:ext cx="65024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4400" dirty="0" smtClean="0">
                <a:solidFill>
                  <a:srgbClr val="7030A0"/>
                </a:solidFill>
              </a:rPr>
              <a:t>All individuals exist within </a:t>
            </a:r>
            <a:br>
              <a:rPr lang="en-US" altLang="en-US" sz="4400" dirty="0" smtClean="0">
                <a:solidFill>
                  <a:srgbClr val="7030A0"/>
                </a:solidFill>
              </a:rPr>
            </a:br>
            <a:r>
              <a:rPr lang="en-US" altLang="en-US" sz="4400" dirty="0" smtClean="0">
                <a:solidFill>
                  <a:srgbClr val="7030A0"/>
                </a:solidFill>
              </a:rPr>
              <a:t>the context of family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961390" y="1695451"/>
            <a:ext cx="7396547" cy="16764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i="1" dirty="0" smtClean="0"/>
              <a:t>Individuals and their family, as a whole, may need supports that address different facets of life and that adjust as roles and needs of all members change through both the life cycle and the family cycle.  </a:t>
            </a: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03860"/>
            <a:ext cx="9890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848140" y="6215072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/>
            <a:r>
              <a:rPr lang="en-US" altLang="en-US" sz="2400" i="1" dirty="0">
                <a:solidFill>
                  <a:prstClr val="black"/>
                </a:solidFill>
              </a:rPr>
              <a:t>(Regardless of where a person lives)</a:t>
            </a:r>
          </a:p>
        </p:txBody>
      </p:sp>
      <p:pic>
        <p:nvPicPr>
          <p:cNvPr id="7" name="Picture Placeholder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973" y="3157733"/>
            <a:ext cx="5057335" cy="2948427"/>
          </a:xfrm>
          <a:prstGeom prst="rect">
            <a:avLst/>
          </a:prstGeom>
          <a:solidFill>
            <a:srgbClr val="7030A0">
              <a:lumMod val="40000"/>
              <a:lumOff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36867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2919" y="76200"/>
            <a:ext cx="8079581" cy="1658198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600" dirty="0" smtClean="0"/>
              <a:t>Where Do People with Disabilities </a:t>
            </a:r>
            <a:br>
              <a:rPr lang="en-US" altLang="en-US" sz="3600" dirty="0" smtClean="0"/>
            </a:br>
            <a:r>
              <a:rPr lang="en-US" altLang="en-US" sz="3600" dirty="0" smtClean="0"/>
              <a:t>LIVE and Receive Services?</a:t>
            </a:r>
            <a:endParaRPr lang="en-US" altLang="en-US" sz="3600" dirty="0"/>
          </a:p>
        </p:txBody>
      </p:sp>
      <p:graphicFrame>
        <p:nvGraphicFramePr>
          <p:cNvPr id="3072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316459"/>
              </p:ext>
            </p:extLst>
          </p:nvPr>
        </p:nvGraphicFramePr>
        <p:xfrm>
          <a:off x="1141413" y="2330450"/>
          <a:ext cx="6794500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Worksheet" r:id="rId4" imgW="8356600" imgH="4635500" progId="Excel.Sheet.8">
                  <p:embed/>
                </p:oleObj>
              </mc:Choice>
              <mc:Fallback>
                <p:oleObj name="Worksheet" r:id="rId4" imgW="8356600" imgH="4635500" progId="Excel.Sheet.8">
                  <p:embed/>
                  <p:pic>
                    <p:nvPicPr>
                      <p:cNvPr id="0" name="Picture 2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2330450"/>
                        <a:ext cx="6794500" cy="3765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517524" y="6351588"/>
            <a:ext cx="808104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/>
            <a:r>
              <a:rPr lang="en-US" altLang="en-US" sz="1600" i="1" dirty="0">
                <a:solidFill>
                  <a:prstClr val="black"/>
                </a:solidFill>
                <a:latin typeface="Tw Cen MT"/>
              </a:rPr>
              <a:t>Larson, S. A., </a:t>
            </a:r>
            <a:r>
              <a:rPr lang="en-US" altLang="en-US" sz="1600" i="1" dirty="0" err="1">
                <a:solidFill>
                  <a:prstClr val="black"/>
                </a:solidFill>
                <a:latin typeface="Tw Cen MT"/>
              </a:rPr>
              <a:t>Lakin</a:t>
            </a:r>
            <a:r>
              <a:rPr lang="en-US" altLang="en-US" sz="1600" i="1" dirty="0">
                <a:solidFill>
                  <a:prstClr val="black"/>
                </a:solidFill>
                <a:latin typeface="Tw Cen MT"/>
              </a:rPr>
              <a:t>, K. C., Anderson, L., </a:t>
            </a:r>
            <a:r>
              <a:rPr lang="en-US" altLang="en-US" sz="1600" i="1" dirty="0" err="1">
                <a:solidFill>
                  <a:prstClr val="black"/>
                </a:solidFill>
                <a:latin typeface="Tw Cen MT"/>
              </a:rPr>
              <a:t>Kwak</a:t>
            </a:r>
            <a:r>
              <a:rPr lang="en-US" altLang="en-US" sz="1600" i="1" dirty="0">
                <a:solidFill>
                  <a:prstClr val="black"/>
                </a:solidFill>
                <a:latin typeface="Tw Cen MT"/>
              </a:rPr>
              <a:t>, N., Lee, J. H., &amp; Anderson, D. (2000).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803" y="1707138"/>
            <a:ext cx="7851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en-US" i="1" dirty="0">
                <a:solidFill>
                  <a:prstClr val="black"/>
                </a:solidFill>
              </a:rPr>
              <a:t>89%  of People I/DD receiving services are Supported by Family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5867400"/>
            <a:ext cx="8079581" cy="741438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+mn-lt"/>
              </a:rPr>
              <a:t>Family Life Cycle</a:t>
            </a:r>
            <a:endParaRPr lang="en-US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81000" y="401562"/>
            <a:ext cx="8382000" cy="970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</a:rPr>
              <a:t>Recognition of </a:t>
            </a:r>
            <a:r>
              <a:rPr lang="en-US" dirty="0">
                <a:solidFill>
                  <a:srgbClr val="7030A0"/>
                </a:solidFill>
              </a:rPr>
              <a:t>Individual </a:t>
            </a:r>
            <a:endParaRPr lang="en-US" dirty="0" smtClean="0">
              <a:solidFill>
                <a:srgbClr val="7030A0"/>
              </a:solidFill>
            </a:endParaRP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and Family </a:t>
            </a:r>
            <a:r>
              <a:rPr lang="en-US" dirty="0">
                <a:solidFill>
                  <a:srgbClr val="7030A0"/>
                </a:solidFill>
              </a:rPr>
              <a:t>Cycles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051719" y="1676400"/>
            <a:ext cx="8079581" cy="74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prstClr val="black"/>
                </a:solidFill>
                <a:latin typeface="Tw Cen MT"/>
              </a:rPr>
              <a:t>Individual Life Cycle</a:t>
            </a:r>
            <a:endParaRPr lang="en-US" sz="2800" i="1" dirty="0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/>
          <a:srcRect l="-2948" r="-2948"/>
          <a:stretch>
            <a:fillRect/>
          </a:stretch>
        </p:blipFill>
        <p:spPr>
          <a:xfrm>
            <a:off x="381000" y="2286000"/>
            <a:ext cx="8065294" cy="36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aramond" charset="0"/>
              <a:ea typeface="MS PGothic" charset="0"/>
            </a:endParaRP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Verdana" charset="0"/>
              <a:ea typeface="MS PGothic" charset="0"/>
            </a:endParaRPr>
          </a:p>
        </p:txBody>
      </p:sp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57175"/>
            <a:ext cx="82042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3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:mv="urn:schemas-microsoft-com:mac:vml" xmlns="">
      <mp:transition xmlns:mp="http://schemas.microsoft.com/office/mac/powerpoint/2008/main"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74143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Reciprocal Roles </a:t>
            </a:r>
            <a:r>
              <a:rPr lang="en-US" dirty="0" smtClean="0"/>
              <a:t>between </a:t>
            </a:r>
            <a:br>
              <a:rPr lang="en-US" dirty="0" smtClean="0"/>
            </a:br>
            <a:r>
              <a:rPr lang="en-US" dirty="0" smtClean="0"/>
              <a:t>All Family </a:t>
            </a:r>
            <a:r>
              <a:rPr lang="en-US" dirty="0"/>
              <a:t>Members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033276"/>
              </p:ext>
            </p:extLst>
          </p:nvPr>
        </p:nvGraphicFramePr>
        <p:xfrm>
          <a:off x="506413" y="1859214"/>
          <a:ext cx="8066088" cy="4036094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4033044"/>
                <a:gridCol w="4033044"/>
              </a:tblGrid>
              <a:tr h="623637">
                <a:tc rowSpan="3">
                  <a:txBody>
                    <a:bodyPr/>
                    <a:lstStyle/>
                    <a:p>
                      <a:pPr lvl="3"/>
                      <a:r>
                        <a:rPr lang="en-US" sz="3200" b="0" dirty="0" smtClean="0">
                          <a:latin typeface="+mj-lt"/>
                        </a:rPr>
                        <a:t>Caring About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Affection &amp; Self-Esteem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36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Repository of knowledge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3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Lifetime commitment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728">
                <a:tc rowSpan="4">
                  <a:txBody>
                    <a:bodyPr/>
                    <a:lstStyle/>
                    <a:p>
                      <a:pPr lvl="3"/>
                      <a:r>
                        <a:rPr lang="en-US" sz="3200" b="0" dirty="0" smtClean="0">
                          <a:latin typeface="+mj-lt"/>
                        </a:rPr>
                        <a:t>Caring For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Provider of day-to-day care</a:t>
                      </a:r>
                    </a:p>
                  </a:txBody>
                  <a:tcPr>
                    <a:solidFill>
                      <a:srgbClr val="F5E8F9"/>
                    </a:solidFill>
                  </a:tcPr>
                </a:tc>
              </a:tr>
              <a:tr h="46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Material/Financial</a:t>
                      </a:r>
                    </a:p>
                  </a:txBody>
                  <a:tcPr>
                    <a:solidFill>
                      <a:srgbClr val="F5E8F9"/>
                    </a:solidFill>
                  </a:tcPr>
                </a:tc>
              </a:tr>
              <a:tr h="46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Facilitator of inclusion and membership</a:t>
                      </a:r>
                    </a:p>
                  </a:txBody>
                  <a:tcPr>
                    <a:solidFill>
                      <a:srgbClr val="F5E8F9"/>
                    </a:solidFill>
                  </a:tcPr>
                </a:tc>
              </a:tr>
              <a:tr h="467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Advocate for support </a:t>
                      </a:r>
                    </a:p>
                  </a:txBody>
                  <a:tcPr>
                    <a:solidFill>
                      <a:srgbClr val="F5E8F9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6" y="2227107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3" y="4188510"/>
            <a:ext cx="1143000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13844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i="1" dirty="0">
                <a:solidFill>
                  <a:prstClr val="black"/>
                </a:solidFill>
              </a:rPr>
              <a:t>*</a:t>
            </a:r>
            <a:r>
              <a:rPr lang="en-US" sz="1600" i="1" dirty="0" smtClean="0">
                <a:solidFill>
                  <a:prstClr val="black"/>
                </a:solidFill>
              </a:rPr>
              <a:t>Adapted from Bigby </a:t>
            </a:r>
            <a:r>
              <a:rPr lang="en-US" sz="1600" i="1" dirty="0">
                <a:solidFill>
                  <a:prstClr val="black"/>
                </a:solidFill>
              </a:rPr>
              <a:t>&amp; Fyffe (2012), Dally (1988), Turnbull et all (2011)</a:t>
            </a:r>
          </a:p>
        </p:txBody>
      </p:sp>
    </p:spTree>
    <p:extLst>
      <p:ext uri="{BB962C8B-B14F-4D97-AF65-F5344CB8AC3E}">
        <p14:creationId xmlns:p14="http://schemas.microsoft.com/office/powerpoint/2010/main" val="13904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499532"/>
            <a:ext cx="8793479" cy="8820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Lifelong Impact of Family on Individual</a:t>
            </a:r>
            <a:endParaRPr lang="en-US" sz="4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2919" y="1775143"/>
            <a:ext cx="8094389" cy="3497180"/>
            <a:chOff x="492919" y="1684421"/>
            <a:chExt cx="8094389" cy="3497180"/>
          </a:xfrm>
        </p:grpSpPr>
        <p:sp>
          <p:nvSpPr>
            <p:cNvPr id="4" name="Rectangle 3"/>
            <p:cNvSpPr/>
            <p:nvPr/>
          </p:nvSpPr>
          <p:spPr>
            <a:xfrm>
              <a:off x="492919" y="1684421"/>
              <a:ext cx="3982828" cy="167239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endParaRPr lang="en-US" sz="2400" b="1" spc="-50" dirty="0" smtClean="0"/>
            </a:p>
            <a:p>
              <a:r>
                <a:rPr lang="en-US" sz="2400" b="1" spc="-50" dirty="0" smtClean="0"/>
                <a:t>Biologically:  Likes, dislikes, skills, abilities</a:t>
              </a:r>
            </a:p>
            <a:p>
              <a:endParaRPr lang="en-US" sz="2400" b="1" spc="-50" dirty="0"/>
            </a:p>
            <a:p>
              <a:endParaRPr lang="en-US" sz="2400" b="1" spc="-50" dirty="0" smtClean="0"/>
            </a:p>
            <a:p>
              <a:endParaRPr lang="en-US" sz="2400" b="1" spc="-5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04480" y="3509211"/>
              <a:ext cx="3982828" cy="16723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r"/>
              <a:r>
                <a:rPr lang="en-US" sz="2400" b="1" dirty="0" smtClean="0"/>
                <a:t>Policy:  </a:t>
              </a:r>
            </a:p>
            <a:p>
              <a:pPr algn="r"/>
              <a:r>
                <a:rPr lang="en-US" sz="2400" b="1" dirty="0" smtClean="0"/>
                <a:t>Dreams, Aspirations,</a:t>
              </a:r>
            </a:p>
            <a:p>
              <a:pPr algn="r"/>
              <a:r>
                <a:rPr lang="en-US" sz="2400" b="1" dirty="0" smtClean="0"/>
                <a:t>House rules, cultural rules, expectations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2919" y="3509211"/>
              <a:ext cx="3982828" cy="16723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r>
                <a:rPr lang="en-US" sz="2400" b="1" spc="-150" dirty="0" smtClean="0"/>
                <a:t>Environmentally:  Neighborhood, socio-economic, education</a:t>
              </a:r>
              <a:endParaRPr lang="en-US" sz="2400" b="1" spc="-15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89672" y="1684421"/>
              <a:ext cx="3982828" cy="167239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r"/>
              <a:endParaRPr lang="en-US" sz="2400" b="1" dirty="0" smtClean="0"/>
            </a:p>
            <a:p>
              <a:pPr algn="r"/>
              <a:r>
                <a:rPr lang="en-US" sz="2400" b="1" dirty="0" smtClean="0"/>
                <a:t>Socially:  Family and friend network, connection with community members</a:t>
              </a:r>
            </a:p>
            <a:p>
              <a:pPr algn="r"/>
              <a:endParaRPr lang="en-US" sz="2400" b="1" dirty="0"/>
            </a:p>
            <a:p>
              <a:pPr algn="r"/>
              <a:endParaRPr lang="en-US" sz="2400" b="1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5" y="2535485"/>
            <a:ext cx="1617139" cy="16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12203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Life Trajectory, Experiences </a:t>
            </a:r>
            <a:br>
              <a:rPr lang="en-US" sz="4000" dirty="0" smtClean="0"/>
            </a:br>
            <a:r>
              <a:rPr lang="en-US" sz="4000" dirty="0" smtClean="0"/>
              <a:t>and Life Stages</a:t>
            </a:r>
            <a:endParaRPr lang="en-US" sz="4000" dirty="0"/>
          </a:p>
        </p:txBody>
      </p:sp>
      <p:pic>
        <p:nvPicPr>
          <p:cNvPr id="9" name="Picture Placeholder 8" descr="LCpic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20" r="-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07492" y="6622903"/>
            <a:ext cx="6922008" cy="235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3352800"/>
            <a:ext cx="8065294" cy="3766185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 smtClean="0"/>
              <a:t>The future is not something we enter.  The future is something that we create.  And creating that future requires us to make choices and decisions that begin with a dream.</a:t>
            </a:r>
          </a:p>
          <a:p>
            <a:pPr lvl="2" algn="r"/>
            <a:r>
              <a:rPr lang="en-US" i="1" dirty="0" smtClean="0"/>
              <a:t>-Leonard L. Sweet</a:t>
            </a:r>
            <a:endParaRPr lang="en-US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4169" y="381000"/>
            <a:ext cx="7736681" cy="2819400"/>
          </a:xfrm>
          <a:prstGeom prst="cloud">
            <a:avLst/>
          </a:prstGeom>
          <a:solidFill>
            <a:srgbClr val="C7A2E3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199" y="838200"/>
            <a:ext cx="570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Vision for a Good Life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1380325" cy="13772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25067"/>
            <a:ext cx="8065294" cy="3766185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17938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About UMKC-IHD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923213" cy="4525963"/>
          </a:xfrm>
        </p:spPr>
        <p:txBody>
          <a:bodyPr/>
          <a:lstStyle/>
          <a:p>
            <a:r>
              <a:rPr lang="en-US" altLang="en-US" sz="3000" dirty="0" smtClean="0"/>
              <a:t>UCEDD/LEND has longstanding focus on Family Support, Self-Advocacy and Self-Determination</a:t>
            </a:r>
          </a:p>
          <a:p>
            <a:r>
              <a:rPr lang="en-US" altLang="en-US" sz="3000" dirty="0" smtClean="0"/>
              <a:t>State and National Systems and Policy Change </a:t>
            </a:r>
          </a:p>
          <a:p>
            <a:r>
              <a:rPr lang="en-US" altLang="en-US" sz="3000" dirty="0" smtClean="0"/>
              <a:t>Statewide Family Resource Center, Family-to-Family HIC, for over 25 years with evolving and on-going statewide partnership  </a:t>
            </a:r>
          </a:p>
        </p:txBody>
      </p: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685800" y="5075238"/>
            <a:ext cx="7618413" cy="1492250"/>
            <a:chOff x="609600" y="4572000"/>
            <a:chExt cx="8047038" cy="1917700"/>
          </a:xfrm>
        </p:grpSpPr>
        <p:pic>
          <p:nvPicPr>
            <p:cNvPr id="7173" name="Picture 5" descr="Description: https://fbcdn-sphotos-a.akamaihd.net/hphotos-ak-ash4/412719_468772039804335_145962484_o.jpg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5562600"/>
              <a:ext cx="1752600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 descr="X:\IHD General Shared\MODDRC\MEDIA\IHD 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5486400"/>
              <a:ext cx="3057525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4572000"/>
              <a:ext cx="1066800" cy="103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3" descr="DDwebheader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034"/>
            <a:stretch>
              <a:fillRect/>
            </a:stretch>
          </p:blipFill>
          <p:spPr bwMode="auto">
            <a:xfrm>
              <a:off x="4953000" y="4648200"/>
              <a:ext cx="1333500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hrsa_Logo_only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638800"/>
              <a:ext cx="2255838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2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Vision and Trajectory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66924"/>
            <a:ext cx="7239000" cy="34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339293" y="420469"/>
            <a:ext cx="8787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sz="4800" dirty="0" smtClean="0">
                <a:solidFill>
                  <a:srgbClr val="7030A0"/>
                </a:solidFill>
                <a:latin typeface="Georgia"/>
              </a:rPr>
              <a:t>Focusing on Life Experiences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6759" y="4609199"/>
            <a:ext cx="6376804" cy="3990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  </a:t>
            </a:r>
            <a:r>
              <a:rPr lang="en-US" sz="1400" b="1" dirty="0">
                <a:solidFill>
                  <a:srgbClr val="212121"/>
                </a:solidFill>
                <a:cs typeface="Arial" charset="0"/>
              </a:rPr>
              <a:t>Birth-----Early Child----School----Transition---Adulthood-------Aging</a:t>
            </a:r>
          </a:p>
        </p:txBody>
      </p:sp>
      <p:pic>
        <p:nvPicPr>
          <p:cNvPr id="48132" name="Picture 1" descr="baby-bl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29540"/>
            <a:ext cx="541427" cy="59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early-childhood-bl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38" y="3472195"/>
            <a:ext cx="541427" cy="59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school-redd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43" y="3139216"/>
            <a:ext cx="541427" cy="59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0" descr="transition-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70" y="2856319"/>
            <a:ext cx="547694" cy="59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adult--go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29" y="2236381"/>
            <a:ext cx="587799" cy="6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6" descr="old-go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80" y="1600200"/>
            <a:ext cx="576519" cy="6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40" name="Straight Arrow Connector 29"/>
          <p:cNvCxnSpPr>
            <a:cxnSpLocks noChangeShapeType="1"/>
          </p:cNvCxnSpPr>
          <p:nvPr/>
        </p:nvCxnSpPr>
        <p:spPr bwMode="auto">
          <a:xfrm flipV="1">
            <a:off x="1757868" y="1915583"/>
            <a:ext cx="4676073" cy="25014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44" name="Picture 13" descr="adult--go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62" y="1933180"/>
            <a:ext cx="587799" cy="6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13" descr="adult--go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63" y="2538228"/>
            <a:ext cx="587799" cy="6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178113" y="5562600"/>
            <a:ext cx="87877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w Cen MT"/>
              </a:rPr>
              <a:t>“Anticipatory Guidance for Life Experiences”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4038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“Chores and allowance”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514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“Birthday parties with friends”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43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Learning to say “no”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429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“Playing sports or an instrument</a:t>
            </a:r>
            <a:r>
              <a:rPr lang="en-US" dirty="0" smtClean="0">
                <a:solidFill>
                  <a:prstClr val="black"/>
                </a:solidFill>
              </a:rPr>
              <a:t>”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1752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“Volunteering at church”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1752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“Making mistakes</a:t>
            </a:r>
            <a:r>
              <a:rPr lang="en-US" dirty="0" smtClean="0">
                <a:solidFill>
                  <a:prstClr val="black"/>
                </a:solidFill>
              </a:rPr>
              <a:t>”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62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1" cy="1658198"/>
          </a:xfrm>
        </p:spPr>
        <p:txBody>
          <a:bodyPr>
            <a:normAutofit/>
          </a:bodyPr>
          <a:lstStyle/>
          <a:p>
            <a:r>
              <a:rPr lang="en-US" sz="4400" spc="-300" dirty="0"/>
              <a:t>Life Stages:  Think Across Generations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521834"/>
              </p:ext>
            </p:extLst>
          </p:nvPr>
        </p:nvGraphicFramePr>
        <p:xfrm>
          <a:off x="352779" y="1621694"/>
          <a:ext cx="8325554" cy="3251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21"/>
                <a:gridCol w="1651000"/>
                <a:gridCol w="1642761"/>
                <a:gridCol w="1814461"/>
                <a:gridCol w="1665111"/>
              </a:tblGrid>
              <a:tr h="6231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Age</a:t>
                      </a:r>
                      <a:endParaRPr lang="en-US" sz="2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0-5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6-18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19-64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65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64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Total</a:t>
                      </a:r>
                      <a:r>
                        <a:rPr lang="en-US" sz="23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MO Population</a:t>
                      </a:r>
                      <a:endParaRPr lang="en-US" sz="2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362,650 (6%)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1,045,641 (17.3%)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3,747,386 (62%)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888,537 (14.7%)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63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Approx. DD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(1.58%)</a:t>
                      </a:r>
                      <a:endParaRPr lang="en-US" sz="23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5729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16,521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59,209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Calibri"/>
                          <a:ea typeface="ＭＳ 明朝"/>
                          <a:cs typeface="Calibri"/>
                        </a:rPr>
                        <a:t>14,038</a:t>
                      </a:r>
                      <a:endParaRPr lang="en-US" sz="25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35840" y="5367606"/>
            <a:ext cx="8352050" cy="914400"/>
            <a:chOff x="335840" y="5367606"/>
            <a:chExt cx="8352050" cy="914400"/>
          </a:xfrm>
        </p:grpSpPr>
        <p:pic>
          <p:nvPicPr>
            <p:cNvPr id="5" name="Picture 1" descr="baby-bl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840" y="5367606"/>
              <a:ext cx="90236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early-childhood-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94924" y="5367606"/>
              <a:ext cx="90236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chool-reddis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4008" y="5367606"/>
              <a:ext cx="90236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transition-pin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13092" y="5367606"/>
              <a:ext cx="90236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adult--gol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43292" y="5367606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old-gol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5522" y="5367606"/>
              <a:ext cx="90236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adult--gol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14408" y="5367606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adult--gol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176" y="5367606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795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658198"/>
          </a:xfrm>
        </p:spPr>
        <p:txBody>
          <a:bodyPr>
            <a:normAutofit/>
          </a:bodyPr>
          <a:lstStyle/>
          <a:p>
            <a:pPr algn="ctr"/>
            <a:r>
              <a:rPr lang="en-US" sz="4500" dirty="0" smtClean="0"/>
              <a:t>ACTIVITY:</a:t>
            </a:r>
            <a:br>
              <a:rPr lang="en-US" sz="4500" dirty="0" smtClean="0"/>
            </a:br>
            <a:r>
              <a:rPr lang="en-US" sz="4500" dirty="0" smtClean="0"/>
              <a:t>Charting Life Experiences</a:t>
            </a:r>
            <a:endParaRPr lang="en-US" sz="4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2827" r="-32827"/>
          <a:stretch>
            <a:fillRect/>
          </a:stretch>
        </p:blipFill>
        <p:spPr>
          <a:xfrm>
            <a:off x="-764281" y="1531561"/>
            <a:ext cx="10704908" cy="499745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3474720" y="3938865"/>
            <a:ext cx="14478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409702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Poverty</a:t>
            </a:r>
          </a:p>
          <a:p>
            <a:pPr algn="ctr"/>
            <a:r>
              <a:rPr lang="en-US" i="1" dirty="0" smtClean="0"/>
              <a:t>Isolation/Loneliness</a:t>
            </a:r>
          </a:p>
          <a:p>
            <a:pPr algn="ctr"/>
            <a:r>
              <a:rPr lang="en-US" i="1" dirty="0" smtClean="0"/>
              <a:t>No opportunities</a:t>
            </a:r>
          </a:p>
          <a:p>
            <a:pPr algn="ctr"/>
            <a:r>
              <a:rPr lang="en-US" i="1" dirty="0" smtClean="0"/>
              <a:t>Sheltered Employment</a:t>
            </a:r>
          </a:p>
          <a:p>
            <a:pPr algn="ctr"/>
            <a:r>
              <a:rPr lang="en-US" i="1" dirty="0" smtClean="0"/>
              <a:t>Dependence on </a:t>
            </a:r>
            <a:r>
              <a:rPr lang="en-US" i="1" dirty="0" err="1" smtClean="0"/>
              <a:t>Govt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193548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Family &amp;Friends</a:t>
            </a:r>
          </a:p>
          <a:p>
            <a:pPr algn="ctr"/>
            <a:r>
              <a:rPr lang="en-US" i="1" dirty="0" smtClean="0"/>
              <a:t>Education</a:t>
            </a:r>
          </a:p>
          <a:p>
            <a:pPr algn="ctr"/>
            <a:r>
              <a:rPr lang="en-US" i="1" dirty="0" smtClean="0"/>
              <a:t>Career</a:t>
            </a:r>
          </a:p>
          <a:p>
            <a:pPr algn="ctr"/>
            <a:r>
              <a:rPr lang="en-US" i="1" dirty="0" smtClean="0"/>
              <a:t>Job of Choice</a:t>
            </a:r>
          </a:p>
          <a:p>
            <a:pPr algn="ctr"/>
            <a:r>
              <a:rPr lang="en-US" i="1" dirty="0" smtClean="0"/>
              <a:t>Economic Sufficiency</a:t>
            </a:r>
          </a:p>
          <a:p>
            <a:pPr algn="ctr"/>
            <a:r>
              <a:rPr lang="en-US" i="1" dirty="0" smtClean="0"/>
              <a:t>$ for Home &amp; Fun</a:t>
            </a:r>
          </a:p>
          <a:p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41120" y="1750813"/>
            <a:ext cx="31394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rystald\AppData\Local\Microsoft\Windows\Temporary Internet Files\Content.IE5\HHNYH1UA\MC90044138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134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9000" y="843071"/>
            <a:ext cx="96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06212"/>
                </a:solidFill>
              </a:rPr>
              <a:t>a</a:t>
            </a:r>
            <a:endParaRPr lang="en-US" sz="2400" b="1" dirty="0" smtClean="0">
              <a:solidFill>
                <a:srgbClr val="106212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106212"/>
                </a:solidFill>
              </a:rPr>
              <a:t> Life</a:t>
            </a:r>
            <a:endParaRPr lang="en-US" sz="2400" b="1" dirty="0">
              <a:solidFill>
                <a:srgbClr val="10621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rot="1746842">
            <a:off x="1455581" y="390922"/>
            <a:ext cx="3998121" cy="4880140"/>
          </a:xfrm>
          <a:custGeom>
            <a:avLst/>
            <a:gdLst>
              <a:gd name="connsiteX0" fmla="*/ 0 w 2262554"/>
              <a:gd name="connsiteY0" fmla="*/ 3083169 h 3083169"/>
              <a:gd name="connsiteX1" fmla="*/ 2262554 w 2262554"/>
              <a:gd name="connsiteY1" fmla="*/ 0 h 308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2554" h="3083169">
                <a:moveTo>
                  <a:pt x="0" y="3083169"/>
                </a:moveTo>
                <a:cubicBezTo>
                  <a:pt x="740508" y="1919653"/>
                  <a:pt x="1481016" y="756138"/>
                  <a:pt x="226255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571354">
            <a:off x="-52753" y="360385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Birth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473780">
            <a:off x="1850400" y="2635165"/>
            <a:ext cx="90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06212"/>
                </a:solidFill>
              </a:rPr>
              <a:t>School</a:t>
            </a:r>
            <a:endParaRPr lang="en-US" dirty="0">
              <a:solidFill>
                <a:srgbClr val="10621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249262">
            <a:off x="2851633" y="2294680"/>
            <a:ext cx="80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06212"/>
                </a:solidFill>
              </a:rPr>
              <a:t>SSI</a:t>
            </a:r>
            <a:endParaRPr lang="en-US" dirty="0">
              <a:solidFill>
                <a:srgbClr val="10621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92140" y="3368600"/>
            <a:ext cx="121627" cy="122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51684" y="2655391"/>
            <a:ext cx="121627" cy="122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0127" y="3932545"/>
            <a:ext cx="121627" cy="122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52954" y="3481754"/>
            <a:ext cx="1781908" cy="1641231"/>
          </a:xfrm>
          <a:custGeom>
            <a:avLst/>
            <a:gdLst>
              <a:gd name="connsiteX0" fmla="*/ 0 w 1781908"/>
              <a:gd name="connsiteY0" fmla="*/ 0 h 1641231"/>
              <a:gd name="connsiteX1" fmla="*/ 445477 w 1781908"/>
              <a:gd name="connsiteY1" fmla="*/ 1055077 h 1641231"/>
              <a:gd name="connsiteX2" fmla="*/ 1781908 w 1781908"/>
              <a:gd name="connsiteY2" fmla="*/ 1641231 h 16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1908" h="1641231">
                <a:moveTo>
                  <a:pt x="0" y="0"/>
                </a:moveTo>
                <a:cubicBezTo>
                  <a:pt x="74246" y="390769"/>
                  <a:pt x="148492" y="781539"/>
                  <a:pt x="445477" y="1055077"/>
                </a:cubicBezTo>
                <a:cubicBezTo>
                  <a:pt x="742462" y="1328615"/>
                  <a:pt x="1262185" y="1484923"/>
                  <a:pt x="1781908" y="16412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 rot="3946854">
            <a:off x="2319442" y="2986379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3946854">
            <a:off x="4123985" y="2228428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Isosceles Triangle 22"/>
          <p:cNvSpPr/>
          <p:nvPr/>
        </p:nvSpPr>
        <p:spPr>
          <a:xfrm rot="4970890">
            <a:off x="6216629" y="1593180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Isosceles Triangle 23"/>
          <p:cNvSpPr/>
          <p:nvPr/>
        </p:nvSpPr>
        <p:spPr>
          <a:xfrm rot="6501923">
            <a:off x="3329103" y="5065661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81754" y="4800600"/>
            <a:ext cx="55904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rot="5400000">
            <a:off x="6000489" y="4723258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81754" y="5715000"/>
            <a:ext cx="55904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5400000">
            <a:off x="6000489" y="5637659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0327055">
            <a:off x="1452119" y="1302638"/>
            <a:ext cx="384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06212"/>
                </a:solidFill>
              </a:rPr>
              <a:t>Trajectory toward life</a:t>
            </a:r>
            <a:endParaRPr lang="en-US" sz="2800" b="1" dirty="0">
              <a:solidFill>
                <a:srgbClr val="106212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75068"/>
            <a:ext cx="2133600" cy="32928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54432" y="5358621"/>
            <a:ext cx="33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06212"/>
                </a:solidFill>
              </a:rPr>
              <a:t>Disability path</a:t>
            </a:r>
            <a:endParaRPr lang="en-US" b="1" dirty="0">
              <a:solidFill>
                <a:srgbClr val="106212"/>
              </a:solidFill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6705600" y="3336088"/>
            <a:ext cx="1831152" cy="2862322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EEECE1">
                    <a:lumMod val="75000"/>
                  </a:srgbClr>
                </a:solidFill>
              </a:rPr>
              <a:t>LABELED</a:t>
            </a:r>
          </a:p>
          <a:p>
            <a:pPr algn="ctr"/>
            <a:r>
              <a:rPr lang="en-US" sz="1600" b="1" dirty="0" smtClean="0">
                <a:solidFill>
                  <a:srgbClr val="EEECE1">
                    <a:lumMod val="75000"/>
                  </a:srgbClr>
                </a:solidFill>
              </a:rPr>
              <a:t>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Poverty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Special programs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Depend </a:t>
            </a:r>
            <a:r>
              <a:rPr lang="en-US" sz="1600" dirty="0">
                <a:solidFill>
                  <a:prstClr val="black"/>
                </a:solidFill>
              </a:rPr>
              <a:t>upon public funding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Isolation </a:t>
            </a:r>
            <a:r>
              <a:rPr lang="en-US" sz="1600" dirty="0">
                <a:solidFill>
                  <a:prstClr val="black"/>
                </a:solidFill>
              </a:rPr>
              <a:t>– even segregation </a:t>
            </a:r>
          </a:p>
          <a:p>
            <a:pPr algn="ctr"/>
            <a:endParaRPr lang="en-US" b="1" dirty="0">
              <a:solidFill>
                <a:prstClr val="black"/>
              </a:solidFill>
            </a:endParaRP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623956" y="4419600"/>
            <a:ext cx="345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06212"/>
                </a:solidFill>
              </a:rPr>
              <a:t>Human Service Path</a:t>
            </a:r>
            <a:endParaRPr lang="en-US" b="1" dirty="0">
              <a:solidFill>
                <a:srgbClr val="106212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312497" y="2777938"/>
            <a:ext cx="1411903" cy="2345048"/>
          </a:xfrm>
          <a:custGeom>
            <a:avLst/>
            <a:gdLst>
              <a:gd name="connsiteX0" fmla="*/ 0 w 1781908"/>
              <a:gd name="connsiteY0" fmla="*/ 0 h 1641231"/>
              <a:gd name="connsiteX1" fmla="*/ 445477 w 1781908"/>
              <a:gd name="connsiteY1" fmla="*/ 1055077 h 1641231"/>
              <a:gd name="connsiteX2" fmla="*/ 1781908 w 1781908"/>
              <a:gd name="connsiteY2" fmla="*/ 1641231 h 16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1908" h="1641231">
                <a:moveTo>
                  <a:pt x="0" y="0"/>
                </a:moveTo>
                <a:cubicBezTo>
                  <a:pt x="74246" y="390769"/>
                  <a:pt x="148492" y="781539"/>
                  <a:pt x="445477" y="1055077"/>
                </a:cubicBezTo>
                <a:cubicBezTo>
                  <a:pt x="742462" y="1328615"/>
                  <a:pt x="1262185" y="1484923"/>
                  <a:pt x="1781908" y="16412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295697" y="2329965"/>
            <a:ext cx="1150021" cy="2905279"/>
          </a:xfrm>
          <a:custGeom>
            <a:avLst/>
            <a:gdLst>
              <a:gd name="connsiteX0" fmla="*/ 0 w 1781908"/>
              <a:gd name="connsiteY0" fmla="*/ 0 h 1641231"/>
              <a:gd name="connsiteX1" fmla="*/ 445477 w 1781908"/>
              <a:gd name="connsiteY1" fmla="*/ 1055077 h 1641231"/>
              <a:gd name="connsiteX2" fmla="*/ 1781908 w 1781908"/>
              <a:gd name="connsiteY2" fmla="*/ 1641231 h 16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1908" h="1641231">
                <a:moveTo>
                  <a:pt x="0" y="0"/>
                </a:moveTo>
                <a:cubicBezTo>
                  <a:pt x="74246" y="390769"/>
                  <a:pt x="148492" y="781539"/>
                  <a:pt x="445477" y="1055077"/>
                </a:cubicBezTo>
                <a:cubicBezTo>
                  <a:pt x="742462" y="1328615"/>
                  <a:pt x="1262185" y="1484923"/>
                  <a:pt x="1781908" y="16412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 rot="6501923">
            <a:off x="5826402" y="5062232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 rot="6501923">
            <a:off x="5292690" y="5157904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6501923">
            <a:off x="4552687" y="5078559"/>
            <a:ext cx="343425" cy="1546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445717" y="1858848"/>
            <a:ext cx="513435" cy="3240118"/>
          </a:xfrm>
          <a:custGeom>
            <a:avLst/>
            <a:gdLst>
              <a:gd name="connsiteX0" fmla="*/ 0 w 1781908"/>
              <a:gd name="connsiteY0" fmla="*/ 0 h 1641231"/>
              <a:gd name="connsiteX1" fmla="*/ 445477 w 1781908"/>
              <a:gd name="connsiteY1" fmla="*/ 1055077 h 1641231"/>
              <a:gd name="connsiteX2" fmla="*/ 1781908 w 1781908"/>
              <a:gd name="connsiteY2" fmla="*/ 1641231 h 164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1908" h="1641231">
                <a:moveTo>
                  <a:pt x="0" y="0"/>
                </a:moveTo>
                <a:cubicBezTo>
                  <a:pt x="74246" y="390769"/>
                  <a:pt x="148492" y="781539"/>
                  <a:pt x="445477" y="1055077"/>
                </a:cubicBezTo>
                <a:cubicBezTo>
                  <a:pt x="742462" y="1328615"/>
                  <a:pt x="1262185" y="1484923"/>
                  <a:pt x="1781908" y="16412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extBox 1026"/>
          <p:cNvSpPr txBox="1"/>
          <p:nvPr/>
        </p:nvSpPr>
        <p:spPr>
          <a:xfrm rot="20364025">
            <a:off x="3586527" y="1484818"/>
            <a:ext cx="163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06212"/>
                </a:solidFill>
              </a:rPr>
              <a:t>Adulthood</a:t>
            </a:r>
          </a:p>
          <a:p>
            <a:r>
              <a:rPr lang="en-US" dirty="0" smtClean="0">
                <a:solidFill>
                  <a:srgbClr val="106212"/>
                </a:solidFill>
              </a:rPr>
              <a:t>Guardianship</a:t>
            </a:r>
            <a:endParaRPr lang="en-US" dirty="0">
              <a:solidFill>
                <a:srgbClr val="106212"/>
              </a:solidFill>
            </a:endParaRPr>
          </a:p>
        </p:txBody>
      </p:sp>
      <p:sp>
        <p:nvSpPr>
          <p:cNvPr id="1028" name="TextBox 1027"/>
          <p:cNvSpPr txBox="1"/>
          <p:nvPr/>
        </p:nvSpPr>
        <p:spPr>
          <a:xfrm rot="20659996">
            <a:off x="5134612" y="1038152"/>
            <a:ext cx="159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06212"/>
                </a:solidFill>
              </a:rPr>
              <a:t>Medical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smtClean="0">
                <a:solidFill>
                  <a:srgbClr val="106212"/>
                </a:solidFill>
              </a:rPr>
              <a:t>spend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srgbClr val="106212"/>
                </a:solidFill>
              </a:rPr>
              <a:t>down</a:t>
            </a:r>
            <a:endParaRPr lang="en-US" dirty="0">
              <a:solidFill>
                <a:srgbClr val="10621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113E-6B16-4DC9-9CFD-9FD3D8BA20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028" y="6075144"/>
            <a:ext cx="543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Washington Community of Practice Adapted from  National </a:t>
            </a:r>
            <a:r>
              <a:rPr lang="en-US" dirty="0" err="1" smtClean="0">
                <a:solidFill>
                  <a:prstClr val="white">
                    <a:lumMod val="50000"/>
                  </a:prstClr>
                </a:solidFill>
              </a:rPr>
              <a:t>CoP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 Supports to Families, 2015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113993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Life </a:t>
            </a:r>
            <a:r>
              <a:rPr lang="en-US" sz="4400" dirty="0"/>
              <a:t>Domains </a:t>
            </a:r>
            <a:r>
              <a:rPr lang="en-US" sz="4400" dirty="0" smtClean="0"/>
              <a:t>and Outcomes  </a:t>
            </a:r>
            <a:endParaRPr lang="en-US" sz="4400" dirty="0"/>
          </a:p>
        </p:txBody>
      </p:sp>
      <p:pic>
        <p:nvPicPr>
          <p:cNvPr id="6" name="Picture Placeholder 5" descr="LCpic2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53" r="-5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 flipV="1">
            <a:off x="507492" y="6857999"/>
            <a:ext cx="692200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000" y="499410"/>
            <a:ext cx="867973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7030A0"/>
                </a:solidFill>
              </a:rPr>
              <a:t>Thinking</a:t>
            </a:r>
            <a:r>
              <a:rPr lang="en-US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Across All Life Domains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3" y="1894513"/>
            <a:ext cx="916891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3" y="3432652"/>
            <a:ext cx="915618" cy="913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7" y="4970060"/>
            <a:ext cx="91692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47076"/>
            <a:ext cx="914400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8584" y="1920356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Daily Life and Employment</a:t>
            </a:r>
          </a:p>
          <a:p>
            <a:r>
              <a:rPr lang="en-US" sz="1600" dirty="0" smtClean="0">
                <a:latin typeface="+mn-lt"/>
              </a:rPr>
              <a:t>(school/education, employment, volunteering, routines, life skills)</a:t>
            </a:r>
            <a:endParaRPr lang="en-US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2352" y="3355060"/>
            <a:ext cx="2980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Community Living</a:t>
            </a:r>
          </a:p>
          <a:p>
            <a:r>
              <a:rPr lang="en-US" sz="1600" dirty="0" smtClean="0">
                <a:latin typeface="+mn-lt"/>
              </a:rPr>
              <a:t>(housing</a:t>
            </a:r>
            <a:r>
              <a:rPr lang="en-US" sz="1600" dirty="0"/>
              <a:t>, </a:t>
            </a:r>
            <a:r>
              <a:rPr lang="en-US" sz="1600" dirty="0" smtClean="0"/>
              <a:t>living options, home adaptations and modifications, community access, </a:t>
            </a:r>
            <a:r>
              <a:rPr lang="en-US" sz="1600" dirty="0" smtClean="0">
                <a:latin typeface="+mn-lt"/>
              </a:rPr>
              <a:t>transportation)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9312" y="4882795"/>
            <a:ext cx="2701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Social and </a:t>
            </a:r>
            <a:r>
              <a:rPr lang="en-US" dirty="0" smtClean="0"/>
              <a:t>Spirituality</a:t>
            </a:r>
            <a:endParaRPr lang="en-US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(friends, relationships, leisure activities, personal networks, faith community)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0099" y="1909140"/>
            <a:ext cx="27015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Healthy Living</a:t>
            </a:r>
          </a:p>
          <a:p>
            <a:r>
              <a:rPr lang="en-US" sz="1600" dirty="0" smtClean="0">
                <a:latin typeface="+mn-lt"/>
              </a:rPr>
              <a:t>(medical, behavioral, nutrition, wellness, affordable care)</a:t>
            </a:r>
            <a:endParaRPr lang="en-US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653" y="3350278"/>
            <a:ext cx="2701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Safety and Security</a:t>
            </a:r>
          </a:p>
          <a:p>
            <a:r>
              <a:rPr lang="en-US" sz="1600" dirty="0" smtClean="0">
                <a:latin typeface="+mn-lt"/>
              </a:rPr>
              <a:t>(emergencies, well-being, legal rights </a:t>
            </a:r>
            <a:r>
              <a:rPr lang="en-US" sz="1600" dirty="0" smtClean="0"/>
              <a:t>&amp; </a:t>
            </a:r>
            <a:r>
              <a:rPr lang="en-US" sz="1600" dirty="0" smtClean="0">
                <a:latin typeface="+mn-lt"/>
              </a:rPr>
              <a:t>issues, guardianship options &amp; alternatives )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3125" y="4888416"/>
            <a:ext cx="2980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Citizenship and Advocacy</a:t>
            </a:r>
          </a:p>
          <a:p>
            <a:r>
              <a:rPr lang="en-US" sz="1600" dirty="0" smtClean="0">
                <a:latin typeface="+mn-lt"/>
              </a:rPr>
              <a:t>(valued roles, making choices, setting goals, responsibility, leadership, peer support)</a:t>
            </a:r>
            <a:endParaRPr lang="en-US" sz="1600" dirty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4970215"/>
            <a:ext cx="914400" cy="914400"/>
          </a:xfrm>
          <a:prstGeom prst="rect">
            <a:avLst/>
          </a:prstGeom>
        </p:spPr>
      </p:pic>
      <p:pic>
        <p:nvPicPr>
          <p:cNvPr id="18" name="Picture 17" descr="X:\Family to Family Team\TOOLKITS\Life Course Tool Kit\ICONS\domains\new-hl-icon-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32512"/>
            <a:ext cx="923925" cy="876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4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304800" y="344269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sz="4800" spc="-150" dirty="0">
                <a:solidFill>
                  <a:srgbClr val="7030A0"/>
                </a:solidFill>
                <a:latin typeface="Georgia"/>
              </a:rPr>
              <a:t>Trajectory </a:t>
            </a:r>
            <a:r>
              <a:rPr lang="en-US" sz="4800" spc="-150" dirty="0" smtClean="0">
                <a:solidFill>
                  <a:srgbClr val="7030A0"/>
                </a:solidFill>
                <a:latin typeface="Georgia"/>
              </a:rPr>
              <a:t>toward </a:t>
            </a:r>
            <a:r>
              <a:rPr lang="en-US" sz="4800" spc="-150" dirty="0">
                <a:solidFill>
                  <a:srgbClr val="7030A0"/>
                </a:solidFill>
                <a:latin typeface="Georgia"/>
              </a:rPr>
              <a:t/>
            </a:r>
            <a:br>
              <a:rPr lang="en-US" sz="4800" spc="-150" dirty="0">
                <a:solidFill>
                  <a:srgbClr val="7030A0"/>
                </a:solidFill>
                <a:latin typeface="Georgia"/>
              </a:rPr>
            </a:br>
            <a:r>
              <a:rPr lang="en-US" sz="4800" spc="-150" dirty="0" smtClean="0">
                <a:solidFill>
                  <a:srgbClr val="7030A0"/>
                </a:solidFill>
                <a:latin typeface="Georgia"/>
              </a:rPr>
              <a:t>Positive </a:t>
            </a:r>
          </a:p>
          <a:p>
            <a:pPr defTabSz="914400" eaLnBrk="1" hangingPunct="1">
              <a:defRPr/>
            </a:pPr>
            <a:r>
              <a:rPr lang="en-US" sz="4800" spc="-150" dirty="0" smtClean="0">
                <a:solidFill>
                  <a:srgbClr val="7030A0"/>
                </a:solidFill>
                <a:latin typeface="Georgia"/>
              </a:rPr>
              <a:t>Life </a:t>
            </a:r>
            <a:r>
              <a:rPr lang="en-US" sz="4800" spc="-150" dirty="0">
                <a:solidFill>
                  <a:srgbClr val="7030A0"/>
                </a:solidFill>
                <a:latin typeface="Georgia"/>
              </a:rPr>
              <a:t>Outcomes</a:t>
            </a:r>
          </a:p>
        </p:txBody>
      </p:sp>
      <p:cxnSp>
        <p:nvCxnSpPr>
          <p:cNvPr id="8" name="Straight Arrow Connector 29"/>
          <p:cNvCxnSpPr>
            <a:cxnSpLocks noChangeShapeType="1"/>
          </p:cNvCxnSpPr>
          <p:nvPr/>
        </p:nvCxnSpPr>
        <p:spPr bwMode="auto">
          <a:xfrm flipV="1">
            <a:off x="324558" y="2495026"/>
            <a:ext cx="4514560" cy="2926232"/>
          </a:xfrm>
          <a:prstGeom prst="straightConnector1">
            <a:avLst/>
          </a:pr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29"/>
          <p:cNvCxnSpPr>
            <a:cxnSpLocks noChangeShapeType="1"/>
          </p:cNvCxnSpPr>
          <p:nvPr/>
        </p:nvCxnSpPr>
        <p:spPr bwMode="auto">
          <a:xfrm flipV="1">
            <a:off x="363174" y="4622400"/>
            <a:ext cx="4319522" cy="784025"/>
          </a:xfrm>
          <a:prstGeom prst="straightConnector1">
            <a:avLst/>
          </a:prstGeom>
          <a:noFill/>
          <a:ln w="76200" cmpd="sng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 rot="19704509">
            <a:off x="1022115" y="3317559"/>
            <a:ext cx="350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Trajectory towards Outcomes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029412">
            <a:off x="539704" y="5151859"/>
            <a:ext cx="40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Trajectory towards things unwanted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5029200" y="609600"/>
            <a:ext cx="3886200" cy="2743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i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en-US" i="1" dirty="0" smtClean="0">
                <a:solidFill>
                  <a:prstClr val="black"/>
                </a:solidFill>
              </a:rPr>
              <a:t>Friends, family, </a:t>
            </a:r>
          </a:p>
          <a:p>
            <a:pPr algn="ctr" defTabSz="914400"/>
            <a:r>
              <a:rPr lang="en-US" i="1" dirty="0" smtClean="0">
                <a:solidFill>
                  <a:prstClr val="black"/>
                </a:solidFill>
              </a:rPr>
              <a:t>self-determination</a:t>
            </a:r>
            <a:r>
              <a:rPr lang="en-US" i="1" dirty="0">
                <a:solidFill>
                  <a:prstClr val="black"/>
                </a:solidFill>
              </a:rPr>
              <a:t>, community living, </a:t>
            </a:r>
            <a:endParaRPr lang="en-US" i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en-US" i="1" dirty="0" smtClean="0">
                <a:solidFill>
                  <a:prstClr val="black"/>
                </a:solidFill>
              </a:rPr>
              <a:t>social </a:t>
            </a:r>
            <a:r>
              <a:rPr lang="en-US" i="1" dirty="0">
                <a:solidFill>
                  <a:prstClr val="black"/>
                </a:solidFill>
              </a:rPr>
              <a:t>capital and </a:t>
            </a:r>
            <a:r>
              <a:rPr lang="en-US" i="1" dirty="0" smtClean="0">
                <a:solidFill>
                  <a:prstClr val="black"/>
                </a:solidFill>
              </a:rPr>
              <a:t>economic sufficiency</a:t>
            </a:r>
            <a:endParaRPr lang="en-US" b="1" dirty="0" smtClean="0">
              <a:solidFill>
                <a:prstClr val="black"/>
              </a:solidFill>
            </a:endParaRPr>
          </a:p>
          <a:p>
            <a:pPr algn="ctr" defTabSz="914400"/>
            <a:endParaRPr lang="en-US" sz="2400" dirty="0" smtClean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48200" y="3657600"/>
            <a:ext cx="3962400" cy="1890279"/>
            <a:chOff x="2459221" y="3647187"/>
            <a:chExt cx="4572000" cy="2745852"/>
          </a:xfrm>
        </p:grpSpPr>
        <p:sp>
          <p:nvSpPr>
            <p:cNvPr id="14" name="Cloud 13"/>
            <p:cNvSpPr/>
            <p:nvPr/>
          </p:nvSpPr>
          <p:spPr>
            <a:xfrm>
              <a:off x="2642661" y="3647187"/>
              <a:ext cx="3806135" cy="2745852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59221" y="4175063"/>
              <a:ext cx="4572000" cy="3693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400"/>
              <a:r>
                <a:rPr lang="en-US" b="1" dirty="0">
                  <a:solidFill>
                    <a:prstClr val="black"/>
                  </a:solidFill>
                </a:rPr>
                <a:t>Vision </a:t>
              </a:r>
              <a:r>
                <a:rPr lang="en-US" b="1" dirty="0" smtClean="0">
                  <a:solidFill>
                    <a:prstClr val="black"/>
                  </a:solidFill>
                </a:rPr>
                <a:t>of What </a:t>
              </a:r>
              <a:r>
                <a:rPr lang="en-US" b="1" dirty="0">
                  <a:solidFill>
                    <a:prstClr val="black"/>
                  </a:solidFill>
                </a:rPr>
                <a:t>I </a:t>
              </a:r>
              <a:r>
                <a:rPr lang="en-US" b="1" dirty="0" smtClean="0">
                  <a:solidFill>
                    <a:prstClr val="black"/>
                  </a:solidFill>
                </a:rPr>
                <a:t>Don’t </a:t>
              </a:r>
              <a:r>
                <a:rPr lang="en-US" b="1" dirty="0">
                  <a:solidFill>
                    <a:prstClr val="black"/>
                  </a:solidFill>
                </a:rPr>
                <a:t>Want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549" y="4881600"/>
              <a:ext cx="957987" cy="113739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-1422400" y="5994400"/>
            <a:ext cx="7086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500" i="1" dirty="0" smtClean="0">
                <a:solidFill>
                  <a:prstClr val="black"/>
                </a:solidFill>
              </a:rPr>
              <a:t>Across the Lifespan</a:t>
            </a:r>
            <a:endParaRPr lang="en-US" sz="25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89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7040" y="5418668"/>
            <a:ext cx="8125460" cy="126661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Individualized Supports </a:t>
            </a:r>
            <a:br>
              <a:rPr lang="en-US" sz="4000" dirty="0" smtClean="0"/>
            </a:br>
            <a:r>
              <a:rPr lang="en-US" sz="4000" dirty="0" smtClean="0"/>
              <a:t>to Achieve a Good Life</a:t>
            </a:r>
            <a:endParaRPr lang="en-US" sz="4000" dirty="0"/>
          </a:p>
        </p:txBody>
      </p:sp>
      <p:pic>
        <p:nvPicPr>
          <p:cNvPr id="8" name="Picture Placeholder 7" descr="Klebas3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11303" r="-1130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07492" y="6622903"/>
            <a:ext cx="6922008" cy="2350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People Need to be Supported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7004" y="442970"/>
            <a:ext cx="5288682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b="1" dirty="0" smtClean="0"/>
              <a:t>People with disabilities and their families… </a:t>
            </a:r>
          </a:p>
          <a:p>
            <a:pPr marL="0" indent="0">
              <a:buNone/>
            </a:pPr>
            <a:r>
              <a:rPr lang="en-US" sz="3800" dirty="0" smtClean="0"/>
              <a:t>have </a:t>
            </a:r>
            <a:r>
              <a:rPr lang="en-US" sz="3800" b="1" dirty="0"/>
              <a:t>access to resources and supports</a:t>
            </a:r>
            <a:r>
              <a:rPr lang="en-US" sz="3800" dirty="0"/>
              <a:t>, that are person and family centered and directed, that </a:t>
            </a:r>
            <a:r>
              <a:rPr lang="en-US" sz="3800" b="1" dirty="0"/>
              <a:t>enhance individual lives and maintain the family well-being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r>
              <a:rPr lang="en-US" sz="4000" dirty="0"/>
              <a:t> </a:t>
            </a:r>
          </a:p>
          <a:p>
            <a:pPr marL="0" indent="0">
              <a:buNone/>
            </a:pPr>
            <a:r>
              <a:rPr lang="en-US" sz="4000" dirty="0"/>
              <a:t>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105286" y="2807824"/>
            <a:ext cx="2607000" cy="26072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Life Course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70" y="3351338"/>
            <a:ext cx="2019183" cy="201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644" y="1715214"/>
            <a:ext cx="8238156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pPr algn="ctr"/>
            <a:endParaRPr lang="en-US" sz="2600" b="1" dirty="0"/>
          </a:p>
          <a:p>
            <a:pPr algn="ctr"/>
            <a:endParaRPr lang="en-US" sz="2600" b="1" dirty="0"/>
          </a:p>
          <a:p>
            <a:pPr algn="ctr"/>
            <a:r>
              <a:rPr lang="en-US" sz="2600" b="1" dirty="0" smtClean="0"/>
              <a:t>Project </a:t>
            </a:r>
            <a:r>
              <a:rPr lang="en-US" sz="2600" b="1" dirty="0"/>
              <a:t>Goal</a:t>
            </a:r>
          </a:p>
          <a:p>
            <a:pPr algn="ctr"/>
            <a:r>
              <a:rPr lang="en-US" sz="2600" dirty="0"/>
              <a:t>To build capacity through a community of practice across and within States to create policies, </a:t>
            </a:r>
            <a:r>
              <a:rPr lang="en-US" sz="2600" dirty="0" smtClean="0"/>
              <a:t>practices and </a:t>
            </a:r>
            <a:r>
              <a:rPr lang="en-US" sz="2600" dirty="0"/>
              <a:t>systems to better assist and support families than include a member with </a:t>
            </a:r>
            <a:r>
              <a:rPr lang="en-US" sz="2600" dirty="0" smtClean="0"/>
              <a:t>intellectual and developmental disability </a:t>
            </a:r>
            <a:r>
              <a:rPr lang="en-US" sz="2600" dirty="0"/>
              <a:t>across the lifespan</a:t>
            </a:r>
            <a:r>
              <a:rPr lang="en-US" sz="2600" dirty="0" smtClean="0"/>
              <a:t>.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5" y="379201"/>
            <a:ext cx="8066087" cy="1103946"/>
          </a:xfrm>
        </p:spPr>
      </p:pic>
      <p:grpSp>
        <p:nvGrpSpPr>
          <p:cNvPr id="70" name="Group 69"/>
          <p:cNvGrpSpPr/>
          <p:nvPr/>
        </p:nvGrpSpPr>
        <p:grpSpPr>
          <a:xfrm>
            <a:off x="448645" y="5468580"/>
            <a:ext cx="8066087" cy="1005840"/>
            <a:chOff x="448645" y="5468580"/>
            <a:chExt cx="8066087" cy="1005840"/>
          </a:xfrm>
        </p:grpSpPr>
        <p:grpSp>
          <p:nvGrpSpPr>
            <p:cNvPr id="43" name="Group 42"/>
            <p:cNvGrpSpPr/>
            <p:nvPr/>
          </p:nvGrpSpPr>
          <p:grpSpPr>
            <a:xfrm>
              <a:off x="1814269" y="5468580"/>
              <a:ext cx="801059" cy="1005840"/>
              <a:chOff x="3846286" y="2345774"/>
              <a:chExt cx="1577743" cy="198107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6286" y="2345774"/>
                <a:ext cx="1577743" cy="198107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4236657" y="2955459"/>
                <a:ext cx="796999" cy="606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DC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48645" y="5469473"/>
              <a:ext cx="1101446" cy="974953"/>
              <a:chOff x="783186" y="2347533"/>
              <a:chExt cx="2169375" cy="1920240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186" y="2347533"/>
                <a:ext cx="2169375" cy="1920240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1461959" y="2886581"/>
                <a:ext cx="811829" cy="606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CT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879506" y="5469473"/>
              <a:ext cx="1128690" cy="974953"/>
              <a:chOff x="6113784" y="2347533"/>
              <a:chExt cx="2223034" cy="192024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3784" y="2347533"/>
                <a:ext cx="2223034" cy="192024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625124" y="2952962"/>
                <a:ext cx="1011670" cy="606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MO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801382" y="5674276"/>
              <a:ext cx="1472063" cy="376662"/>
              <a:chOff x="5830698" y="5674276"/>
              <a:chExt cx="1472063" cy="37666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0698" y="5674276"/>
                <a:ext cx="1472063" cy="376662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287482" y="5705556"/>
                <a:ext cx="4362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TN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537622" y="5727006"/>
              <a:ext cx="977110" cy="640746"/>
              <a:chOff x="7537622" y="5727006"/>
              <a:chExt cx="977110" cy="640746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622" y="5727006"/>
                <a:ext cx="977110" cy="640746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>
                <a:spLocks noChangeAspect="1"/>
              </p:cNvSpPr>
              <p:nvPr/>
            </p:nvSpPr>
            <p:spPr>
              <a:xfrm>
                <a:off x="7759015" y="5893491"/>
                <a:ext cx="5343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WA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272374" y="5576091"/>
              <a:ext cx="1264830" cy="640080"/>
              <a:chOff x="4299693" y="5576091"/>
              <a:chExt cx="1264830" cy="640080"/>
            </a:xfrm>
          </p:grpSpPr>
          <p:pic>
            <p:nvPicPr>
              <p:cNvPr id="59" name="Content Placeholder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9693" y="5576091"/>
                <a:ext cx="1264830" cy="640080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4767029" y="5742242"/>
                <a:ext cx="5803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OK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52600"/>
            <a:ext cx="339471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64" y="-76200"/>
            <a:ext cx="8079581" cy="16581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Three Types of Supports</a:t>
            </a:r>
          </a:p>
        </p:txBody>
      </p:sp>
      <p:pic>
        <p:nvPicPr>
          <p:cNvPr id="4" name="Content Placeholder 3" descr="buckets-for-white-backgroun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1" r="-11141"/>
          <a:stretch>
            <a:fillRect/>
          </a:stretch>
        </p:blipFill>
        <p:spPr>
          <a:xfrm>
            <a:off x="-381000" y="1295400"/>
            <a:ext cx="9698863" cy="5334000"/>
          </a:xfrm>
        </p:spPr>
      </p:pic>
      <p:sp>
        <p:nvSpPr>
          <p:cNvPr id="5" name="TextBox 4"/>
          <p:cNvSpPr txBox="1"/>
          <p:nvPr/>
        </p:nvSpPr>
        <p:spPr>
          <a:xfrm>
            <a:off x="1066800" y="3962400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black"/>
                </a:solidFill>
              </a:rPr>
              <a:t>Discovery &amp; Navigation</a:t>
            </a:r>
          </a:p>
          <a:p>
            <a:pPr algn="ctr"/>
            <a:r>
              <a:rPr lang="en-US" sz="2200" b="1" i="1" dirty="0">
                <a:solidFill>
                  <a:prstClr val="black"/>
                </a:solidFill>
              </a:rPr>
              <a:t>(Info and Training)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9053" y="4343400"/>
            <a:ext cx="20373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black"/>
                </a:solidFill>
              </a:rPr>
              <a:t>Connecting &amp; Networking</a:t>
            </a:r>
          </a:p>
          <a:p>
            <a:pPr algn="ctr"/>
            <a:r>
              <a:rPr lang="en-US" sz="2200" b="1" i="1" dirty="0">
                <a:solidFill>
                  <a:prstClr val="black"/>
                </a:solidFill>
              </a:rPr>
              <a:t>(Talking to Someone that has been there)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3657600"/>
            <a:ext cx="205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black"/>
                </a:solidFill>
              </a:rPr>
              <a:t>Goods &amp;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Services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(Day to Day, Medical, Financial Supports)</a:t>
            </a:r>
          </a:p>
        </p:txBody>
      </p:sp>
    </p:spTree>
    <p:extLst>
      <p:ext uri="{BB962C8B-B14F-4D97-AF65-F5344CB8AC3E}">
        <p14:creationId xmlns:p14="http://schemas.microsoft.com/office/powerpoint/2010/main" val="34164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355" y="232122"/>
            <a:ext cx="8079581" cy="1658198"/>
          </a:xfrm>
        </p:spPr>
        <p:txBody>
          <a:bodyPr/>
          <a:lstStyle/>
          <a:p>
            <a:pPr algn="ctr"/>
            <a:r>
              <a:rPr lang="en-US" dirty="0" smtClean="0"/>
              <a:t>Types of Supports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5" y="1921829"/>
            <a:ext cx="8480742" cy="412775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869000" y="646245"/>
            <a:ext cx="913566" cy="891372"/>
          </a:xfrm>
          <a:prstGeom prst="star5">
            <a:avLst>
              <a:gd name="adj" fmla="val 17803"/>
              <a:gd name="hf" fmla="val 105146"/>
              <a:gd name="vf" fmla="val 11055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8486" y="5418668"/>
            <a:ext cx="8925514" cy="124475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Integrated Star</a:t>
            </a:r>
            <a:br>
              <a:rPr lang="en-US" sz="4000" dirty="0" smtClean="0"/>
            </a:br>
            <a:r>
              <a:rPr lang="en-US" sz="4000" dirty="0" smtClean="0"/>
              <a:t>for Problem Solving &amp; Exploring Options </a:t>
            </a:r>
            <a:endParaRPr lang="en-US" sz="40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idx="1"/>
          </p:nvPr>
        </p:nvSpPr>
        <p:spPr/>
      </p:sp>
      <p:sp>
        <p:nvSpPr>
          <p:cNvPr id="5" name="Subtitle 4"/>
          <p:cNvSpPr>
            <a:spLocks noGrp="1"/>
          </p:cNvSpPr>
          <p:nvPr>
            <p:ph type="body" sz="half" idx="2"/>
          </p:nvPr>
        </p:nvSpPr>
        <p:spPr>
          <a:xfrm>
            <a:off x="507492" y="6581701"/>
            <a:ext cx="6922008" cy="276298"/>
          </a:xfrm>
        </p:spPr>
        <p:txBody>
          <a:bodyPr>
            <a:normAutofit fontScale="40000" lnSpcReduction="20000"/>
          </a:bodyPr>
          <a:lstStyle/>
          <a:p>
            <a:r>
              <a:rPr lang="en-US" sz="4000" dirty="0" smtClean="0"/>
              <a:t> 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1855"/>
            <a:ext cx="9143999" cy="685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14"/>
            <a:ext cx="9144000" cy="1658198"/>
          </a:xfrm>
        </p:spPr>
        <p:txBody>
          <a:bodyPr>
            <a:noAutofit/>
          </a:bodyPr>
          <a:lstStyle/>
          <a:p>
            <a:pPr algn="ctr"/>
            <a:r>
              <a:rPr lang="en-US" sz="4000" spc="-300" dirty="0" smtClean="0"/>
              <a:t>Identifying</a:t>
            </a:r>
            <a:r>
              <a:rPr lang="en-US" sz="4000" spc="-300" dirty="0"/>
              <a:t>, Developing </a:t>
            </a:r>
            <a:r>
              <a:rPr lang="en-US" sz="4000" spc="-300" dirty="0" smtClean="0"/>
              <a:t>and </a:t>
            </a:r>
            <a:r>
              <a:rPr lang="en-US" sz="4000" spc="-300" dirty="0"/>
              <a:t>Integrating  </a:t>
            </a:r>
            <a:r>
              <a:rPr lang="en-US" sz="4000" spc="-300" dirty="0" smtClean="0"/>
              <a:t/>
            </a:r>
            <a:br>
              <a:rPr lang="en-US" sz="4000" spc="-300" dirty="0" smtClean="0"/>
            </a:br>
            <a:r>
              <a:rPr lang="en-US" sz="4000" spc="-300" dirty="0" smtClean="0"/>
              <a:t>Supports </a:t>
            </a:r>
            <a:r>
              <a:rPr lang="en-US" sz="4000" spc="-300" dirty="0"/>
              <a:t>&amp;</a:t>
            </a:r>
            <a:r>
              <a:rPr lang="en-US" sz="4000" spc="-300" dirty="0" smtClean="0"/>
              <a:t> </a:t>
            </a:r>
            <a:r>
              <a:rPr lang="en-US" sz="4000" spc="-300" dirty="0"/>
              <a:t>Services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46" y="2075396"/>
            <a:ext cx="4885487" cy="46502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9486" y="2586406"/>
            <a:ext cx="1188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white"/>
                </a:solidFill>
              </a:rPr>
              <a:t>i</a:t>
            </a:r>
            <a:r>
              <a:rPr lang="en-US" sz="1400" dirty="0" smtClean="0">
                <a:solidFill>
                  <a:prstClr val="white"/>
                </a:solidFill>
              </a:rPr>
              <a:t>-pad/smart phone 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apps, remote monitoring, 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cognitive accessibility, 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adaptive equipment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9486" y="5026429"/>
            <a:ext cx="169862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school, businesses, 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church/faith  based,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public transportation,</a:t>
            </a:r>
          </a:p>
          <a:p>
            <a:r>
              <a:rPr lang="en-US" sz="1400" dirty="0" smtClean="0">
                <a:solidFill>
                  <a:prstClr val="white"/>
                </a:solidFill>
              </a:rPr>
              <a:t>parks and recreation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0000" y="4841763"/>
            <a:ext cx="179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SHS services,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Special Ed, 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Medicaid, 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section 8,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Food Stamps,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</a:rPr>
              <a:t>Vocational Rehab (VR)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83215" y="2586406"/>
            <a:ext cx="10787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family, friends, neighbors, co-workers, community members, church members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7717" y="2461967"/>
            <a:ext cx="2116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person or family resources, abilities, strengths, characteristics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0318" y="5334462"/>
            <a:ext cx="9154318" cy="1523538"/>
          </a:xfrm>
        </p:spPr>
        <p:txBody>
          <a:bodyPr/>
          <a:lstStyle/>
          <a:p>
            <a:r>
              <a:rPr lang="en-US" sz="4400" dirty="0" err="1" smtClean="0"/>
              <a:t>LifeCourse</a:t>
            </a:r>
            <a:r>
              <a:rPr lang="en-US" sz="4400" dirty="0" smtClean="0"/>
              <a:t> Framework</a:t>
            </a:r>
            <a:r>
              <a:rPr lang="en-US" sz="4400" dirty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and Tools in Action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26" y="0"/>
            <a:ext cx="9429488" cy="55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590" y="1006669"/>
            <a:ext cx="2877415" cy="1920240"/>
          </a:xfrm>
        </p:spPr>
        <p:txBody>
          <a:bodyPr/>
          <a:lstStyle/>
          <a:p>
            <a:pPr algn="ctr"/>
            <a:r>
              <a:rPr lang="en-US" dirty="0" smtClean="0"/>
              <a:t>Peyton’s Plan </a:t>
            </a:r>
            <a:br>
              <a:rPr lang="en-US" dirty="0" smtClean="0"/>
            </a:br>
            <a:r>
              <a:rPr lang="en-US" dirty="0" smtClean="0"/>
              <a:t>for Inclusion in </a:t>
            </a:r>
            <a:br>
              <a:rPr lang="en-US" dirty="0" smtClean="0"/>
            </a:br>
            <a:r>
              <a:rPr lang="en-US" dirty="0" smtClean="0"/>
              <a:t>School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5029200" cy="60960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Using the </a:t>
            </a:r>
            <a:r>
              <a:rPr lang="en-US" sz="2800" dirty="0" err="1" smtClean="0">
                <a:solidFill>
                  <a:srgbClr val="FFFFFF"/>
                </a:solidFill>
              </a:rPr>
              <a:t>LifeCourse</a:t>
            </a:r>
            <a:r>
              <a:rPr lang="en-US" sz="2800" dirty="0" smtClean="0">
                <a:solidFill>
                  <a:srgbClr val="FFFFFF"/>
                </a:solidFill>
              </a:rPr>
              <a:t> Tools to Transform the Way the School Thinks about Inclusion for Peyton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photo 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8292" r="14512" b="27022"/>
          <a:stretch/>
        </p:blipFill>
        <p:spPr>
          <a:xfrm>
            <a:off x="-1" y="-15798"/>
            <a:ext cx="5815787" cy="687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2"/>
            <a:ext cx="8079581" cy="165819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Peyton’s Good Life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peyton-trajec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239000" cy="4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079581" cy="1430201"/>
          </a:xfrm>
        </p:spPr>
        <p:txBody>
          <a:bodyPr>
            <a:normAutofit/>
          </a:bodyPr>
          <a:lstStyle/>
          <a:p>
            <a:pPr algn="ctr"/>
            <a:r>
              <a:rPr lang="en-US" sz="4400" spc="-120" dirty="0">
                <a:solidFill>
                  <a:srgbClr val="7030A0"/>
                </a:solidFill>
                <a:latin typeface="Georgia"/>
                <a:cs typeface="Arial" charset="0"/>
              </a:rPr>
              <a:t>Peyton’s Integrated Good Life</a:t>
            </a:r>
          </a:p>
        </p:txBody>
      </p:sp>
      <p:pic>
        <p:nvPicPr>
          <p:cNvPr id="4" name="Picture 3" descr="peyton-integrated-supports-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43" y="1086182"/>
            <a:ext cx="4143777" cy="5593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2" y="1086182"/>
            <a:ext cx="4259874" cy="5507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9581" cy="165819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Ben’s GOOD LIFE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>
            <a:off x="7189" y="1734610"/>
            <a:ext cx="9164574" cy="5123390"/>
            <a:chOff x="0" y="-17990"/>
            <a:chExt cx="9164574" cy="5123390"/>
          </a:xfrm>
        </p:grpSpPr>
        <p:pic>
          <p:nvPicPr>
            <p:cNvPr id="4" name="Picture 3" descr="Ben tat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8" b="4851"/>
            <a:stretch/>
          </p:blipFill>
          <p:spPr>
            <a:xfrm>
              <a:off x="4419600" y="-17990"/>
              <a:ext cx="4744974" cy="512339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6" name="Picture 5" descr="Ben tat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7" b="8190"/>
            <a:stretch/>
          </p:blipFill>
          <p:spPr>
            <a:xfrm flipH="1">
              <a:off x="0" y="-17990"/>
              <a:ext cx="4419600" cy="512339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8994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237" y="641763"/>
            <a:ext cx="3367764" cy="5393549"/>
          </a:xfrm>
        </p:spPr>
        <p:txBody>
          <a:bodyPr anchor="t"/>
          <a:lstStyle/>
          <a:p>
            <a:pPr algn="ctr"/>
            <a:r>
              <a:rPr lang="en-US" dirty="0" smtClean="0"/>
              <a:t>Tools Used for Planning and Day-to-Day Supports</a:t>
            </a:r>
            <a:br>
              <a:rPr lang="en-US" dirty="0" smtClean="0"/>
            </a:br>
            <a:r>
              <a:rPr lang="en-US" dirty="0" smtClean="0"/>
              <a:t>for DMH</a:t>
            </a:r>
            <a:br>
              <a:rPr lang="en-US" dirty="0" smtClean="0"/>
            </a:br>
            <a:r>
              <a:rPr lang="en-US" dirty="0" smtClean="0"/>
              <a:t>Division of DD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300" i="1" dirty="0" smtClean="0"/>
              <a:t>(Ben’s One Page Profile)</a:t>
            </a:r>
            <a:endParaRPr lang="en-US" sz="3300" i="1" dirty="0"/>
          </a:p>
        </p:txBody>
      </p:sp>
      <p:pic>
        <p:nvPicPr>
          <p:cNvPr id="5" name="Content Placeholder 4" descr="Ben S. one page profi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" t="190" r="-202" b="-22"/>
          <a:stretch/>
        </p:blipFill>
        <p:spPr>
          <a:xfrm>
            <a:off x="497840" y="172720"/>
            <a:ext cx="4826000" cy="656336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7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2210" y="499533"/>
            <a:ext cx="8079581" cy="74143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Funded by </a:t>
            </a:r>
            <a:endParaRPr lang="en-US" sz="4400" dirty="0"/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553316" y="2463358"/>
            <a:ext cx="8079581" cy="74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spc="0" dirty="0"/>
              <a:t>National Partners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44" y="1355741"/>
            <a:ext cx="2828925" cy="76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9" y="5572969"/>
            <a:ext cx="2430515" cy="752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30" y="5535809"/>
            <a:ext cx="2154550" cy="8495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5535" r="69579" b="11121"/>
          <a:stretch/>
        </p:blipFill>
        <p:spPr>
          <a:xfrm>
            <a:off x="6918407" y="3263438"/>
            <a:ext cx="1034467" cy="9404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28" y="3261515"/>
            <a:ext cx="1974356" cy="9266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707" r="62572" b="43755"/>
          <a:stretch/>
        </p:blipFill>
        <p:spPr>
          <a:xfrm>
            <a:off x="697696" y="3378087"/>
            <a:ext cx="2213947" cy="634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3"/>
          <a:stretch/>
        </p:blipFill>
        <p:spPr>
          <a:xfrm>
            <a:off x="1153960" y="4325853"/>
            <a:ext cx="1156104" cy="1006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/>
          <a:stretch/>
        </p:blipFill>
        <p:spPr>
          <a:xfrm>
            <a:off x="3675250" y="4325853"/>
            <a:ext cx="1835711" cy="10120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b="14118"/>
          <a:stretch/>
        </p:blipFill>
        <p:spPr>
          <a:xfrm>
            <a:off x="6495597" y="4346187"/>
            <a:ext cx="1880085" cy="9657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b="12792"/>
          <a:stretch/>
        </p:blipFill>
        <p:spPr>
          <a:xfrm>
            <a:off x="6122564" y="5535809"/>
            <a:ext cx="2510333" cy="8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079581" cy="1100667"/>
          </a:xfrm>
        </p:spPr>
        <p:txBody>
          <a:bodyPr/>
          <a:lstStyle/>
          <a:p>
            <a:pPr algn="ctr"/>
            <a:r>
              <a:rPr lang="en-US" dirty="0" smtClean="0"/>
              <a:t>Ben’s Life Trajectory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-22"/>
          <a:stretch>
            <a:fillRect/>
          </a:stretch>
        </p:blipFill>
        <p:spPr bwMode="auto">
          <a:xfrm>
            <a:off x="838201" y="983807"/>
            <a:ext cx="7543800" cy="582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Family to Family Team\TOOLKITS\Life Course Tool Kit\Graphics\new-integrated-supports-jan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26" y="457200"/>
            <a:ext cx="632437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313" y="272421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Ben’s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2315" y="1435775"/>
            <a:ext cx="190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I-pad, apps, Facebook,</a:t>
            </a:r>
          </a:p>
          <a:p>
            <a:r>
              <a:rPr lang="en-US" b="1" dirty="0" err="1">
                <a:solidFill>
                  <a:prstClr val="white"/>
                </a:solidFill>
              </a:rPr>
              <a:t>Facetime</a:t>
            </a:r>
            <a:r>
              <a:rPr lang="en-US" b="1" dirty="0">
                <a:solidFill>
                  <a:prstClr val="white"/>
                </a:solidFill>
              </a:rPr>
              <a:t>, </a:t>
            </a:r>
          </a:p>
          <a:p>
            <a:r>
              <a:rPr lang="en-US" b="1" dirty="0">
                <a:solidFill>
                  <a:prstClr val="white"/>
                </a:solidFill>
              </a:rPr>
              <a:t>Digital watch, </a:t>
            </a:r>
          </a:p>
          <a:p>
            <a:r>
              <a:rPr lang="en-US" b="1" dirty="0">
                <a:solidFill>
                  <a:prstClr val="white"/>
                </a:solidFill>
              </a:rPr>
              <a:t>Vibrating toothbrush,</a:t>
            </a:r>
          </a:p>
          <a:p>
            <a:r>
              <a:rPr lang="en-US" b="1" dirty="0">
                <a:solidFill>
                  <a:prstClr val="white"/>
                </a:solidFill>
              </a:rPr>
              <a:t> Glasses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4179897"/>
            <a:ext cx="3174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Omni bus, Walmart, </a:t>
            </a:r>
          </a:p>
          <a:p>
            <a:r>
              <a:rPr lang="en-US" b="1" dirty="0">
                <a:solidFill>
                  <a:prstClr val="white"/>
                </a:solidFill>
              </a:rPr>
              <a:t>24 Hour Fitness, </a:t>
            </a:r>
          </a:p>
          <a:p>
            <a:r>
              <a:rPr lang="en-US" b="1" dirty="0">
                <a:solidFill>
                  <a:prstClr val="white"/>
                </a:solidFill>
              </a:rPr>
              <a:t>library, Price Chopper, Dr. T.,</a:t>
            </a:r>
          </a:p>
          <a:p>
            <a:r>
              <a:rPr lang="en-US" b="1" dirty="0">
                <a:solidFill>
                  <a:prstClr val="white"/>
                </a:solidFill>
              </a:rPr>
              <a:t>St. Ann’s church, ES Fire </a:t>
            </a:r>
            <a:r>
              <a:rPr lang="en-US" b="1" dirty="0" err="1">
                <a:solidFill>
                  <a:prstClr val="white"/>
                </a:solidFill>
              </a:rPr>
              <a:t>Dept</a:t>
            </a:r>
            <a:r>
              <a:rPr lang="en-US" b="1" dirty="0">
                <a:solidFill>
                  <a:prstClr val="white"/>
                </a:solidFill>
              </a:rPr>
              <a:t>,</a:t>
            </a:r>
          </a:p>
          <a:p>
            <a:r>
              <a:rPr lang="en-US" b="1" dirty="0">
                <a:solidFill>
                  <a:prstClr val="white"/>
                </a:solidFill>
              </a:rPr>
              <a:t>joint bank account,  direct deposit,  Power of  attorney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158775"/>
            <a:ext cx="198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b="1" dirty="0">
                <a:solidFill>
                  <a:prstClr val="white"/>
                </a:solidFill>
              </a:rPr>
              <a:t>Dad, Mom, Matt, Zac, Ali, Chad,   Ericka, </a:t>
            </a:r>
            <a:r>
              <a:rPr lang="en-US" b="1" dirty="0" err="1">
                <a:solidFill>
                  <a:prstClr val="white"/>
                </a:solidFill>
              </a:rPr>
              <a:t>Sheli</a:t>
            </a:r>
            <a:r>
              <a:rPr lang="en-US" b="1" dirty="0">
                <a:solidFill>
                  <a:prstClr val="white"/>
                </a:solidFill>
              </a:rPr>
              <a:t>,</a:t>
            </a:r>
          </a:p>
          <a:p>
            <a:r>
              <a:rPr lang="en-US" b="1" dirty="0">
                <a:solidFill>
                  <a:prstClr val="white"/>
                </a:solidFill>
              </a:rPr>
              <a:t>Firemen friends,</a:t>
            </a:r>
          </a:p>
          <a:p>
            <a:r>
              <a:rPr lang="en-US" b="1" dirty="0">
                <a:solidFill>
                  <a:prstClr val="white"/>
                </a:solidFill>
              </a:rPr>
              <a:t>Ange, Pam, Wally, Josh B., Matt S., </a:t>
            </a:r>
          </a:p>
          <a:p>
            <a:r>
              <a:rPr lang="en-US" b="1" dirty="0">
                <a:solidFill>
                  <a:prstClr val="white"/>
                </a:solidFill>
              </a:rPr>
              <a:t>    Mike, Nick, </a:t>
            </a:r>
          </a:p>
          <a:p>
            <a:r>
              <a:rPr lang="en-US" b="1" dirty="0">
                <a:solidFill>
                  <a:prstClr val="white"/>
                </a:solidFill>
              </a:rPr>
              <a:t>Scouting friends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4179897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PCA –DDD, self-</a:t>
            </a:r>
          </a:p>
          <a:p>
            <a:r>
              <a:rPr lang="en-US" b="1" dirty="0">
                <a:solidFill>
                  <a:prstClr val="white"/>
                </a:solidFill>
              </a:rPr>
              <a:t>directed supports</a:t>
            </a:r>
          </a:p>
          <a:p>
            <a:r>
              <a:rPr lang="en-US" b="1" dirty="0">
                <a:solidFill>
                  <a:prstClr val="white"/>
                </a:solidFill>
              </a:rPr>
              <a:t>Social Security,</a:t>
            </a:r>
          </a:p>
          <a:p>
            <a:r>
              <a:rPr lang="en-US" b="1" dirty="0">
                <a:solidFill>
                  <a:prstClr val="white"/>
                </a:solidFill>
              </a:rPr>
              <a:t>Medicaid, Special</a:t>
            </a:r>
          </a:p>
          <a:p>
            <a:r>
              <a:rPr lang="en-US" b="1" dirty="0">
                <a:solidFill>
                  <a:prstClr val="white"/>
                </a:solidFill>
              </a:rPr>
              <a:t>Needs Trust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900" y="102044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Outgoing personality, friendly, Eagle Scout, </a:t>
            </a:r>
          </a:p>
          <a:p>
            <a:pPr algn="ctr"/>
            <a:r>
              <a:rPr lang="en-US" b="1" dirty="0">
                <a:solidFill>
                  <a:prstClr val="white"/>
                </a:solidFill>
              </a:rPr>
              <a:t>can ride city bus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" y="191164"/>
            <a:ext cx="2286000" cy="267765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+mj-lt"/>
              </a:rPr>
              <a:t>Ben’s Integrated Services and Supports Star</a:t>
            </a:r>
          </a:p>
          <a:p>
            <a:endParaRPr lang="en-US" dirty="0"/>
          </a:p>
        </p:txBody>
      </p:sp>
      <p:pic>
        <p:nvPicPr>
          <p:cNvPr id="10242" name="Picture 2" descr="C:\Users\stjohnj\Downloads\10505378_10202470212380937_8312045679633415656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-5802" r="8610" b="741"/>
          <a:stretch/>
        </p:blipFill>
        <p:spPr bwMode="auto">
          <a:xfrm>
            <a:off x="167640" y="2906708"/>
            <a:ext cx="2270760" cy="36754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22481" cy="948267"/>
          </a:xfrm>
        </p:spPr>
        <p:txBody>
          <a:bodyPr>
            <a:noAutofit/>
          </a:bodyPr>
          <a:lstStyle/>
          <a:p>
            <a:r>
              <a:rPr lang="en-US" spc="-300" dirty="0"/>
              <a:t>Integrating Supports into Real Life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9500"/>
            <a:ext cx="3615802" cy="467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16014" cy="4678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3602998"/>
          </a:xfrm>
        </p:spPr>
        <p:txBody>
          <a:bodyPr/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US" sz="4000" dirty="0" smtClean="0"/>
              <a:t>Ben’s Integrated Activities</a:t>
            </a:r>
            <a:endParaRPr lang="en-US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" y="524353"/>
            <a:ext cx="4563130" cy="5886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5313680"/>
            <a:ext cx="2548890" cy="32512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627802"/>
            <a:ext cx="8079581" cy="1658198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Darien – age 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5627" y="1707573"/>
            <a:ext cx="3415146" cy="4419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657600" cy="473336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534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72981"/>
            <a:ext cx="4267200" cy="5521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240278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6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342900" eaLnBrk="1" hangingPunct="1">
              <a:defRPr/>
            </a:pPr>
            <a:r>
              <a:rPr lang="en-US" sz="3600" b="1" spc="-12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MS PGothic" charset="0"/>
                <a:cs typeface="+mj-cs"/>
              </a:rPr>
              <a:t>Elizabeth’s </a:t>
            </a:r>
          </a:p>
          <a:p>
            <a:pPr algn="ctr" defTabSz="342900" eaLnBrk="1" hangingPunct="1">
              <a:defRPr/>
            </a:pPr>
            <a:r>
              <a:rPr lang="en-US" sz="3600" b="1" spc="-12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MS PGothic" charset="0"/>
                <a:cs typeface="+mj-cs"/>
              </a:rPr>
              <a:t>Health and Wellness  Trajectory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4362" y="2561932"/>
            <a:ext cx="5743231" cy="3184128"/>
            <a:chOff x="444362" y="2561932"/>
            <a:chExt cx="5743231" cy="3184128"/>
          </a:xfrm>
        </p:grpSpPr>
        <p:sp>
          <p:nvSpPr>
            <p:cNvPr id="6" name="TextBox 5"/>
            <p:cNvSpPr txBox="1"/>
            <p:nvPr/>
          </p:nvSpPr>
          <p:spPr>
            <a:xfrm>
              <a:off x="444362" y="5422895"/>
              <a:ext cx="574323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prstClr val="black"/>
                  </a:solidFill>
                  <a:latin typeface="Trebuchet MS" panose="020B0603020202020204"/>
                  <a:ea typeface="MS PGothic" pitchFamily="34" charset="-128"/>
                </a:rPr>
                <a:t>  </a:t>
              </a:r>
              <a:r>
                <a:rPr lang="en-US" sz="1050" kern="0" dirty="0">
                  <a:solidFill>
                    <a:srgbClr val="564B3C"/>
                  </a:solidFill>
                  <a:latin typeface="Trebuchet MS" panose="020B0603020202020204"/>
                  <a:ea typeface="MS PGothic" pitchFamily="34" charset="-128"/>
                </a:rPr>
                <a:t>5 Months…………….1 year…………………2 years</a:t>
              </a:r>
            </a:p>
          </p:txBody>
        </p:sp>
        <p:pic>
          <p:nvPicPr>
            <p:cNvPr id="7" name="Picture 1" descr="baby-blu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62" y="4832749"/>
              <a:ext cx="514350" cy="52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29"/>
            <p:cNvCxnSpPr>
              <a:cxnSpLocks noChangeShapeType="1"/>
            </p:cNvCxnSpPr>
            <p:nvPr/>
          </p:nvCxnSpPr>
          <p:spPr bwMode="auto">
            <a:xfrm flipV="1">
              <a:off x="950378" y="3555207"/>
              <a:ext cx="4269581" cy="1504950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27649"/>
            <p:cNvCxnSpPr>
              <a:cxnSpLocks noChangeShapeType="1"/>
            </p:cNvCxnSpPr>
            <p:nvPr/>
          </p:nvCxnSpPr>
          <p:spPr bwMode="auto">
            <a:xfrm flipV="1">
              <a:off x="2141640" y="2945574"/>
              <a:ext cx="3078319" cy="1157376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394038" y="5041107"/>
              <a:ext cx="25491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prstClr val="black"/>
                  </a:solidFill>
                  <a:latin typeface="Trebuchet MS" panose="020B0603020202020204"/>
                  <a:ea typeface="MS PGothic" pitchFamily="34" charset="-128"/>
                </a:rPr>
                <a:t> </a:t>
              </a:r>
              <a:r>
                <a:rPr lang="en-US" sz="1050" kern="0" dirty="0">
                  <a:solidFill>
                    <a:srgbClr val="FF0000"/>
                  </a:solidFill>
                  <a:latin typeface="Trebuchet MS" panose="020B0603020202020204"/>
                  <a:ea typeface="MS PGothic" pitchFamily="34" charset="-128"/>
                </a:rPr>
                <a:t>Charted trajectory stoma</a:t>
              </a:r>
              <a:endParaRPr lang="en-US" sz="788" kern="0" dirty="0">
                <a:solidFill>
                  <a:srgbClr val="FF0000"/>
                </a:solidFill>
                <a:latin typeface="Trebuchet MS" panose="020B0603020202020204"/>
                <a:ea typeface="MS PGothic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389092">
              <a:off x="922997" y="4198878"/>
              <a:ext cx="28496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prstClr val="black"/>
                  </a:solidFill>
                  <a:latin typeface="Trebuchet MS" panose="020B0603020202020204"/>
                  <a:ea typeface="MS PGothic" pitchFamily="34" charset="-128"/>
                </a:rPr>
                <a:t> </a:t>
              </a:r>
              <a:r>
                <a:rPr lang="en-US" sz="1050" kern="0" dirty="0">
                  <a:solidFill>
                    <a:srgbClr val="00B050"/>
                  </a:solidFill>
                  <a:latin typeface="Trebuchet MS" panose="020B0603020202020204"/>
                  <a:ea typeface="MS PGothic" pitchFamily="34" charset="-128"/>
                </a:rPr>
                <a:t>Peer Support / Research /Advocacy</a:t>
              </a:r>
              <a:endParaRPr lang="en-US" sz="788" kern="0" dirty="0">
                <a:solidFill>
                  <a:srgbClr val="00B050"/>
                </a:solidFill>
                <a:latin typeface="Trebuchet MS" panose="020B0603020202020204"/>
                <a:ea typeface="MS PGothic" pitchFamily="34" charset="-128"/>
              </a:endParaRPr>
            </a:p>
          </p:txBody>
        </p:sp>
        <p:pic>
          <p:nvPicPr>
            <p:cNvPr id="12" name="Picture 1" descr="baby-blu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074" y="3830658"/>
              <a:ext cx="514350" cy="52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" descr="baby-blu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973" y="3006015"/>
              <a:ext cx="514350" cy="52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27649"/>
            <p:cNvCxnSpPr>
              <a:cxnSpLocks noChangeShapeType="1"/>
            </p:cNvCxnSpPr>
            <p:nvPr/>
          </p:nvCxnSpPr>
          <p:spPr bwMode="auto">
            <a:xfrm>
              <a:off x="2141640" y="4090807"/>
              <a:ext cx="3078319" cy="741941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27649"/>
            <p:cNvCxnSpPr>
              <a:cxnSpLocks noChangeShapeType="1"/>
              <a:stCxn id="7" idx="3"/>
            </p:cNvCxnSpPr>
            <p:nvPr/>
          </p:nvCxnSpPr>
          <p:spPr bwMode="auto">
            <a:xfrm>
              <a:off x="958713" y="5092900"/>
              <a:ext cx="4388998" cy="0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27649"/>
            <p:cNvCxnSpPr>
              <a:cxnSpLocks noChangeShapeType="1"/>
              <a:stCxn id="13" idx="3"/>
            </p:cNvCxnSpPr>
            <p:nvPr/>
          </p:nvCxnSpPr>
          <p:spPr bwMode="auto">
            <a:xfrm flipV="1">
              <a:off x="3227324" y="2561932"/>
              <a:ext cx="2141651" cy="704234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 rot="20480860">
              <a:off x="3027402" y="2589603"/>
              <a:ext cx="254912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prstClr val="black"/>
                  </a:solidFill>
                  <a:latin typeface="Trebuchet MS" panose="020B0603020202020204"/>
                  <a:ea typeface="MS PGothic" pitchFamily="34" charset="-128"/>
                </a:rPr>
                <a:t> </a:t>
              </a:r>
              <a:r>
                <a:rPr lang="en-US" sz="1050" kern="0" dirty="0">
                  <a:solidFill>
                    <a:srgbClr val="FF0000"/>
                  </a:solidFill>
                  <a:latin typeface="Trebuchet MS" panose="020B0603020202020204"/>
                  <a:ea typeface="MS PGothic" pitchFamily="34" charset="-128"/>
                </a:rPr>
                <a:t>Uncharted trajectory self-</a:t>
              </a:r>
              <a:r>
                <a:rPr lang="en-US" sz="1050" kern="0" dirty="0" err="1">
                  <a:solidFill>
                    <a:srgbClr val="FF0000"/>
                  </a:solidFill>
                  <a:latin typeface="Trebuchet MS" panose="020B0603020202020204"/>
                  <a:ea typeface="MS PGothic" pitchFamily="34" charset="-128"/>
                </a:rPr>
                <a:t>cath</a:t>
              </a:r>
              <a:endParaRPr lang="en-US" sz="788" kern="0" dirty="0">
                <a:solidFill>
                  <a:srgbClr val="FF0000"/>
                </a:solidFill>
                <a:latin typeface="Trebuchet MS" panose="020B0603020202020204"/>
                <a:ea typeface="MS PGothic" pitchFamily="34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389092">
              <a:off x="1986225" y="3310081"/>
              <a:ext cx="2849624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prstClr val="black"/>
                  </a:solidFill>
                  <a:latin typeface="Trebuchet MS" panose="020B0603020202020204"/>
                  <a:ea typeface="MS PGothic" pitchFamily="34" charset="-128"/>
                </a:rPr>
                <a:t> </a:t>
              </a:r>
              <a:r>
                <a:rPr lang="en-US" sz="1050" kern="0" dirty="0">
                  <a:solidFill>
                    <a:srgbClr val="00B050"/>
                  </a:solidFill>
                  <a:latin typeface="Trebuchet MS" panose="020B0603020202020204"/>
                  <a:ea typeface="MS PGothic" pitchFamily="34" charset="-128"/>
                </a:rPr>
                <a:t>Peer Support/Research/Advocacy</a:t>
              </a:r>
              <a:endParaRPr lang="en-US" sz="788" kern="0" dirty="0">
                <a:solidFill>
                  <a:srgbClr val="00B050"/>
                </a:solidFill>
                <a:latin typeface="Trebuchet MS" panose="020B0603020202020204"/>
                <a:ea typeface="MS PGothic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15875" y="1328144"/>
            <a:ext cx="2993708" cy="4996456"/>
            <a:chOff x="5515875" y="1328144"/>
            <a:chExt cx="2993708" cy="4996456"/>
          </a:xfrm>
        </p:grpSpPr>
        <p:sp>
          <p:nvSpPr>
            <p:cNvPr id="20" name="Rounded Rectangle 19"/>
            <p:cNvSpPr/>
            <p:nvPr/>
          </p:nvSpPr>
          <p:spPr>
            <a:xfrm>
              <a:off x="5515875" y="1328144"/>
              <a:ext cx="2957513" cy="2278856"/>
            </a:xfrm>
            <a:prstGeom prst="roundRect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Self determination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Choice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Privacy</a:t>
              </a: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770898" y="1471001"/>
              <a:ext cx="2447466" cy="32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 defTabSz="342900" fontAlgn="auto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defRPr/>
              </a:pPr>
              <a:r>
                <a:rPr lang="en-US" sz="1400" b="1" kern="0" dirty="0" smtClean="0">
                  <a:solidFill>
                    <a:srgbClr val="83D3FD">
                      <a:lumMod val="50000"/>
                    </a:srgbClr>
                  </a:solidFill>
                  <a:latin typeface="Georgia"/>
                  <a:ea typeface="Calibri" panose="020F0502020204030204" pitchFamily="34" charset="0"/>
                  <a:cs typeface="Times New Roman" panose="02020603050405020304" pitchFamily="18" charset="0"/>
                </a:rPr>
                <a:t>VISION for a GOOD LIFE</a:t>
              </a:r>
              <a:endParaRPr lang="en-US" sz="1400" kern="0" dirty="0" smtClean="0">
                <a:solidFill>
                  <a:srgbClr val="83D3FD">
                    <a:lumMod val="50000"/>
                  </a:srgbClr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44927" y="3921325"/>
              <a:ext cx="2964656" cy="2403275"/>
            </a:xfrm>
            <a:prstGeom prst="roundRect">
              <a:avLst/>
            </a:prstGeom>
            <a:noFill/>
            <a:ln w="19050" cap="rnd" cmpd="sng" algn="ctr">
              <a:solidFill>
                <a:schemeClr val="accent1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Unnecessary medications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Unnecessary procedures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Georgia"/>
                </a:rPr>
                <a:t>Limiting choices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Georgia"/>
                </a:rPr>
                <a:t>Limiting self-determination</a:t>
              </a: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5969437" y="3945295"/>
              <a:ext cx="2050387" cy="429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 defTabSz="342900" fontAlgn="auto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defRPr/>
              </a:pPr>
              <a:r>
                <a:rPr lang="en-US" sz="1400" b="1" kern="0" dirty="0" smtClean="0">
                  <a:solidFill>
                    <a:srgbClr val="FF7C80">
                      <a:lumMod val="75000"/>
                    </a:srgbClr>
                  </a:solidFill>
                  <a:latin typeface="Georgia"/>
                  <a:ea typeface="Calibri" panose="020F0502020204030204" pitchFamily="34" charset="0"/>
                  <a:cs typeface="Times New Roman" panose="02020603050405020304" pitchFamily="18" charset="0"/>
                </a:rPr>
                <a:t>What I DON’T Want</a:t>
              </a:r>
              <a:endParaRPr lang="en-US" sz="1400" kern="0" dirty="0" smtClean="0">
                <a:solidFill>
                  <a:srgbClr val="FF7C80">
                    <a:lumMod val="75000"/>
                  </a:srgbClr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791686">
            <a:off x="3153805" y="4366364"/>
            <a:ext cx="254912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1500" dirty="0">
                <a:solidFill>
                  <a:prstClr val="black"/>
                </a:solidFill>
                <a:latin typeface="Trebuchet MS" panose="020B0603020202020204"/>
                <a:ea typeface="MS PGothic" pitchFamily="34" charset="-128"/>
              </a:rPr>
              <a:t> </a:t>
            </a:r>
            <a:r>
              <a:rPr lang="en-US" sz="1050" dirty="0">
                <a:solidFill>
                  <a:srgbClr val="FF0000"/>
                </a:solidFill>
                <a:latin typeface="Trebuchet MS" panose="020B0603020202020204"/>
                <a:ea typeface="MS PGothic" pitchFamily="34" charset="-128"/>
              </a:rPr>
              <a:t>Charted trajectory </a:t>
            </a:r>
            <a:r>
              <a:rPr lang="en-US" sz="1050" dirty="0" err="1">
                <a:solidFill>
                  <a:srgbClr val="FF0000"/>
                </a:solidFill>
                <a:latin typeface="Trebuchet MS" panose="020B0603020202020204"/>
                <a:ea typeface="MS PGothic" pitchFamily="34" charset="-128"/>
              </a:rPr>
              <a:t>ditropan</a:t>
            </a:r>
            <a:endParaRPr lang="en-US" sz="788" dirty="0">
              <a:solidFill>
                <a:srgbClr val="FF0000"/>
              </a:solidFill>
              <a:latin typeface="Trebuchet MS" panose="020B0603020202020204"/>
              <a:ea typeface="MS PGothic" pitchFamily="34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47800"/>
            <a:ext cx="1981200" cy="14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607254" y="194733"/>
            <a:ext cx="8079581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latin typeface="Georgia"/>
                <a:cs typeface="Arial" charset="0"/>
              </a:rPr>
              <a:t>Elementary School Trajectory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1066800"/>
            <a:ext cx="7236690" cy="559853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6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228601"/>
            <a:ext cx="8079581" cy="1066799"/>
          </a:xfrm>
        </p:spPr>
        <p:txBody>
          <a:bodyPr>
            <a:normAutofit/>
          </a:bodyPr>
          <a:lstStyle/>
          <a:p>
            <a:r>
              <a:rPr lang="en-US" dirty="0" smtClean="0"/>
              <a:t>Adult Employment Trajectory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7206" y="1295400"/>
            <a:ext cx="8103394" cy="5257799"/>
          </a:xfrm>
        </p:spPr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705600" cy="518036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2" y="381000"/>
            <a:ext cx="555673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7400" y="76200"/>
            <a:ext cx="3124200" cy="541020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3300" b="1" dirty="0" smtClean="0">
                <a:latin typeface="+mn-lt"/>
              </a:rPr>
              <a:t/>
            </a:r>
            <a:br>
              <a:rPr lang="en-US" sz="3300" b="1" dirty="0" smtClean="0">
                <a:latin typeface="+mn-lt"/>
              </a:rPr>
            </a:br>
            <a:r>
              <a:rPr lang="en-US" sz="3800" dirty="0" smtClean="0"/>
              <a:t>Domain Specific</a:t>
            </a:r>
            <a:r>
              <a:rPr lang="en-US" sz="3800" b="1" dirty="0"/>
              <a:t/>
            </a:r>
            <a:br>
              <a:rPr lang="en-US" sz="3800" b="1" dirty="0"/>
            </a:br>
            <a:r>
              <a:rPr lang="en-US" sz="3300" b="1" dirty="0" smtClean="0"/>
              <a:t/>
            </a:r>
            <a:br>
              <a:rPr lang="en-US" sz="3300" b="1" dirty="0" smtClean="0"/>
            </a:br>
            <a:r>
              <a:rPr lang="en-US" sz="4000" dirty="0" smtClean="0"/>
              <a:t>Safety </a:t>
            </a:r>
            <a:r>
              <a:rPr lang="en-US" sz="4000" dirty="0"/>
              <a:t>and </a:t>
            </a:r>
            <a:r>
              <a:rPr lang="en-US" sz="4000" dirty="0" smtClean="0"/>
              <a:t>Security:  </a:t>
            </a:r>
            <a:r>
              <a:rPr lang="en-US" sz="3300" b="1" dirty="0" smtClean="0">
                <a:latin typeface="+mn-lt"/>
              </a:rPr>
              <a:t/>
            </a:r>
            <a:br>
              <a:rPr lang="en-US" sz="3300" b="1" dirty="0" smtClean="0">
                <a:latin typeface="+mn-lt"/>
              </a:rPr>
            </a:br>
            <a:r>
              <a:rPr lang="en-US" sz="2800" i="1" dirty="0" smtClean="0"/>
              <a:t>Focusing on Supports Beyond </a:t>
            </a:r>
            <a:br>
              <a:rPr lang="en-US" sz="2800" i="1" dirty="0" smtClean="0"/>
            </a:br>
            <a:r>
              <a:rPr lang="en-US" sz="2800" i="1" dirty="0" smtClean="0"/>
              <a:t>Legal Guardianship</a:t>
            </a:r>
            <a:r>
              <a:rPr lang="en-US" sz="3300" b="1" dirty="0">
                <a:latin typeface="+mn-lt"/>
              </a:rPr>
              <a:t/>
            </a:r>
            <a:br>
              <a:rPr lang="en-US" sz="3300" b="1" dirty="0">
                <a:latin typeface="+mn-lt"/>
              </a:rPr>
            </a:br>
            <a:endParaRPr lang="en-US" sz="3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42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696426" y="191164"/>
            <a:ext cx="7756269" cy="1106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70444" y="791964"/>
            <a:ext cx="8423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 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lvl="1"/>
            <a:endParaRPr lang="en-US" sz="2800" dirty="0" smtClean="0">
              <a:solidFill>
                <a:schemeClr val="accent1"/>
              </a:solidFill>
            </a:endParaRPr>
          </a:p>
          <a:p>
            <a:pPr marL="742950" lvl="1" indent="-285750"/>
            <a:endParaRPr lang="en-US" sz="3200" dirty="0" smtClean="0">
              <a:solidFill>
                <a:schemeClr val="accent1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sz="2800" dirty="0" smtClean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for Today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the </a:t>
            </a:r>
            <a:r>
              <a:rPr lang="en-US" dirty="0" err="1" smtClean="0"/>
              <a:t>LifeCourse</a:t>
            </a:r>
            <a:r>
              <a:rPr lang="en-US" dirty="0" smtClean="0"/>
              <a:t> framework guiding the work of the National Community of Practice on Supports to Families </a:t>
            </a:r>
          </a:p>
          <a:p>
            <a:r>
              <a:rPr lang="en-US" dirty="0" smtClean="0"/>
              <a:t>Connections between Personal Outcomes and </a:t>
            </a:r>
            <a:r>
              <a:rPr lang="en-US" dirty="0" err="1" smtClean="0"/>
              <a:t>LifeCourse</a:t>
            </a:r>
            <a:r>
              <a:rPr lang="en-US" dirty="0" smtClean="0"/>
              <a:t> principles</a:t>
            </a:r>
          </a:p>
          <a:p>
            <a:r>
              <a:rPr lang="en-US" dirty="0"/>
              <a:t>Introduction to </a:t>
            </a:r>
            <a:r>
              <a:rPr lang="en-US" dirty="0" err="1"/>
              <a:t>LifeCourse</a:t>
            </a:r>
            <a:r>
              <a:rPr lang="en-US" dirty="0"/>
              <a:t> tools and resources with concrete </a:t>
            </a:r>
            <a:r>
              <a:rPr lang="en-US" dirty="0" smtClean="0"/>
              <a:t>examples for how </a:t>
            </a:r>
            <a:r>
              <a:rPr lang="en-US" smtClean="0"/>
              <a:t>to use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84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932420" cy="909415"/>
          </a:xfrm>
        </p:spPr>
        <p:txBody>
          <a:bodyPr>
            <a:noAutofit/>
          </a:bodyPr>
          <a:lstStyle/>
          <a:p>
            <a:pPr algn="ctr"/>
            <a:r>
              <a:rPr lang="en-US" sz="4000" spc="-300" dirty="0" smtClean="0"/>
              <a:t>Eric’s Focus on Social and Spiritual </a:t>
            </a:r>
            <a:endParaRPr lang="en-US" sz="4000" spc="-3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562600" cy="5294713"/>
          </a:xfrm>
        </p:spPr>
      </p:pic>
      <p:sp>
        <p:nvSpPr>
          <p:cNvPr id="7" name="TextBox 6"/>
          <p:cNvSpPr txBox="1"/>
          <p:nvPr/>
        </p:nvSpPr>
        <p:spPr>
          <a:xfrm>
            <a:off x="2133600" y="18288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Happy, Funny and loving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Likes to help people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Likes to try new things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Police cars, tow trucks, fire engines and racecars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Golf Cart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5900" y="1976768"/>
            <a:ext cx="2264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See his girlfriend more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Connect with his family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Spend more time with friends</a:t>
            </a:r>
          </a:p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419600"/>
            <a:ext cx="1995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Scouts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Red Robin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Race Tracks</a:t>
            </a:r>
          </a:p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4343400"/>
            <a:ext cx="178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Companion Supports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day-to-day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0" y="5638800"/>
            <a:ext cx="265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I-pad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Smart Phone</a:t>
            </a: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95400" cy="129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_356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13842" r="38778" b="19543"/>
          <a:stretch/>
        </p:blipFill>
        <p:spPr>
          <a:xfrm rot="5400000">
            <a:off x="544085" y="1970515"/>
            <a:ext cx="1502630" cy="1676400"/>
          </a:xfrm>
          <a:prstGeom prst="rect">
            <a:avLst/>
          </a:prstGeom>
        </p:spPr>
      </p:pic>
      <p:pic>
        <p:nvPicPr>
          <p:cNvPr id="13" name="Picture 12" descr="IMG_462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24159"/>
          <a:stretch/>
        </p:blipFill>
        <p:spPr>
          <a:xfrm>
            <a:off x="7086600" y="1676400"/>
            <a:ext cx="1760401" cy="1600200"/>
          </a:xfrm>
          <a:prstGeom prst="rect">
            <a:avLst/>
          </a:prstGeom>
        </p:spPr>
      </p:pic>
      <p:pic>
        <p:nvPicPr>
          <p:cNvPr id="14" name="Content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5257800"/>
            <a:ext cx="1920750" cy="13716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8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4160" y="5418668"/>
            <a:ext cx="8646160" cy="122597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Community &amp; Person/Family </a:t>
            </a:r>
            <a:br>
              <a:rPr lang="en-US" sz="4400" dirty="0" smtClean="0"/>
            </a:br>
            <a:r>
              <a:rPr lang="en-US" sz="4400" dirty="0" smtClean="0"/>
              <a:t>Centered &amp; Driven Policy &amp; Systems</a:t>
            </a:r>
            <a:endParaRPr lang="en-US" sz="4400" dirty="0"/>
          </a:p>
        </p:txBody>
      </p:sp>
      <p:pic>
        <p:nvPicPr>
          <p:cNvPr id="7" name="Picture Placeholder 6" descr="gov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774" r="-774"/>
          <a:stretch>
            <a:fillRect/>
          </a:stretch>
        </p:blipFill>
        <p:spPr/>
      </p:pic>
      <p:sp>
        <p:nvSpPr>
          <p:cNvPr id="4" name="Subtitle 3"/>
          <p:cNvSpPr>
            <a:spLocks noGrp="1"/>
          </p:cNvSpPr>
          <p:nvPr>
            <p:ph type="body" sz="half" idx="2"/>
          </p:nvPr>
        </p:nvSpPr>
        <p:spPr>
          <a:xfrm>
            <a:off x="507492" y="6857998"/>
            <a:ext cx="6922008" cy="1989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450" y="1562100"/>
            <a:ext cx="4117975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Pediatrician, Families and Friends,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Faith based</a:t>
            </a:r>
            <a:endParaRPr lang="en-US" sz="1400" dirty="0">
              <a:solidFill>
                <a:srgbClr val="212121"/>
              </a:solidFill>
              <a:cs typeface="Arial" charset="0"/>
            </a:endParaRPr>
          </a:p>
        </p:txBody>
      </p:sp>
      <p:sp>
        <p:nvSpPr>
          <p:cNvPr id="74754" name="TextBox 8"/>
          <p:cNvSpPr txBox="1">
            <a:spLocks noChangeArrowheads="1"/>
          </p:cNvSpPr>
          <p:nvPr/>
        </p:nvSpPr>
        <p:spPr bwMode="auto">
          <a:xfrm>
            <a:off x="228600" y="1524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212121"/>
                </a:solidFill>
                <a:latin typeface="MoolBoran" charset="0"/>
              </a:rPr>
              <a:t>	</a:t>
            </a:r>
          </a:p>
        </p:txBody>
      </p:sp>
      <p:pic>
        <p:nvPicPr>
          <p:cNvPr id="74755" name="Picture 1" descr="baby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574800"/>
            <a:ext cx="6858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early-childhood-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366963"/>
            <a:ext cx="723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school-reddi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228975"/>
            <a:ext cx="7191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0" descr="transition-p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4084638"/>
            <a:ext cx="7000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3" descr="adult--go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894263"/>
            <a:ext cx="7445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6" descr="old-go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5718175"/>
            <a:ext cx="730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19100" y="2392363"/>
            <a:ext cx="4068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IDEA Part C, Parents as Teachers, Health, </a:t>
            </a:r>
            <a:r>
              <a:rPr lang="en-US" sz="2000" dirty="0" err="1">
                <a:solidFill>
                  <a:prstClr val="black"/>
                </a:solidFill>
                <a:cs typeface="Arial" charset="0"/>
              </a:rPr>
              <a:t>Headstart</a:t>
            </a:r>
            <a:endParaRPr lang="en-US" sz="1400" dirty="0">
              <a:solidFill>
                <a:srgbClr val="212121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8625" y="3238500"/>
            <a:ext cx="41608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School, Special Education, Health, Recreation</a:t>
            </a:r>
            <a:endParaRPr lang="en-US" sz="1400" dirty="0">
              <a:solidFill>
                <a:srgbClr val="212121"/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4813" y="4084638"/>
            <a:ext cx="41846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Vocational Rehab, Health Employment,  College, Military </a:t>
            </a:r>
            <a:endParaRPr lang="en-US" sz="1400" dirty="0">
              <a:solidFill>
                <a:srgbClr val="212121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8950" y="4954588"/>
            <a:ext cx="39989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Disability Services, Health, Housing, College, Careers</a:t>
            </a:r>
            <a:endParaRPr lang="en-US" sz="1400" dirty="0">
              <a:solidFill>
                <a:srgbClr val="212121"/>
              </a:solidFill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7050" y="5886450"/>
            <a:ext cx="38925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Retirement, Aging System, Health</a:t>
            </a:r>
            <a:r>
              <a:rPr lang="en-US" sz="1400" dirty="0">
                <a:solidFill>
                  <a:srgbClr val="212121"/>
                </a:solidFill>
                <a:cs typeface="Arial" charset="0"/>
              </a:rPr>
              <a:t> </a:t>
            </a:r>
          </a:p>
        </p:txBody>
      </p:sp>
      <p:cxnSp>
        <p:nvCxnSpPr>
          <p:cNvPr id="74766" name="Straight Arrow Connector 2"/>
          <p:cNvCxnSpPr>
            <a:cxnSpLocks noChangeShapeType="1"/>
            <a:stCxn id="74755" idx="3"/>
          </p:cNvCxnSpPr>
          <p:nvPr/>
        </p:nvCxnSpPr>
        <p:spPr bwMode="auto">
          <a:xfrm>
            <a:off x="5484813" y="1922463"/>
            <a:ext cx="1289050" cy="9731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7" name="Straight Arrow Connector 28"/>
          <p:cNvCxnSpPr>
            <a:cxnSpLocks noChangeShapeType="1"/>
            <a:stCxn id="74758" idx="3"/>
          </p:cNvCxnSpPr>
          <p:nvPr/>
        </p:nvCxnSpPr>
        <p:spPr bwMode="auto">
          <a:xfrm flipV="1">
            <a:off x="5546725" y="4084638"/>
            <a:ext cx="1039813" cy="354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8" name="Straight Arrow Connector 29"/>
          <p:cNvCxnSpPr>
            <a:cxnSpLocks noChangeShapeType="1"/>
          </p:cNvCxnSpPr>
          <p:nvPr/>
        </p:nvCxnSpPr>
        <p:spPr bwMode="auto">
          <a:xfrm>
            <a:off x="5546725" y="2700338"/>
            <a:ext cx="1009650" cy="641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69" name="Straight Arrow Connector 30"/>
          <p:cNvCxnSpPr>
            <a:cxnSpLocks noChangeShapeType="1"/>
            <a:stCxn id="74759" idx="3"/>
          </p:cNvCxnSpPr>
          <p:nvPr/>
        </p:nvCxnSpPr>
        <p:spPr bwMode="auto">
          <a:xfrm flipV="1">
            <a:off x="5564188" y="4437063"/>
            <a:ext cx="1192212" cy="8302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0" name="Straight Arrow Connector 31"/>
          <p:cNvCxnSpPr>
            <a:cxnSpLocks noChangeShapeType="1"/>
          </p:cNvCxnSpPr>
          <p:nvPr/>
        </p:nvCxnSpPr>
        <p:spPr bwMode="auto">
          <a:xfrm>
            <a:off x="5637213" y="3638550"/>
            <a:ext cx="949325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1" name="Straight Arrow Connector 32"/>
          <p:cNvCxnSpPr>
            <a:cxnSpLocks noChangeShapeType="1"/>
            <a:stCxn id="74760" idx="3"/>
          </p:cNvCxnSpPr>
          <p:nvPr/>
        </p:nvCxnSpPr>
        <p:spPr bwMode="auto">
          <a:xfrm flipV="1">
            <a:off x="5576888" y="4791075"/>
            <a:ext cx="1355725" cy="1295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3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876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7030A0"/>
                </a:solidFill>
                <a:latin typeface="Georgia"/>
                <a:cs typeface="Palatino" charset="0"/>
              </a:rPr>
              <a:t>Comprehensive, Integrated &amp; Coordinated Systems Across Life Domains &amp; Stages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46" y="2696401"/>
            <a:ext cx="2035921" cy="20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0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762000"/>
            <a:ext cx="8557557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Partnering with People with Disabilities and their Families so they can </a:t>
            </a:r>
            <a:br>
              <a:rPr lang="en-US" sz="4000" dirty="0" smtClean="0"/>
            </a:br>
            <a:r>
              <a:rPr lang="en-US" sz="4000" dirty="0" smtClean="0"/>
              <a:t>Engage</a:t>
            </a:r>
            <a:r>
              <a:rPr lang="en-US" sz="4000" dirty="0"/>
              <a:t>, </a:t>
            </a:r>
            <a:r>
              <a:rPr lang="en-US" sz="4000" dirty="0" smtClean="0"/>
              <a:t>Lead, </a:t>
            </a:r>
            <a:r>
              <a:rPr lang="en-US" sz="4000" dirty="0"/>
              <a:t>and </a:t>
            </a:r>
            <a:r>
              <a:rPr lang="en-US" sz="4000" dirty="0" smtClean="0"/>
              <a:t>Drive </a:t>
            </a:r>
            <a:br>
              <a:rPr lang="en-US" sz="4000" dirty="0" smtClean="0"/>
            </a:br>
            <a:r>
              <a:rPr lang="en-US" sz="4000" dirty="0" smtClean="0"/>
              <a:t>Policy </a:t>
            </a:r>
            <a:r>
              <a:rPr lang="en-US" sz="4000" dirty="0"/>
              <a:t>and Systems Change</a:t>
            </a:r>
          </a:p>
        </p:txBody>
      </p:sp>
      <p:pic>
        <p:nvPicPr>
          <p:cNvPr id="5" name="Content Placeholder 4" descr="systems-ic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90800"/>
            <a:ext cx="3765550" cy="3765550"/>
          </a:xfrm>
        </p:spPr>
      </p:pic>
    </p:spTree>
    <p:extLst>
      <p:ext uri="{BB962C8B-B14F-4D97-AF65-F5344CB8AC3E}">
        <p14:creationId xmlns:p14="http://schemas.microsoft.com/office/powerpoint/2010/main" val="40883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:\Family to Family Team\TOOLKITS\Life Course Tool Kit\Graphics\2015-circl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80" y="1717040"/>
            <a:ext cx="4419600" cy="46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499533"/>
            <a:ext cx="8747759" cy="1658198"/>
          </a:xfrm>
        </p:spPr>
        <p:txBody>
          <a:bodyPr/>
          <a:lstStyle/>
          <a:p>
            <a:r>
              <a:rPr lang="en-US" dirty="0" smtClean="0"/>
              <a:t>Putting the Framework Together!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Questions, Reflections and Discussion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0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205" y="2763520"/>
            <a:ext cx="6049909" cy="299605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Sheli Reynolds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816-235-1759</a:t>
            </a:r>
          </a:p>
          <a:p>
            <a:r>
              <a:rPr lang="en-US" sz="4400" dirty="0" smtClean="0">
                <a:solidFill>
                  <a:schemeClr val="bg1"/>
                </a:solidFill>
                <a:hlinkClick r:id="rId2"/>
              </a:rPr>
              <a:t>reynoldsmc@</a:t>
            </a:r>
            <a:r>
              <a:rPr lang="en-US" sz="4400" dirty="0">
                <a:solidFill>
                  <a:schemeClr val="bg1"/>
                </a:solidFill>
                <a:hlinkClick r:id="rId2"/>
              </a:rPr>
              <a:t>umkc.edu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85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84877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Setting the Stage</a:t>
            </a:r>
            <a:endParaRPr lang="en-US" sz="4000" dirty="0"/>
          </a:p>
        </p:txBody>
      </p:sp>
      <p:pic>
        <p:nvPicPr>
          <p:cNvPr id="5" name="Picture Placeholder 4" descr="LC6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36609" r="-36609"/>
          <a:stretch>
            <a:fillRect/>
          </a:stretch>
        </p:blipFill>
        <p:spPr>
          <a:xfrm>
            <a:off x="0" y="13655"/>
            <a:ext cx="9144000" cy="5330952"/>
          </a:xfrm>
        </p:spPr>
      </p:pic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>
          <a:xfrm>
            <a:off x="507492" y="6677077"/>
            <a:ext cx="6922008" cy="18092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1139825"/>
          </a:xfrm>
        </p:spPr>
        <p:txBody>
          <a:bodyPr/>
          <a:lstStyle/>
          <a:p>
            <a:pPr algn="ctr"/>
            <a:r>
              <a:rPr lang="en-US" sz="4200" b="1" dirty="0">
                <a:latin typeface="Garamond" charset="0"/>
                <a:cs typeface="MoolBoran" charset="0"/>
              </a:rPr>
              <a:t>What we know about current realities?</a:t>
            </a:r>
          </a:p>
        </p:txBody>
      </p:sp>
      <p:graphicFrame>
        <p:nvGraphicFramePr>
          <p:cNvPr id="19" name="Content Placeholder 6"/>
          <p:cNvGraphicFramePr>
            <a:graphicFrameLocks noGrp="1"/>
          </p:cNvGraphicFramePr>
          <p:nvPr>
            <p:ph idx="1"/>
          </p:nvPr>
        </p:nvGraphicFramePr>
        <p:xfrm>
          <a:off x="1405018" y="1610180"/>
          <a:ext cx="5867400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08505776-1A4B-0E4F-9A07-572DF06F9AA2}" type="slidenum">
              <a:rPr lang="en-US" sz="1000">
                <a:cs typeface="Arial" charset="0"/>
              </a:rPr>
              <a:pPr eaLnBrk="1" hangingPunct="1"/>
              <a:t>8</a:t>
            </a:fld>
            <a:endParaRPr lang="en-US" sz="1000">
              <a:cs typeface="Arial" charset="0"/>
            </a:endParaRPr>
          </a:p>
        </p:txBody>
      </p:sp>
      <p:grpSp>
        <p:nvGrpSpPr>
          <p:cNvPr id="31747" name="Group 1"/>
          <p:cNvGrpSpPr>
            <a:grpSpLocks/>
          </p:cNvGrpSpPr>
          <p:nvPr/>
        </p:nvGrpSpPr>
        <p:grpSpPr bwMode="auto">
          <a:xfrm>
            <a:off x="3048000" y="3124200"/>
            <a:ext cx="2362200" cy="1981200"/>
            <a:chOff x="3200400" y="2674938"/>
            <a:chExt cx="3128963" cy="2125662"/>
          </a:xfrm>
        </p:grpSpPr>
        <p:sp>
          <p:nvSpPr>
            <p:cNvPr id="10" name="5-Point Star 9"/>
            <p:cNvSpPr/>
            <p:nvPr/>
          </p:nvSpPr>
          <p:spPr>
            <a:xfrm>
              <a:off x="3200400" y="2674938"/>
              <a:ext cx="338551" cy="30488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5948757" y="2835044"/>
              <a:ext cx="380606" cy="28955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3538951" y="3908094"/>
              <a:ext cx="380606" cy="30488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5256936" y="4495718"/>
              <a:ext cx="338551" cy="30488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198058" y="3124597"/>
              <a:ext cx="338551" cy="30488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1748" name="Down Arrow 2"/>
          <p:cNvSpPr>
            <a:spLocks noChangeArrowheads="1"/>
          </p:cNvSpPr>
          <p:nvPr/>
        </p:nvSpPr>
        <p:spPr bwMode="auto">
          <a:xfrm rot="-5400000">
            <a:off x="161925" y="2505075"/>
            <a:ext cx="2514600" cy="2076450"/>
          </a:xfrm>
          <a:prstGeom prst="downArrow">
            <a:avLst>
              <a:gd name="adj1" fmla="val 50000"/>
              <a:gd name="adj2" fmla="val 50014"/>
            </a:avLst>
          </a:prstGeom>
          <a:solidFill>
            <a:srgbClr val="C7A2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49" name="Down Arrow 16"/>
          <p:cNvSpPr>
            <a:spLocks noChangeArrowheads="1"/>
          </p:cNvSpPr>
          <p:nvPr/>
        </p:nvSpPr>
        <p:spPr bwMode="auto">
          <a:xfrm rot="5400000">
            <a:off x="6954838" y="969962"/>
            <a:ext cx="1219200" cy="2632075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7A2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0" name="Down Arrow 17"/>
          <p:cNvSpPr>
            <a:spLocks noChangeArrowheads="1"/>
          </p:cNvSpPr>
          <p:nvPr/>
        </p:nvSpPr>
        <p:spPr bwMode="auto">
          <a:xfrm rot="5400000">
            <a:off x="6878638" y="3713162"/>
            <a:ext cx="1219200" cy="2632075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7A2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751" name="Down Arrow 19"/>
          <p:cNvSpPr>
            <a:spLocks noChangeArrowheads="1"/>
          </p:cNvSpPr>
          <p:nvPr/>
        </p:nvSpPr>
        <p:spPr bwMode="auto">
          <a:xfrm rot="5400000">
            <a:off x="6896100" y="2324100"/>
            <a:ext cx="1219200" cy="2666999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7A2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2" name="TextBox 1"/>
          <p:cNvSpPr txBox="1">
            <a:spLocks noChangeArrowheads="1"/>
          </p:cNvSpPr>
          <p:nvPr/>
        </p:nvSpPr>
        <p:spPr bwMode="auto">
          <a:xfrm>
            <a:off x="381000" y="3124200"/>
            <a:ext cx="1752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Expectations, Values, Culture </a:t>
            </a:r>
          </a:p>
        </p:txBody>
      </p:sp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781800" y="4419600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Capacity of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Work </a:t>
            </a:r>
            <a:r>
              <a:rPr lang="en-US" sz="1800" dirty="0"/>
              <a:t>Force</a:t>
            </a:r>
          </a:p>
        </p:txBody>
      </p:sp>
      <p:sp>
        <p:nvSpPr>
          <p:cNvPr id="31754" name="TextBox 17"/>
          <p:cNvSpPr txBox="1">
            <a:spLocks noChangeArrowheads="1"/>
          </p:cNvSpPr>
          <p:nvPr/>
        </p:nvSpPr>
        <p:spPr bwMode="auto">
          <a:xfrm>
            <a:off x="6781800" y="3429000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Federal Budget</a:t>
            </a:r>
          </a:p>
          <a:p>
            <a:pPr eaLnBrk="1" hangingPunct="1"/>
            <a:endParaRPr lang="en-US" sz="1800" dirty="0"/>
          </a:p>
        </p:txBody>
      </p:sp>
      <p:sp>
        <p:nvSpPr>
          <p:cNvPr id="31755" name="TextBox 18"/>
          <p:cNvSpPr txBox="1">
            <a:spLocks noChangeArrowheads="1"/>
          </p:cNvSpPr>
          <p:nvPr/>
        </p:nvSpPr>
        <p:spPr bwMode="auto">
          <a:xfrm>
            <a:off x="6873875" y="16764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</a:t>
            </a:r>
          </a:p>
          <a:p>
            <a:pPr eaLnBrk="1" hangingPunct="1"/>
            <a:r>
              <a:rPr lang="en-US" sz="1800"/>
              <a:t>Demand for Services</a:t>
            </a:r>
          </a:p>
        </p:txBody>
      </p:sp>
      <p:sp>
        <p:nvSpPr>
          <p:cNvPr id="31757" name="Down Arrow 16"/>
          <p:cNvSpPr>
            <a:spLocks noChangeArrowheads="1"/>
          </p:cNvSpPr>
          <p:nvPr/>
        </p:nvSpPr>
        <p:spPr bwMode="auto">
          <a:xfrm rot="-9394443">
            <a:off x="1311275" y="4391025"/>
            <a:ext cx="1828800" cy="2128838"/>
          </a:xfrm>
          <a:prstGeom prst="downArrow">
            <a:avLst>
              <a:gd name="adj1" fmla="val 50000"/>
              <a:gd name="adj2" fmla="val 6300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1758" name="TextBox 2"/>
          <p:cNvSpPr txBox="1">
            <a:spLocks noChangeArrowheads="1"/>
          </p:cNvSpPr>
          <p:nvPr/>
        </p:nvSpPr>
        <p:spPr bwMode="auto">
          <a:xfrm rot="1427806">
            <a:off x="1676400" y="4953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Federal Policy</a:t>
            </a:r>
          </a:p>
        </p:txBody>
      </p:sp>
    </p:spTree>
    <p:extLst>
      <p:ext uri="{BB962C8B-B14F-4D97-AF65-F5344CB8AC3E}">
        <p14:creationId xmlns:p14="http://schemas.microsoft.com/office/powerpoint/2010/main" val="2742590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4500" dirty="0" smtClean="0">
                <a:solidFill>
                  <a:srgbClr val="7030A0"/>
                </a:solidFill>
              </a:rPr>
              <a:t>Services and Supports </a:t>
            </a:r>
            <a:br>
              <a:rPr lang="en-US" altLang="en-US" sz="4500" dirty="0" smtClean="0">
                <a:solidFill>
                  <a:srgbClr val="7030A0"/>
                </a:solidFill>
              </a:rPr>
            </a:br>
            <a:r>
              <a:rPr lang="en-US" altLang="en-US" sz="4500" dirty="0" smtClean="0">
                <a:solidFill>
                  <a:srgbClr val="7030A0"/>
                </a:solidFill>
              </a:rPr>
              <a:t>are Evolving</a:t>
            </a:r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43" name="Picture 3" descr="P:\Contracts &amp; TA\AIDD Family Support Grant 60-0000\presentations\circles-normal (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590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4191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0348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3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p-template purple with circles" id="{D7496DBD-19F8-476D-A260-DD0C54E693D8}" vid="{C5CE7805-2DCB-486C-AEC6-3839DDC8D6CD}"/>
    </a:ext>
  </a:extLst>
</a:theme>
</file>

<file path=ppt/theme/theme10.xml><?xml version="1.0" encoding="utf-8"?>
<a:theme xmlns:a="http://schemas.openxmlformats.org/drawingml/2006/main" name="14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11.xml><?xml version="1.0" encoding="utf-8"?>
<a:theme xmlns:a="http://schemas.openxmlformats.org/drawingml/2006/main" name="12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12.xml><?xml version="1.0" encoding="utf-8"?>
<a:theme xmlns:a="http://schemas.openxmlformats.org/drawingml/2006/main" name="LifeCourse Family Series 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Metropolitan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p-template purple with circles" id="{D7496DBD-19F8-476D-A260-DD0C54E693D8}" vid="{C5CE7805-2DCB-486C-AEC6-3839DDC8D6CD}"/>
    </a:ext>
  </a:extLst>
</a:theme>
</file>

<file path=ppt/theme/theme3.xml><?xml version="1.0" encoding="utf-8"?>
<a:theme xmlns:a="http://schemas.openxmlformats.org/drawingml/2006/main" name="3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p-template purple with circles" id="{D7496DBD-19F8-476D-A260-DD0C54E693D8}" vid="{C5CE7805-2DCB-486C-AEC6-3839DDC8D6CD}"/>
    </a:ext>
  </a:extLst>
</a:theme>
</file>

<file path=ppt/theme/theme4.xml><?xml version="1.0" encoding="utf-8"?>
<a:theme xmlns:a="http://schemas.openxmlformats.org/drawingml/2006/main" name="4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p-template purple with circles" id="{D7496DBD-19F8-476D-A260-DD0C54E693D8}" vid="{C5CE7805-2DCB-486C-AEC6-3839DDC8D6CD}"/>
    </a:ext>
  </a:extLst>
</a:theme>
</file>

<file path=ppt/theme/theme5.xml><?xml version="1.0" encoding="utf-8"?>
<a:theme xmlns:a="http://schemas.openxmlformats.org/drawingml/2006/main" name="6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6.xml><?xml version="1.0" encoding="utf-8"?>
<a:theme xmlns:a="http://schemas.openxmlformats.org/drawingml/2006/main" name="7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7.xml><?xml version="1.0" encoding="utf-8"?>
<a:theme xmlns:a="http://schemas.openxmlformats.org/drawingml/2006/main" name="8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8.xml><?xml version="1.0" encoding="utf-8"?>
<a:theme xmlns:a="http://schemas.openxmlformats.org/drawingml/2006/main" name="10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ppt/theme/theme9.xml><?xml version="1.0" encoding="utf-8"?>
<a:theme xmlns:a="http://schemas.openxmlformats.org/drawingml/2006/main" name="11_cop-template purple with circles">
  <a:themeElements>
    <a:clrScheme name="Custom 9">
      <a:dk1>
        <a:sysClr val="windowText" lastClr="000000"/>
      </a:dk1>
      <a:lt1>
        <a:sysClr val="window" lastClr="FFFFFF"/>
      </a:lt1>
      <a:dk2>
        <a:srgbClr val="212121"/>
      </a:dk2>
      <a:lt2>
        <a:srgbClr val="D8D8D8"/>
      </a:lt2>
      <a:accent1>
        <a:srgbClr val="7030A0"/>
      </a:accent1>
      <a:accent2>
        <a:srgbClr val="34BA9A"/>
      </a:accent2>
      <a:accent3>
        <a:srgbClr val="002060"/>
      </a:accent3>
      <a:accent4>
        <a:srgbClr val="C922E1"/>
      </a:accent4>
      <a:accent5>
        <a:srgbClr val="00B0F0"/>
      </a:accent5>
      <a:accent6>
        <a:srgbClr val="A5A5A5"/>
      </a:accent6>
      <a:hlink>
        <a:srgbClr val="8F8F8F"/>
      </a:hlink>
      <a:folHlink>
        <a:srgbClr val="A5A5A5"/>
      </a:folHlink>
    </a:clrScheme>
    <a:fontScheme name="Custom 3">
      <a:majorFont>
        <a:latin typeface="Georgia"/>
        <a:ea typeface=""/>
        <a:cs typeface=""/>
      </a:majorFont>
      <a:minorFont>
        <a:latin typeface="Tw Cen M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p-template purple with circles" id="{D7496DBD-19F8-476D-A260-DD0C54E693D8}" vid="{C5CE7805-2DCB-486C-AEC6-3839DDC8D6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17919</TotalTime>
  <Words>2011</Words>
  <Application>Microsoft Office PowerPoint</Application>
  <PresentationFormat>On-screen Show (4:3)</PresentationFormat>
  <Paragraphs>481</Paragraphs>
  <Slides>66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cop-template purple with circles</vt:lpstr>
      <vt:lpstr>2_cop-template purple with circles</vt:lpstr>
      <vt:lpstr>3_cop-template purple with circles</vt:lpstr>
      <vt:lpstr>4_cop-template purple with circles</vt:lpstr>
      <vt:lpstr>6_cop-template purple with circles</vt:lpstr>
      <vt:lpstr>7_cop-template purple with circles</vt:lpstr>
      <vt:lpstr>8_cop-template purple with circles</vt:lpstr>
      <vt:lpstr>10_cop-template purple with circles</vt:lpstr>
      <vt:lpstr>11_cop-template purple with circles</vt:lpstr>
      <vt:lpstr>14_cop-template purple with circles</vt:lpstr>
      <vt:lpstr>12_cop-template purple with circles</vt:lpstr>
      <vt:lpstr>LifeCourse Family Series </vt:lpstr>
      <vt:lpstr>Office Theme</vt:lpstr>
      <vt:lpstr>Metropolitan</vt:lpstr>
      <vt:lpstr>Worksheet</vt:lpstr>
      <vt:lpstr>Personal Outcomes  Across the Life Course</vt:lpstr>
      <vt:lpstr>About me…</vt:lpstr>
      <vt:lpstr>About UMKC-IHD</vt:lpstr>
      <vt:lpstr>PowerPoint Presentation</vt:lpstr>
      <vt:lpstr>Funded by </vt:lpstr>
      <vt:lpstr>Outcomes for Today </vt:lpstr>
      <vt:lpstr>Setting the Stage</vt:lpstr>
      <vt:lpstr>What we know about current realities?</vt:lpstr>
      <vt:lpstr>Services and Supports  are Evolving</vt:lpstr>
      <vt:lpstr>Type of Change that is Needed</vt:lpstr>
      <vt:lpstr>ALL: Public Health Framework</vt:lpstr>
      <vt:lpstr>Universal Strategies for Change</vt:lpstr>
      <vt:lpstr> LifeCourse  Framework and TOOLS </vt:lpstr>
      <vt:lpstr>PowerPoint Presentation</vt:lpstr>
      <vt:lpstr>“Good Life for All ”</vt:lpstr>
      <vt:lpstr>ALL People</vt:lpstr>
      <vt:lpstr>Focus on “ALL”</vt:lpstr>
      <vt:lpstr>Focusing on ALL              ALL 4.9 Million people with developmental disabilities</vt:lpstr>
      <vt:lpstr>Missourians with Disabilities </vt:lpstr>
      <vt:lpstr>Oklahomans with I/DD</vt:lpstr>
      <vt:lpstr>Person Within Context  of Family &amp; Community </vt:lpstr>
      <vt:lpstr>All individuals exist within  the context of family</vt:lpstr>
      <vt:lpstr>Where Do People with Disabilities  LIVE and Receive Services?</vt:lpstr>
      <vt:lpstr>Family Life Cycle</vt:lpstr>
      <vt:lpstr>PowerPoint Presentation</vt:lpstr>
      <vt:lpstr>Reciprocal Roles between  All Family Members</vt:lpstr>
      <vt:lpstr>Lifelong Impact of Family on Individual</vt:lpstr>
      <vt:lpstr>Life Trajectory, Experiences  and Life Stages</vt:lpstr>
      <vt:lpstr> </vt:lpstr>
      <vt:lpstr>Vision and Trajectory</vt:lpstr>
      <vt:lpstr>PowerPoint Presentation</vt:lpstr>
      <vt:lpstr>Life Stages:  Think Across Generations</vt:lpstr>
      <vt:lpstr>ACTIVITY: Charting Life Experiences</vt:lpstr>
      <vt:lpstr>PowerPoint Presentation</vt:lpstr>
      <vt:lpstr>Life Domains and Outcomes  </vt:lpstr>
      <vt:lpstr>PowerPoint Presentation</vt:lpstr>
      <vt:lpstr>PowerPoint Presentation</vt:lpstr>
      <vt:lpstr>Individualized Supports  to Achieve a Good Life</vt:lpstr>
      <vt:lpstr>What People Need to be Supported</vt:lpstr>
      <vt:lpstr>Three Types of Supports</vt:lpstr>
      <vt:lpstr>Types of Supports</vt:lpstr>
      <vt:lpstr>Integrated Star for Problem Solving &amp; Exploring Options </vt:lpstr>
      <vt:lpstr>Identifying, Developing and Integrating   Supports &amp; Services</vt:lpstr>
      <vt:lpstr>LifeCourse Framework  and Tools in Action</vt:lpstr>
      <vt:lpstr>Peyton’s Plan  for Inclusion in  School </vt:lpstr>
      <vt:lpstr>Peyton’s Good Life</vt:lpstr>
      <vt:lpstr>Peyton’s Integrated Good Life</vt:lpstr>
      <vt:lpstr>Ben’s GOOD LIFE </vt:lpstr>
      <vt:lpstr>Tools Used for Planning and Day-to-Day Supports for DMH Division of DD  (Ben’s One Page Profile)</vt:lpstr>
      <vt:lpstr>Ben’s Life Trajectory</vt:lpstr>
      <vt:lpstr>PowerPoint Presentation</vt:lpstr>
      <vt:lpstr>Integrating Supports into Real Life</vt:lpstr>
      <vt:lpstr>Ben’s Integrated Activities</vt:lpstr>
      <vt:lpstr>Darien – age 3</vt:lpstr>
      <vt:lpstr>     </vt:lpstr>
      <vt:lpstr>PowerPoint Presentation</vt:lpstr>
      <vt:lpstr>PowerPoint Presentation</vt:lpstr>
      <vt:lpstr>Adult Employment Trajectory</vt:lpstr>
      <vt:lpstr> Domain Specific  Safety and Security:   Focusing on Supports Beyond  Legal Guardianship </vt:lpstr>
      <vt:lpstr>Eric’s Focus on Social and Spiritual </vt:lpstr>
      <vt:lpstr>Community &amp; Person/Family  Centered &amp; Driven Policy &amp; Systems</vt:lpstr>
      <vt:lpstr>PowerPoint Presentation</vt:lpstr>
      <vt:lpstr>Partnering with People with Disabilities and their Families so they can  Engage, Lead, and Drive  Policy and Systems Change</vt:lpstr>
      <vt:lpstr>Putting the Framework Together!</vt:lpstr>
      <vt:lpstr>Questions, Reflections and Discussion</vt:lpstr>
      <vt:lpstr>Contact Information</vt:lpstr>
    </vt:vector>
  </TitlesOfParts>
  <Company>UMKC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Hiles, Rachel K.</dc:creator>
  <cp:lastModifiedBy>Owner</cp:lastModifiedBy>
  <cp:revision>314</cp:revision>
  <cp:lastPrinted>2015-10-14T20:22:11Z</cp:lastPrinted>
  <dcterms:created xsi:type="dcterms:W3CDTF">2015-09-22T01:32:37Z</dcterms:created>
  <dcterms:modified xsi:type="dcterms:W3CDTF">2015-10-21T15:29:10Z</dcterms:modified>
</cp:coreProperties>
</file>